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9"/>
  </p:notesMasterIdLst>
  <p:sldIdLst>
    <p:sldId id="256" r:id="rId2"/>
    <p:sldId id="258" r:id="rId3"/>
    <p:sldId id="312" r:id="rId4"/>
    <p:sldId id="264" r:id="rId5"/>
    <p:sldId id="266" r:id="rId6"/>
    <p:sldId id="267" r:id="rId7"/>
    <p:sldId id="295" r:id="rId8"/>
    <p:sldId id="291" r:id="rId9"/>
    <p:sldId id="268" r:id="rId10"/>
    <p:sldId id="270" r:id="rId11"/>
    <p:sldId id="269" r:id="rId12"/>
    <p:sldId id="271" r:id="rId13"/>
    <p:sldId id="272" r:id="rId14"/>
    <p:sldId id="273" r:id="rId15"/>
    <p:sldId id="313" r:id="rId16"/>
    <p:sldId id="274" r:id="rId17"/>
    <p:sldId id="275" r:id="rId18"/>
    <p:sldId id="314" r:id="rId19"/>
    <p:sldId id="277" r:id="rId20"/>
    <p:sldId id="278" r:id="rId21"/>
    <p:sldId id="296" r:id="rId22"/>
    <p:sldId id="279" r:id="rId23"/>
    <p:sldId id="280" r:id="rId24"/>
    <p:sldId id="281" r:id="rId25"/>
    <p:sldId id="282" r:id="rId26"/>
    <p:sldId id="311" r:id="rId27"/>
    <p:sldId id="284" r:id="rId28"/>
    <p:sldId id="285" r:id="rId29"/>
    <p:sldId id="310" r:id="rId30"/>
    <p:sldId id="286" r:id="rId31"/>
    <p:sldId id="299" r:id="rId32"/>
    <p:sldId id="300" r:id="rId33"/>
    <p:sldId id="301" r:id="rId34"/>
    <p:sldId id="302" r:id="rId35"/>
    <p:sldId id="303" r:id="rId36"/>
    <p:sldId id="304" r:id="rId37"/>
    <p:sldId id="305" r:id="rId3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E3D425BC-CFEA-42BD-BD53-5AF4F92400C7}" type="datetimeFigureOut">
              <a:rPr lang="en-US"/>
              <a:pPr>
                <a:defRPr/>
              </a:pPr>
              <a:t>8/13/2014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E127DA7E-8263-4CA6-86C0-9AA7303C0090}" type="slidenum">
              <a:rPr lang="en-US"/>
              <a:pPr>
                <a:defRPr/>
              </a:pPr>
              <a:t>‹#›</a:t>
            </a:fld>
            <a:endParaRPr lang="en-US"/>
          </a:p>
        </p:txBody>
      </p:sp>
    </p:spTree>
    <p:extLst>
      <p:ext uri="{BB962C8B-B14F-4D97-AF65-F5344CB8AC3E}">
        <p14:creationId xmlns:p14="http://schemas.microsoft.com/office/powerpoint/2010/main" val="381816767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7"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8"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9"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1"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2"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3"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4"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5"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6"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7"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8"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9"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20"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21"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22"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23"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24"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25"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26"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27"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28"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29"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0"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1"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2"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3"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4"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5"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6"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19" name="Rectangle 3"/>
          <p:cNvSpPr>
            <a:spLocks noGrp="1" noChangeArrowheads="1"/>
          </p:cNvSpPr>
          <p:nvPr>
            <p:ph type="ctrTitle"/>
          </p:nvPr>
        </p:nvSpPr>
        <p:spPr>
          <a:xfrm>
            <a:off x="315913" y="466725"/>
            <a:ext cx="6781800" cy="2133600"/>
          </a:xfrm>
        </p:spPr>
        <p:txBody>
          <a:bodyPr/>
          <a:lstStyle>
            <a:lvl1pPr algn="r">
              <a:defRPr sz="4800"/>
            </a:lvl1pPr>
          </a:lstStyle>
          <a:p>
            <a:pPr lvl="0"/>
            <a:r>
              <a:rPr lang="en-US" altLang="en-US" noProof="0" smtClean="0"/>
              <a:t>Click to edit Master title style</a:t>
            </a:r>
          </a:p>
        </p:txBody>
      </p:sp>
      <p:sp>
        <p:nvSpPr>
          <p:cNvPr id="34820"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pPr lvl="0"/>
            <a:r>
              <a:rPr lang="en-US" altLang="en-US" noProof="0" smtClean="0"/>
              <a:t>Click to edit Master subtitle style</a:t>
            </a:r>
          </a:p>
        </p:txBody>
      </p:sp>
      <p:sp>
        <p:nvSpPr>
          <p:cNvPr id="38" name="Rectangle 5"/>
          <p:cNvSpPr>
            <a:spLocks noGrp="1" noChangeArrowheads="1"/>
          </p:cNvSpPr>
          <p:nvPr>
            <p:ph type="dt" sz="half" idx="10"/>
          </p:nvPr>
        </p:nvSpPr>
        <p:spPr/>
        <p:txBody>
          <a:bodyPr/>
          <a:lstStyle>
            <a:lvl1pPr>
              <a:defRPr smtClean="0"/>
            </a:lvl1pPr>
          </a:lstStyle>
          <a:p>
            <a:pPr>
              <a:defRPr/>
            </a:pPr>
            <a:endParaRPr lang="en-US" altLang="en-US"/>
          </a:p>
        </p:txBody>
      </p:sp>
      <p:sp>
        <p:nvSpPr>
          <p:cNvPr id="39" name="Rectangle 6"/>
          <p:cNvSpPr>
            <a:spLocks noGrp="1" noChangeArrowheads="1"/>
          </p:cNvSpPr>
          <p:nvPr>
            <p:ph type="ftr" sz="quarter" idx="11"/>
          </p:nvPr>
        </p:nvSpPr>
        <p:spPr/>
        <p:txBody>
          <a:bodyPr/>
          <a:lstStyle>
            <a:lvl1pPr>
              <a:defRPr smtClean="0"/>
            </a:lvl1pPr>
          </a:lstStyle>
          <a:p>
            <a:pPr>
              <a:defRPr/>
            </a:pPr>
            <a:endParaRPr lang="en-US" altLang="en-US"/>
          </a:p>
        </p:txBody>
      </p:sp>
      <p:sp>
        <p:nvSpPr>
          <p:cNvPr id="40" name="Rectangle 7"/>
          <p:cNvSpPr>
            <a:spLocks noGrp="1" noChangeArrowheads="1"/>
          </p:cNvSpPr>
          <p:nvPr>
            <p:ph type="sldNum" sz="quarter" idx="12"/>
          </p:nvPr>
        </p:nvSpPr>
        <p:spPr/>
        <p:txBody>
          <a:bodyPr/>
          <a:lstStyle>
            <a:lvl1pPr>
              <a:defRPr smtClean="0"/>
            </a:lvl1pPr>
          </a:lstStyle>
          <a:p>
            <a:pPr>
              <a:defRPr/>
            </a:pPr>
            <a:fld id="{68B27BFA-704E-4CFD-8842-D569C0F1300E}" type="slidenum">
              <a:rPr lang="en-US" altLang="en-US"/>
              <a:pPr>
                <a:defRPr/>
              </a:pPr>
              <a:t>‹#›</a:t>
            </a:fld>
            <a:endParaRPr lang="en-US" altLang="en-US"/>
          </a:p>
        </p:txBody>
      </p:sp>
    </p:spTree>
    <p:extLst>
      <p:ext uri="{BB962C8B-B14F-4D97-AF65-F5344CB8AC3E}">
        <p14:creationId xmlns:p14="http://schemas.microsoft.com/office/powerpoint/2010/main" val="1624433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06CA332E-9B08-45DA-82A0-27DE6FE3F40C}" type="slidenum">
              <a:rPr lang="en-US" altLang="en-US"/>
              <a:pPr>
                <a:defRPr/>
              </a:pPr>
              <a:t>‹#›</a:t>
            </a:fld>
            <a:endParaRPr lang="en-US" altLang="en-US"/>
          </a:p>
        </p:txBody>
      </p:sp>
    </p:spTree>
    <p:extLst>
      <p:ext uri="{BB962C8B-B14F-4D97-AF65-F5344CB8AC3E}">
        <p14:creationId xmlns:p14="http://schemas.microsoft.com/office/powerpoint/2010/main" val="3954074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0DB1D1BA-D2F5-4826-9247-A5631BC8CCF2}" type="slidenum">
              <a:rPr lang="en-US" altLang="en-US"/>
              <a:pPr>
                <a:defRPr/>
              </a:pPr>
              <a:t>‹#›</a:t>
            </a:fld>
            <a:endParaRPr lang="en-US" altLang="en-US"/>
          </a:p>
        </p:txBody>
      </p:sp>
    </p:spTree>
    <p:extLst>
      <p:ext uri="{BB962C8B-B14F-4D97-AF65-F5344CB8AC3E}">
        <p14:creationId xmlns:p14="http://schemas.microsoft.com/office/powerpoint/2010/main" val="957408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670B65B3-6BC0-42FD-A245-A861873A85F8}" type="slidenum">
              <a:rPr lang="en-US" altLang="en-US"/>
              <a:pPr>
                <a:defRPr/>
              </a:pPr>
              <a:t>‹#›</a:t>
            </a:fld>
            <a:endParaRPr lang="en-US" altLang="en-US"/>
          </a:p>
        </p:txBody>
      </p:sp>
    </p:spTree>
    <p:extLst>
      <p:ext uri="{BB962C8B-B14F-4D97-AF65-F5344CB8AC3E}">
        <p14:creationId xmlns:p14="http://schemas.microsoft.com/office/powerpoint/2010/main" val="1482344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50AA53FE-5A52-4E64-8050-51D65E43175C}" type="slidenum">
              <a:rPr lang="en-US" altLang="en-US"/>
              <a:pPr>
                <a:defRPr/>
              </a:pPr>
              <a:t>‹#›</a:t>
            </a:fld>
            <a:endParaRPr lang="en-US" altLang="en-US"/>
          </a:p>
        </p:txBody>
      </p:sp>
    </p:spTree>
    <p:extLst>
      <p:ext uri="{BB962C8B-B14F-4D97-AF65-F5344CB8AC3E}">
        <p14:creationId xmlns:p14="http://schemas.microsoft.com/office/powerpoint/2010/main" val="2263213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BAC17377-176D-4AAB-9E63-ABA0F415EDCA}" type="slidenum">
              <a:rPr lang="en-US" altLang="en-US"/>
              <a:pPr>
                <a:defRPr/>
              </a:pPr>
              <a:t>‹#›</a:t>
            </a:fld>
            <a:endParaRPr lang="en-US" altLang="en-US"/>
          </a:p>
        </p:txBody>
      </p:sp>
    </p:spTree>
    <p:extLst>
      <p:ext uri="{BB962C8B-B14F-4D97-AF65-F5344CB8AC3E}">
        <p14:creationId xmlns:p14="http://schemas.microsoft.com/office/powerpoint/2010/main" val="2325805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p:cNvSpPr>
            <a:spLocks noGrp="1" noChangeArrowheads="1"/>
          </p:cNvSpPr>
          <p:nvPr>
            <p:ph type="sldNum" sz="quarter" idx="12"/>
          </p:nvPr>
        </p:nvSpPr>
        <p:spPr>
          <a:ln/>
        </p:spPr>
        <p:txBody>
          <a:bodyPr/>
          <a:lstStyle>
            <a:lvl1pPr>
              <a:defRPr/>
            </a:lvl1pPr>
          </a:lstStyle>
          <a:p>
            <a:pPr>
              <a:defRPr/>
            </a:pPr>
            <a:fld id="{A8E629EB-8A79-4568-987A-E8E4B977B191}" type="slidenum">
              <a:rPr lang="en-US" altLang="en-US"/>
              <a:pPr>
                <a:defRPr/>
              </a:pPr>
              <a:t>‹#›</a:t>
            </a:fld>
            <a:endParaRPr lang="en-US" altLang="en-US"/>
          </a:p>
        </p:txBody>
      </p:sp>
    </p:spTree>
    <p:extLst>
      <p:ext uri="{BB962C8B-B14F-4D97-AF65-F5344CB8AC3E}">
        <p14:creationId xmlns:p14="http://schemas.microsoft.com/office/powerpoint/2010/main" val="4223983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2"/>
          </p:nvPr>
        </p:nvSpPr>
        <p:spPr>
          <a:ln/>
        </p:spPr>
        <p:txBody>
          <a:bodyPr/>
          <a:lstStyle>
            <a:lvl1pPr>
              <a:defRPr/>
            </a:lvl1pPr>
          </a:lstStyle>
          <a:p>
            <a:pPr>
              <a:defRPr/>
            </a:pPr>
            <a:fld id="{0247B42D-A3AF-4B28-A2C4-A7EEFE0C55AC}" type="slidenum">
              <a:rPr lang="en-US" altLang="en-US"/>
              <a:pPr>
                <a:defRPr/>
              </a:pPr>
              <a:t>‹#›</a:t>
            </a:fld>
            <a:endParaRPr lang="en-US" altLang="en-US"/>
          </a:p>
        </p:txBody>
      </p:sp>
    </p:spTree>
    <p:extLst>
      <p:ext uri="{BB962C8B-B14F-4D97-AF65-F5344CB8AC3E}">
        <p14:creationId xmlns:p14="http://schemas.microsoft.com/office/powerpoint/2010/main" val="3748998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p:cNvSpPr>
            <a:spLocks noGrp="1" noChangeArrowheads="1"/>
          </p:cNvSpPr>
          <p:nvPr>
            <p:ph type="sldNum" sz="quarter" idx="12"/>
          </p:nvPr>
        </p:nvSpPr>
        <p:spPr>
          <a:ln/>
        </p:spPr>
        <p:txBody>
          <a:bodyPr/>
          <a:lstStyle>
            <a:lvl1pPr>
              <a:defRPr/>
            </a:lvl1pPr>
          </a:lstStyle>
          <a:p>
            <a:pPr>
              <a:defRPr/>
            </a:pPr>
            <a:fld id="{09760B9A-4098-4A9C-81AB-F415840BC898}" type="slidenum">
              <a:rPr lang="en-US" altLang="en-US"/>
              <a:pPr>
                <a:defRPr/>
              </a:pPr>
              <a:t>‹#›</a:t>
            </a:fld>
            <a:endParaRPr lang="en-US" altLang="en-US"/>
          </a:p>
        </p:txBody>
      </p:sp>
    </p:spTree>
    <p:extLst>
      <p:ext uri="{BB962C8B-B14F-4D97-AF65-F5344CB8AC3E}">
        <p14:creationId xmlns:p14="http://schemas.microsoft.com/office/powerpoint/2010/main" val="2336086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A22EA20C-6C4D-4648-BDD9-311FCB7E5245}" type="slidenum">
              <a:rPr lang="en-US" altLang="en-US"/>
              <a:pPr>
                <a:defRPr/>
              </a:pPr>
              <a:t>‹#›</a:t>
            </a:fld>
            <a:endParaRPr lang="en-US" altLang="en-US"/>
          </a:p>
        </p:txBody>
      </p:sp>
    </p:spTree>
    <p:extLst>
      <p:ext uri="{BB962C8B-B14F-4D97-AF65-F5344CB8AC3E}">
        <p14:creationId xmlns:p14="http://schemas.microsoft.com/office/powerpoint/2010/main" val="2866682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9E944456-B488-4C6F-8448-6E2EF3D65399}" type="slidenum">
              <a:rPr lang="en-US" altLang="en-US"/>
              <a:pPr>
                <a:defRPr/>
              </a:pPr>
              <a:t>‹#›</a:t>
            </a:fld>
            <a:endParaRPr lang="en-US" altLang="en-US"/>
          </a:p>
        </p:txBody>
      </p:sp>
    </p:spTree>
    <p:extLst>
      <p:ext uri="{BB962C8B-B14F-4D97-AF65-F5344CB8AC3E}">
        <p14:creationId xmlns:p14="http://schemas.microsoft.com/office/powerpoint/2010/main" val="4224432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3797" name="Rectangle 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smtClean="0"/>
            </a:lvl1pPr>
          </a:lstStyle>
          <a:p>
            <a:pPr>
              <a:defRPr/>
            </a:pPr>
            <a:endParaRPr lang="en-US" altLang="en-US"/>
          </a:p>
        </p:txBody>
      </p:sp>
      <p:sp>
        <p:nvSpPr>
          <p:cNvPr id="33798" name="Rectangle 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smtClean="0"/>
            </a:lvl1pPr>
          </a:lstStyle>
          <a:p>
            <a:pPr>
              <a:defRPr/>
            </a:pPr>
            <a:endParaRPr lang="en-US" altLang="en-US"/>
          </a:p>
        </p:txBody>
      </p:sp>
      <p:sp>
        <p:nvSpPr>
          <p:cNvPr id="33799" name="Rectangle 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smtClean="0"/>
            </a:lvl1pPr>
          </a:lstStyle>
          <a:p>
            <a:pPr>
              <a:defRPr/>
            </a:pPr>
            <a:fld id="{0277FC8D-7FB2-4BFB-BAC6-C3C4F3DE4E9C}" type="slidenum">
              <a:rPr lang="en-US" altLang="en-US"/>
              <a:pPr>
                <a:defRPr/>
              </a:pPr>
              <a:t>‹#›</a:t>
            </a:fld>
            <a:endParaRPr lang="en-US" altLang="en-US"/>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34" name="Oval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35" name="Oval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36" name="Oval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37" name="Oval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38" name="Oval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39" name="Oval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40" name="Oval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41" name="Oval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42" name="Oval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43" name="Oval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44" name="Oval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45"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46" name="Oval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47" name="Oval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48" name="Oval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49"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50" name="Oval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51" name="Oval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52" name="Oval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53"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54" name="Oval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55" name="Oval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56" name="Oval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57" name="Oval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58" name="Oval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59" name="Oval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60" name="Oval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61" name="Oval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62" name="Oval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1063" name="Oval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spTree>
  </p:cSld>
  <p:clrMap bg1="lt1" tx1="dk1" bg2="lt2" tx2="dk2" accent1="accent1" accent2="accent2" accent3="accent3" accent4="accent4" accent5="accent5" accent6="accent6" hlink="hlink" folHlink="folHlink"/>
  <p:sldLayoutIdLst>
    <p:sldLayoutId id="2147483674"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cs typeface="Arial" charset="0"/>
        </a:defRPr>
      </a:lvl2pPr>
      <a:lvl3pPr algn="l" rtl="0" eaLnBrk="0" fontAlgn="base" hangingPunct="0">
        <a:spcBef>
          <a:spcPct val="0"/>
        </a:spcBef>
        <a:spcAft>
          <a:spcPct val="0"/>
        </a:spcAft>
        <a:defRPr sz="3900" b="1">
          <a:solidFill>
            <a:schemeClr val="tx2"/>
          </a:solidFill>
          <a:latin typeface="Arial" charset="0"/>
          <a:cs typeface="Arial" charset="0"/>
        </a:defRPr>
      </a:lvl3pPr>
      <a:lvl4pPr algn="l" rtl="0" eaLnBrk="0" fontAlgn="base" hangingPunct="0">
        <a:spcBef>
          <a:spcPct val="0"/>
        </a:spcBef>
        <a:spcAft>
          <a:spcPct val="0"/>
        </a:spcAft>
        <a:defRPr sz="3900" b="1">
          <a:solidFill>
            <a:schemeClr val="tx2"/>
          </a:solidFill>
          <a:latin typeface="Arial" charset="0"/>
          <a:cs typeface="Arial" charset="0"/>
        </a:defRPr>
      </a:lvl4pPr>
      <a:lvl5pPr algn="l" rtl="0" eaLnBrk="0" fontAlgn="base" hangingPunct="0">
        <a:spcBef>
          <a:spcPct val="0"/>
        </a:spcBef>
        <a:spcAft>
          <a:spcPct val="0"/>
        </a:spcAft>
        <a:defRPr sz="3900" b="1">
          <a:solidFill>
            <a:schemeClr val="tx2"/>
          </a:solidFill>
          <a:latin typeface="Arial" charset="0"/>
          <a:cs typeface="Arial" charset="0"/>
        </a:defRPr>
      </a:lvl5pPr>
      <a:lvl6pPr marL="457200" algn="l" rtl="0" fontAlgn="base">
        <a:spcBef>
          <a:spcPct val="0"/>
        </a:spcBef>
        <a:spcAft>
          <a:spcPct val="0"/>
        </a:spcAft>
        <a:defRPr sz="3900" b="1">
          <a:solidFill>
            <a:schemeClr val="tx2"/>
          </a:solidFill>
          <a:latin typeface="Arial" charset="0"/>
          <a:cs typeface="Arial" charset="0"/>
        </a:defRPr>
      </a:lvl6pPr>
      <a:lvl7pPr marL="914400" algn="l" rtl="0" fontAlgn="base">
        <a:spcBef>
          <a:spcPct val="0"/>
        </a:spcBef>
        <a:spcAft>
          <a:spcPct val="0"/>
        </a:spcAft>
        <a:defRPr sz="3900" b="1">
          <a:solidFill>
            <a:schemeClr val="tx2"/>
          </a:solidFill>
          <a:latin typeface="Arial" charset="0"/>
          <a:cs typeface="Arial" charset="0"/>
        </a:defRPr>
      </a:lvl7pPr>
      <a:lvl8pPr marL="1371600" algn="l" rtl="0" fontAlgn="base">
        <a:spcBef>
          <a:spcPct val="0"/>
        </a:spcBef>
        <a:spcAft>
          <a:spcPct val="0"/>
        </a:spcAft>
        <a:defRPr sz="3900" b="1">
          <a:solidFill>
            <a:schemeClr val="tx2"/>
          </a:solidFill>
          <a:latin typeface="Arial" charset="0"/>
          <a:cs typeface="Arial" charset="0"/>
        </a:defRPr>
      </a:lvl8pPr>
      <a:lvl9pPr marL="1828800" algn="l" rtl="0" fontAlgn="base">
        <a:spcBef>
          <a:spcPct val="0"/>
        </a:spcBef>
        <a:spcAft>
          <a:spcPct val="0"/>
        </a:spcAft>
        <a:defRPr sz="39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cs typeface="+mn-cs"/>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cs typeface="+mn-cs"/>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cs typeface="+mn-cs"/>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altLang="en-US" smtClean="0"/>
              <a:t>MOLES!  MOLES!  MOLES!</a:t>
            </a:r>
          </a:p>
        </p:txBody>
      </p:sp>
      <p:sp>
        <p:nvSpPr>
          <p:cNvPr id="3075" name="Rectangle 3"/>
          <p:cNvSpPr>
            <a:spLocks noGrp="1" noChangeArrowheads="1"/>
          </p:cNvSpPr>
          <p:nvPr>
            <p:ph type="subTitle" idx="1"/>
          </p:nvPr>
        </p:nvSpPr>
        <p:spPr/>
        <p:txBody>
          <a:bodyPr/>
          <a:lstStyle/>
          <a:p>
            <a:pPr eaLnBrk="1" hangingPunct="1"/>
            <a:r>
              <a:rPr lang="en-US" altLang="en-US" smtClean="0"/>
              <a:t>Joe’s 2</a:t>
            </a:r>
            <a:r>
              <a:rPr lang="en-US" altLang="en-US" baseline="30000" smtClean="0"/>
              <a:t>nd</a:t>
            </a:r>
            <a:r>
              <a:rPr lang="en-US" altLang="en-US" smtClean="0"/>
              <a:t> Rule of Chemistry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mtClean="0"/>
              <a:t>MOLES! MOLES! MOLES!</a:t>
            </a:r>
          </a:p>
        </p:txBody>
      </p:sp>
      <p:sp>
        <p:nvSpPr>
          <p:cNvPr id="18435" name="Rectangle 3"/>
          <p:cNvSpPr>
            <a:spLocks noGrp="1" noChangeArrowheads="1"/>
          </p:cNvSpPr>
          <p:nvPr>
            <p:ph type="body" idx="1"/>
          </p:nvPr>
        </p:nvSpPr>
        <p:spPr/>
        <p:txBody>
          <a:bodyPr/>
          <a:lstStyle/>
          <a:p>
            <a:pPr eaLnBrk="1" hangingPunct="1">
              <a:buFont typeface="Wingdings" pitchFamily="2" charset="2"/>
              <a:buNone/>
            </a:pPr>
            <a:r>
              <a:rPr lang="en-US" altLang="en-US" smtClean="0"/>
              <a:t>A mole is just a collection, a way of counting large numbers of things.  After all, atoms and molecules are very small; if you have a collection of them that you can see, it has a lot of particles in it!</a:t>
            </a:r>
          </a:p>
          <a:p>
            <a:pPr eaLnBrk="1" hangingPunct="1">
              <a:buFont typeface="Wingdings" pitchFamily="2" charset="2"/>
              <a:buNone/>
            </a:pPr>
            <a:endParaRPr lang="en-US" altLang="en-US" smtClean="0"/>
          </a:p>
          <a:p>
            <a:pPr eaLnBrk="1" hangingPunct="1">
              <a:buFont typeface="Wingdings" pitchFamily="2" charset="2"/>
              <a:buNone/>
            </a:pPr>
            <a:endParaRPr lang="en-US" alt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dirty="0" smtClean="0"/>
              <a:t>2Mg </a:t>
            </a:r>
            <a:r>
              <a:rPr lang="en-US" altLang="en-US" dirty="0" smtClean="0"/>
              <a:t>+ </a:t>
            </a:r>
            <a:r>
              <a:rPr lang="en-US" altLang="en-US" dirty="0" smtClean="0"/>
              <a:t>O</a:t>
            </a:r>
            <a:r>
              <a:rPr lang="en-US" altLang="en-US" baseline="-25000" dirty="0" smtClean="0"/>
              <a:t>2</a:t>
            </a:r>
            <a:r>
              <a:rPr lang="en-US" altLang="en-US" dirty="0" smtClean="0"/>
              <a:t> </a:t>
            </a:r>
            <a:r>
              <a:rPr lang="en-US" altLang="en-US" dirty="0" smtClean="0"/>
              <a:t>→ </a:t>
            </a:r>
            <a:r>
              <a:rPr lang="en-US" altLang="en-US" dirty="0" smtClean="0"/>
              <a:t>2 </a:t>
            </a:r>
            <a:r>
              <a:rPr lang="en-US" altLang="en-US" dirty="0" err="1" smtClean="0"/>
              <a:t>MgO</a:t>
            </a:r>
            <a:endParaRPr lang="en-US" altLang="en-US" dirty="0" smtClean="0"/>
          </a:p>
        </p:txBody>
      </p:sp>
      <p:sp>
        <p:nvSpPr>
          <p:cNvPr id="19459" name="Rectangle 3"/>
          <p:cNvSpPr>
            <a:spLocks noGrp="1" noChangeArrowheads="1"/>
          </p:cNvSpPr>
          <p:nvPr>
            <p:ph type="body" idx="1"/>
          </p:nvPr>
        </p:nvSpPr>
        <p:spPr/>
        <p:txBody>
          <a:bodyPr/>
          <a:lstStyle/>
          <a:p>
            <a:pPr eaLnBrk="1" hangingPunct="1">
              <a:buFont typeface="Wingdings" pitchFamily="2" charset="2"/>
              <a:buNone/>
            </a:pPr>
            <a:r>
              <a:rPr lang="en-US" altLang="en-US" dirty="0" smtClean="0"/>
              <a:t>This is a chemical reaction.  Magnesium mixed with oxygen yields magnesium </a:t>
            </a:r>
            <a:r>
              <a:rPr lang="en-US" altLang="en-US" dirty="0" smtClean="0"/>
              <a:t>oxide (</a:t>
            </a:r>
            <a:r>
              <a:rPr lang="en-US" altLang="en-US" dirty="0" err="1" smtClean="0"/>
              <a:t>MgO</a:t>
            </a:r>
            <a:r>
              <a:rPr lang="en-US" altLang="en-US" dirty="0" smtClean="0"/>
              <a:t>).</a:t>
            </a:r>
            <a:endParaRPr lang="en-US" altLang="en-US" dirty="0" smtClean="0"/>
          </a:p>
          <a:p>
            <a:pPr eaLnBrk="1" hangingPunct="1">
              <a:buFont typeface="Wingdings" pitchFamily="2" charset="2"/>
              <a:buNone/>
            </a:pPr>
            <a:endParaRPr lang="en-US" altLang="en-US" dirty="0" smtClean="0"/>
          </a:p>
          <a:p>
            <a:pPr eaLnBrk="1" hangingPunct="1">
              <a:buFont typeface="Wingdings" pitchFamily="2" charset="2"/>
              <a:buNone/>
            </a:pPr>
            <a:r>
              <a:rPr lang="en-US" altLang="en-US" dirty="0" smtClean="0"/>
              <a:t>2 atoms </a:t>
            </a:r>
            <a:r>
              <a:rPr lang="en-US" altLang="en-US" dirty="0" smtClean="0"/>
              <a:t>of Mg </a:t>
            </a:r>
            <a:r>
              <a:rPr lang="en-US" altLang="en-US" dirty="0" smtClean="0"/>
              <a:t>combine </a:t>
            </a:r>
            <a:r>
              <a:rPr lang="en-US" altLang="en-US" dirty="0" smtClean="0"/>
              <a:t>with 1 </a:t>
            </a:r>
            <a:r>
              <a:rPr lang="en-US" altLang="en-US" dirty="0" smtClean="0"/>
              <a:t>molecule </a:t>
            </a:r>
            <a:r>
              <a:rPr lang="en-US" altLang="en-US" dirty="0" smtClean="0"/>
              <a:t>of oxygen to form </a:t>
            </a:r>
            <a:r>
              <a:rPr lang="en-US" altLang="en-US" dirty="0" smtClean="0"/>
              <a:t>2 molecules </a:t>
            </a:r>
            <a:r>
              <a:rPr lang="en-US" altLang="en-US" dirty="0" smtClean="0"/>
              <a:t>of </a:t>
            </a:r>
            <a:r>
              <a:rPr lang="en-US" altLang="en-US" dirty="0" err="1" smtClean="0"/>
              <a:t>MgO</a:t>
            </a:r>
            <a:r>
              <a:rPr lang="en-US" altLang="en-US" dirty="0" smtClean="0"/>
              <a:t>.</a:t>
            </a:r>
            <a:endParaRPr lang="en-US" altLang="en-US" dirty="0" smtClean="0"/>
          </a:p>
          <a:p>
            <a:pPr eaLnBrk="1" hangingPunct="1">
              <a:buFont typeface="Wingdings" pitchFamily="2" charset="2"/>
              <a:buNone/>
            </a:pPr>
            <a:r>
              <a:rPr lang="en-US" altLang="en-US" dirty="0" smtClean="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mtClean="0"/>
              <a:t>Grams is good, moles is better</a:t>
            </a:r>
          </a:p>
        </p:txBody>
      </p:sp>
      <p:sp>
        <p:nvSpPr>
          <p:cNvPr id="20483" name="Rectangle 3"/>
          <p:cNvSpPr>
            <a:spLocks noGrp="1" noChangeArrowheads="1"/>
          </p:cNvSpPr>
          <p:nvPr>
            <p:ph type="body" idx="1"/>
          </p:nvPr>
        </p:nvSpPr>
        <p:spPr/>
        <p:txBody>
          <a:bodyPr/>
          <a:lstStyle/>
          <a:p>
            <a:pPr eaLnBrk="1" hangingPunct="1">
              <a:buFont typeface="Wingdings" pitchFamily="2" charset="2"/>
              <a:buNone/>
            </a:pPr>
            <a:r>
              <a:rPr lang="en-US" altLang="en-US" sz="2600" smtClean="0"/>
              <a:t>The implication of my chemical reaction is that it isn’t the mass of the chemicals that matters, but the number of atoms or molecules.  Things react by colliding with other things on a particle (atom or molecule) by particle basis.</a:t>
            </a:r>
          </a:p>
          <a:p>
            <a:pPr eaLnBrk="1" hangingPunct="1">
              <a:buFont typeface="Wingdings" pitchFamily="2" charset="2"/>
              <a:buNone/>
            </a:pPr>
            <a:endParaRPr lang="en-US" altLang="en-US" sz="2600" smtClean="0"/>
          </a:p>
          <a:p>
            <a:pPr eaLnBrk="1" hangingPunct="1">
              <a:buFont typeface="Wingdings" pitchFamily="2" charset="2"/>
              <a:buNone/>
            </a:pPr>
            <a:r>
              <a:rPr lang="en-US" altLang="en-US" sz="2600" smtClean="0"/>
              <a:t>If I want to track the chemistry, I need to know how many atoms/molecules are in my sample.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mtClean="0"/>
              <a:t>Grams is good, moles is better</a:t>
            </a:r>
          </a:p>
        </p:txBody>
      </p:sp>
      <p:sp>
        <p:nvSpPr>
          <p:cNvPr id="21507" name="Rectangle 3"/>
          <p:cNvSpPr>
            <a:spLocks noGrp="1" noChangeArrowheads="1"/>
          </p:cNvSpPr>
          <p:nvPr>
            <p:ph type="body" idx="1"/>
          </p:nvPr>
        </p:nvSpPr>
        <p:spPr/>
        <p:txBody>
          <a:bodyPr/>
          <a:lstStyle/>
          <a:p>
            <a:pPr eaLnBrk="1" hangingPunct="1">
              <a:buFont typeface="Wingdings" pitchFamily="2" charset="2"/>
              <a:buNone/>
            </a:pPr>
            <a:r>
              <a:rPr lang="en-US" altLang="en-US" smtClean="0"/>
              <a:t>Grams is easy to measure – you just throw it on a balance.</a:t>
            </a:r>
          </a:p>
          <a:p>
            <a:pPr eaLnBrk="1" hangingPunct="1">
              <a:buFont typeface="Wingdings" pitchFamily="2" charset="2"/>
              <a:buNone/>
            </a:pPr>
            <a:endParaRPr lang="en-US" altLang="en-US" smtClean="0"/>
          </a:p>
          <a:p>
            <a:pPr eaLnBrk="1" hangingPunct="1">
              <a:buFont typeface="Wingdings" pitchFamily="2" charset="2"/>
              <a:buNone/>
            </a:pPr>
            <a:r>
              <a:rPr lang="en-US" altLang="en-US" smtClean="0"/>
              <a:t>Moles is necessary to understand the chemistry.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smtClean="0"/>
              <a:t>The Power of 6.022 x 10</a:t>
            </a:r>
            <a:r>
              <a:rPr lang="en-US" altLang="en-US" baseline="30000" smtClean="0"/>
              <a:t>23</a:t>
            </a:r>
            <a:endParaRPr lang="en-US" altLang="en-US" smtClean="0"/>
          </a:p>
        </p:txBody>
      </p:sp>
      <p:sp>
        <p:nvSpPr>
          <p:cNvPr id="22531" name="Rectangle 3"/>
          <p:cNvSpPr>
            <a:spLocks noGrp="1" noChangeArrowheads="1"/>
          </p:cNvSpPr>
          <p:nvPr>
            <p:ph type="body" idx="1"/>
          </p:nvPr>
        </p:nvSpPr>
        <p:spPr/>
        <p:txBody>
          <a:bodyPr/>
          <a:lstStyle/>
          <a:p>
            <a:pPr eaLnBrk="1" hangingPunct="1">
              <a:lnSpc>
                <a:spcPct val="80000"/>
              </a:lnSpc>
              <a:buFont typeface="Wingdings" pitchFamily="2" charset="2"/>
              <a:buNone/>
            </a:pPr>
            <a:r>
              <a:rPr lang="en-US" altLang="en-US" sz="2600" smtClean="0"/>
              <a:t>The key to the power of Avogadro’s number of particles is that it relates the number of particles to a measurable mass.</a:t>
            </a:r>
          </a:p>
          <a:p>
            <a:pPr eaLnBrk="1" hangingPunct="1">
              <a:lnSpc>
                <a:spcPct val="80000"/>
              </a:lnSpc>
              <a:buFont typeface="Wingdings" pitchFamily="2" charset="2"/>
              <a:buNone/>
            </a:pPr>
            <a:endParaRPr lang="en-US" altLang="en-US" sz="2600" smtClean="0"/>
          </a:p>
          <a:p>
            <a:pPr eaLnBrk="1" hangingPunct="1">
              <a:lnSpc>
                <a:spcPct val="80000"/>
              </a:lnSpc>
              <a:buFont typeface="Wingdings" pitchFamily="2" charset="2"/>
              <a:buNone/>
            </a:pPr>
            <a:r>
              <a:rPr lang="en-US" altLang="en-US" sz="2600" smtClean="0"/>
              <a:t>If you have 6.022x10</a:t>
            </a:r>
            <a:r>
              <a:rPr lang="en-US" altLang="en-US" sz="2600" baseline="30000" smtClean="0"/>
              <a:t>23</a:t>
            </a:r>
            <a:r>
              <a:rPr lang="en-US" altLang="en-US" sz="2600" smtClean="0"/>
              <a:t> atoms of carbon, it weighs 12.011 grams.</a:t>
            </a:r>
          </a:p>
          <a:p>
            <a:pPr eaLnBrk="1" hangingPunct="1">
              <a:lnSpc>
                <a:spcPct val="80000"/>
              </a:lnSpc>
              <a:buFont typeface="Wingdings" pitchFamily="2" charset="2"/>
              <a:buNone/>
            </a:pPr>
            <a:endParaRPr lang="en-US" altLang="en-US" sz="2600" smtClean="0"/>
          </a:p>
          <a:p>
            <a:pPr eaLnBrk="1" hangingPunct="1">
              <a:lnSpc>
                <a:spcPct val="80000"/>
              </a:lnSpc>
              <a:buFont typeface="Wingdings" pitchFamily="2" charset="2"/>
              <a:buNone/>
            </a:pPr>
            <a:r>
              <a:rPr lang="en-US" altLang="en-US" sz="2600" smtClean="0"/>
              <a:t>This means that atomic mass (also called “molar mass”) is best expressed not in “amu”, but the equivalent grams/mole.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762000"/>
            <a:ext cx="8093276" cy="529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04281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smtClean="0"/>
              <a:t>1 amu = 1.66053873x10</a:t>
            </a:r>
            <a:r>
              <a:rPr lang="en-US" altLang="en-US" baseline="30000" smtClean="0"/>
              <a:t>-27</a:t>
            </a:r>
            <a:r>
              <a:rPr lang="en-US" altLang="en-US" smtClean="0"/>
              <a:t> kg</a:t>
            </a:r>
          </a:p>
        </p:txBody>
      </p:sp>
      <p:sp>
        <p:nvSpPr>
          <p:cNvPr id="24579"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altLang="en-US" sz="2100" dirty="0" smtClean="0"/>
              <a:t>Carbon-12 has a mass of 12 </a:t>
            </a:r>
            <a:r>
              <a:rPr lang="en-US" altLang="en-US" sz="2100" dirty="0" err="1" smtClean="0"/>
              <a:t>amu</a:t>
            </a:r>
            <a:r>
              <a:rPr lang="en-US" altLang="en-US" sz="2100" dirty="0" smtClean="0"/>
              <a:t> (by definition)</a:t>
            </a:r>
          </a:p>
          <a:p>
            <a:pPr eaLnBrk="1" hangingPunct="1">
              <a:lnSpc>
                <a:spcPct val="90000"/>
              </a:lnSpc>
              <a:buFont typeface="Wingdings" pitchFamily="2" charset="2"/>
              <a:buNone/>
            </a:pPr>
            <a:endParaRPr lang="en-US" altLang="en-US" sz="2100" dirty="0" smtClean="0"/>
          </a:p>
          <a:p>
            <a:pPr eaLnBrk="1" hangingPunct="1">
              <a:lnSpc>
                <a:spcPct val="90000"/>
              </a:lnSpc>
              <a:buFont typeface="Wingdings" pitchFamily="2" charset="2"/>
              <a:buNone/>
            </a:pPr>
            <a:r>
              <a:rPr lang="en-US" altLang="en-US" sz="2100" dirty="0" smtClean="0"/>
              <a:t>12 </a:t>
            </a:r>
            <a:r>
              <a:rPr lang="en-US" altLang="en-US" sz="2100" dirty="0" err="1" smtClean="0"/>
              <a:t>amu</a:t>
            </a:r>
            <a:r>
              <a:rPr lang="en-US" altLang="en-US" sz="2100" dirty="0" smtClean="0"/>
              <a:t> = </a:t>
            </a:r>
            <a:r>
              <a:rPr lang="en-US" altLang="en-US" sz="2100" u="sng" dirty="0" smtClean="0"/>
              <a:t>12 g</a:t>
            </a:r>
            <a:r>
              <a:rPr lang="en-US" altLang="en-US" sz="2100" dirty="0" smtClean="0"/>
              <a:t> *  </a:t>
            </a:r>
            <a:r>
              <a:rPr lang="en-US" altLang="en-US" sz="2100" u="sng" dirty="0" smtClean="0"/>
              <a:t>1 mole        </a:t>
            </a:r>
          </a:p>
          <a:p>
            <a:pPr eaLnBrk="1" hangingPunct="1">
              <a:lnSpc>
                <a:spcPct val="90000"/>
              </a:lnSpc>
              <a:buFont typeface="Wingdings" pitchFamily="2" charset="2"/>
              <a:buNone/>
            </a:pPr>
            <a:r>
              <a:rPr lang="en-US" altLang="en-US" sz="2100" dirty="0" smtClean="0"/>
              <a:t>               mole   6.022x10</a:t>
            </a:r>
            <a:r>
              <a:rPr lang="en-US" altLang="en-US" sz="2100" baseline="30000" dirty="0" smtClean="0"/>
              <a:t>23</a:t>
            </a:r>
            <a:r>
              <a:rPr lang="en-US" altLang="en-US" sz="2100" dirty="0" smtClean="0"/>
              <a:t> atoms</a:t>
            </a:r>
          </a:p>
          <a:p>
            <a:pPr eaLnBrk="1" hangingPunct="1">
              <a:lnSpc>
                <a:spcPct val="90000"/>
              </a:lnSpc>
              <a:buFont typeface="Wingdings" pitchFamily="2" charset="2"/>
              <a:buNone/>
            </a:pPr>
            <a:endParaRPr lang="en-US" altLang="en-US" sz="2100" u="sng" dirty="0" smtClean="0"/>
          </a:p>
          <a:p>
            <a:pPr eaLnBrk="1" hangingPunct="1">
              <a:lnSpc>
                <a:spcPct val="90000"/>
              </a:lnSpc>
              <a:buFont typeface="Wingdings" pitchFamily="2" charset="2"/>
              <a:buNone/>
            </a:pPr>
            <a:r>
              <a:rPr lang="en-US" altLang="en-US" sz="2100" dirty="0" smtClean="0"/>
              <a:t>12 </a:t>
            </a:r>
            <a:r>
              <a:rPr lang="en-US" altLang="en-US" sz="2100" dirty="0" err="1" smtClean="0"/>
              <a:t>amu</a:t>
            </a:r>
            <a:r>
              <a:rPr lang="en-US" altLang="en-US" sz="2100" dirty="0" smtClean="0"/>
              <a:t> = 1.993 x 10</a:t>
            </a:r>
            <a:r>
              <a:rPr lang="en-US" altLang="en-US" sz="2100" baseline="30000" dirty="0" smtClean="0"/>
              <a:t>-23</a:t>
            </a:r>
            <a:r>
              <a:rPr lang="en-US" altLang="en-US" sz="2100" dirty="0" smtClean="0"/>
              <a:t> grams</a:t>
            </a:r>
          </a:p>
          <a:p>
            <a:pPr eaLnBrk="1" hangingPunct="1">
              <a:lnSpc>
                <a:spcPct val="90000"/>
              </a:lnSpc>
              <a:buFont typeface="Wingdings" pitchFamily="2" charset="2"/>
              <a:buNone/>
            </a:pPr>
            <a:r>
              <a:rPr lang="en-US" altLang="en-US" sz="2100" dirty="0" smtClean="0"/>
              <a:t>1 </a:t>
            </a:r>
            <a:r>
              <a:rPr lang="en-US" altLang="en-US" sz="2100" dirty="0" err="1" smtClean="0"/>
              <a:t>amu</a:t>
            </a:r>
            <a:r>
              <a:rPr lang="en-US" altLang="en-US" sz="2100" dirty="0" smtClean="0"/>
              <a:t> = 1.66x10</a:t>
            </a:r>
            <a:r>
              <a:rPr lang="en-US" altLang="en-US" sz="2100" baseline="30000" dirty="0" smtClean="0"/>
              <a:t>-24 </a:t>
            </a:r>
            <a:r>
              <a:rPr lang="en-US" altLang="en-US" sz="2100" dirty="0" smtClean="0"/>
              <a:t>grams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smtClean="0"/>
              <a:t>Sample Problem</a:t>
            </a:r>
          </a:p>
        </p:txBody>
      </p:sp>
      <p:sp>
        <p:nvSpPr>
          <p:cNvPr id="25603" name="Rectangle 3"/>
          <p:cNvSpPr>
            <a:spLocks noGrp="1" noChangeArrowheads="1"/>
          </p:cNvSpPr>
          <p:nvPr>
            <p:ph type="body" idx="1"/>
          </p:nvPr>
        </p:nvSpPr>
        <p:spPr/>
        <p:txBody>
          <a:bodyPr/>
          <a:lstStyle/>
          <a:p>
            <a:pPr marL="609600" indent="-609600" eaLnBrk="1" hangingPunct="1">
              <a:lnSpc>
                <a:spcPct val="90000"/>
              </a:lnSpc>
              <a:buFont typeface="Wingdings" pitchFamily="2" charset="2"/>
              <a:buNone/>
            </a:pPr>
            <a:r>
              <a:rPr lang="en-US" altLang="en-US" sz="2100" smtClean="0"/>
              <a:t>I have 36.0 g of carbon, how many moles do I have?</a:t>
            </a:r>
          </a:p>
          <a:p>
            <a:pPr marL="609600" indent="-609600" eaLnBrk="1" hangingPunct="1">
              <a:lnSpc>
                <a:spcPct val="90000"/>
              </a:lnSpc>
              <a:buFont typeface="Wingdings" pitchFamily="2" charset="2"/>
              <a:buNone/>
            </a:pPr>
            <a:endParaRPr lang="en-US" altLang="en-US" sz="2100" smtClean="0"/>
          </a:p>
          <a:p>
            <a:pPr marL="609600" indent="-609600" eaLnBrk="1" hangingPunct="1">
              <a:lnSpc>
                <a:spcPct val="90000"/>
              </a:lnSpc>
              <a:buFont typeface="Wingdings" pitchFamily="2" charset="2"/>
              <a:buNone/>
            </a:pPr>
            <a:r>
              <a:rPr lang="en-US" altLang="en-US" sz="2100" smtClean="0"/>
              <a:t>What is the first thing I need to ask myself?</a:t>
            </a:r>
          </a:p>
          <a:p>
            <a:pPr marL="609600" indent="-609600" eaLnBrk="1" hangingPunct="1">
              <a:lnSpc>
                <a:spcPct val="90000"/>
              </a:lnSpc>
              <a:buFont typeface="Wingdings" pitchFamily="2" charset="2"/>
              <a:buAutoNum type="arabicPeriod"/>
            </a:pPr>
            <a:r>
              <a:rPr lang="en-US" altLang="en-US" sz="2100" smtClean="0"/>
              <a:t>What do I know?</a:t>
            </a:r>
          </a:p>
          <a:p>
            <a:pPr marL="609600" indent="-609600" eaLnBrk="1" hangingPunct="1">
              <a:lnSpc>
                <a:spcPct val="90000"/>
              </a:lnSpc>
              <a:buFont typeface="Wingdings" pitchFamily="2" charset="2"/>
              <a:buNone/>
            </a:pPr>
            <a:r>
              <a:rPr lang="en-US" altLang="en-US" sz="2100" smtClean="0"/>
              <a:t>		36.0 grams of carbon</a:t>
            </a:r>
          </a:p>
          <a:p>
            <a:pPr marL="609600" indent="-609600" eaLnBrk="1" hangingPunct="1">
              <a:lnSpc>
                <a:spcPct val="90000"/>
              </a:lnSpc>
              <a:buFont typeface="Wingdings" pitchFamily="2" charset="2"/>
              <a:buAutoNum type="arabicPeriod" startAt="2"/>
            </a:pPr>
            <a:r>
              <a:rPr lang="en-US" altLang="en-US" sz="2100" smtClean="0"/>
              <a:t>What do I need to know?</a:t>
            </a:r>
          </a:p>
          <a:p>
            <a:pPr marL="609600" indent="-609600" eaLnBrk="1" hangingPunct="1">
              <a:lnSpc>
                <a:spcPct val="90000"/>
              </a:lnSpc>
              <a:buFont typeface="Wingdings" pitchFamily="2" charset="2"/>
              <a:buNone/>
            </a:pPr>
            <a:r>
              <a:rPr lang="en-US" altLang="en-US" sz="2100" smtClean="0"/>
              <a:t>	   moles of carbon</a:t>
            </a:r>
          </a:p>
          <a:p>
            <a:pPr marL="609600" indent="-609600" eaLnBrk="1" hangingPunct="1">
              <a:lnSpc>
                <a:spcPct val="90000"/>
              </a:lnSpc>
              <a:buFont typeface="Wingdings" pitchFamily="2" charset="2"/>
              <a:buAutoNum type="arabicPeriod" startAt="3"/>
            </a:pPr>
            <a:r>
              <a:rPr lang="en-US" altLang="en-US" sz="2100" smtClean="0"/>
              <a:t>What is the conversion factor?</a:t>
            </a:r>
          </a:p>
          <a:p>
            <a:pPr marL="609600" indent="-609600" eaLnBrk="1" hangingPunct="1">
              <a:lnSpc>
                <a:spcPct val="90000"/>
              </a:lnSpc>
              <a:buFont typeface="Wingdings" pitchFamily="2" charset="2"/>
              <a:buNone/>
            </a:pPr>
            <a:r>
              <a:rPr lang="en-US" altLang="en-US" sz="2100" smtClean="0"/>
              <a:t>          atomic mass or molar mass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25603">
                                            <p:txEl>
                                              <p:pRg st="2" end="2"/>
                                            </p:txEl>
                                          </p:spTgt>
                                        </p:tgtEl>
                                        <p:attrNameLst>
                                          <p:attrName>style.visibility</p:attrName>
                                        </p:attrNameLst>
                                      </p:cBhvr>
                                      <p:to>
                                        <p:strVal val="visible"/>
                                      </p:to>
                                    </p:set>
                                    <p:animEffect transition="in" filter="diamond(in)">
                                      <p:cBhvr>
                                        <p:cTn id="7" dur="2000"/>
                                        <p:tgtEl>
                                          <p:spTgt spid="25603">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25603">
                                            <p:txEl>
                                              <p:pRg st="3" end="3"/>
                                            </p:txEl>
                                          </p:spTgt>
                                        </p:tgtEl>
                                        <p:attrNameLst>
                                          <p:attrName>style.visibility</p:attrName>
                                        </p:attrNameLst>
                                      </p:cBhvr>
                                      <p:to>
                                        <p:strVal val="visible"/>
                                      </p:to>
                                    </p:set>
                                    <p:animEffect transition="in" filter="diamond(in)">
                                      <p:cBhvr>
                                        <p:cTn id="12" dur="2000"/>
                                        <p:tgtEl>
                                          <p:spTgt spid="25603">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25603">
                                            <p:txEl>
                                              <p:pRg st="4" end="4"/>
                                            </p:txEl>
                                          </p:spTgt>
                                        </p:tgtEl>
                                        <p:attrNameLst>
                                          <p:attrName>style.visibility</p:attrName>
                                        </p:attrNameLst>
                                      </p:cBhvr>
                                      <p:to>
                                        <p:strVal val="visible"/>
                                      </p:to>
                                    </p:set>
                                    <p:animEffect transition="in" filter="diamond(in)">
                                      <p:cBhvr>
                                        <p:cTn id="17" dur="2000"/>
                                        <p:tgtEl>
                                          <p:spTgt spid="25603">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nodeType="clickEffect">
                                  <p:stCondLst>
                                    <p:cond delay="0"/>
                                  </p:stCondLst>
                                  <p:childTnLst>
                                    <p:set>
                                      <p:cBhvr>
                                        <p:cTn id="21" dur="1" fill="hold">
                                          <p:stCondLst>
                                            <p:cond delay="0"/>
                                          </p:stCondLst>
                                        </p:cTn>
                                        <p:tgtEl>
                                          <p:spTgt spid="25603">
                                            <p:txEl>
                                              <p:pRg st="5" end="5"/>
                                            </p:txEl>
                                          </p:spTgt>
                                        </p:tgtEl>
                                        <p:attrNameLst>
                                          <p:attrName>style.visibility</p:attrName>
                                        </p:attrNameLst>
                                      </p:cBhvr>
                                      <p:to>
                                        <p:strVal val="visible"/>
                                      </p:to>
                                    </p:set>
                                    <p:animEffect transition="in" filter="diamond(in)">
                                      <p:cBhvr>
                                        <p:cTn id="22" dur="2000"/>
                                        <p:tgtEl>
                                          <p:spTgt spid="25603">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nodeType="clickEffect">
                                  <p:stCondLst>
                                    <p:cond delay="0"/>
                                  </p:stCondLst>
                                  <p:childTnLst>
                                    <p:set>
                                      <p:cBhvr>
                                        <p:cTn id="26" dur="1" fill="hold">
                                          <p:stCondLst>
                                            <p:cond delay="0"/>
                                          </p:stCondLst>
                                        </p:cTn>
                                        <p:tgtEl>
                                          <p:spTgt spid="25603">
                                            <p:txEl>
                                              <p:pRg st="6" end="6"/>
                                            </p:txEl>
                                          </p:spTgt>
                                        </p:tgtEl>
                                        <p:attrNameLst>
                                          <p:attrName>style.visibility</p:attrName>
                                        </p:attrNameLst>
                                      </p:cBhvr>
                                      <p:to>
                                        <p:strVal val="visible"/>
                                      </p:to>
                                    </p:set>
                                    <p:animEffect transition="in" filter="diamond(in)">
                                      <p:cBhvr>
                                        <p:cTn id="27" dur="2000"/>
                                        <p:tgtEl>
                                          <p:spTgt spid="25603">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nodeType="clickEffect">
                                  <p:stCondLst>
                                    <p:cond delay="0"/>
                                  </p:stCondLst>
                                  <p:childTnLst>
                                    <p:set>
                                      <p:cBhvr>
                                        <p:cTn id="31" dur="1" fill="hold">
                                          <p:stCondLst>
                                            <p:cond delay="0"/>
                                          </p:stCondLst>
                                        </p:cTn>
                                        <p:tgtEl>
                                          <p:spTgt spid="25603">
                                            <p:txEl>
                                              <p:pRg st="7" end="7"/>
                                            </p:txEl>
                                          </p:spTgt>
                                        </p:tgtEl>
                                        <p:attrNameLst>
                                          <p:attrName>style.visibility</p:attrName>
                                        </p:attrNameLst>
                                      </p:cBhvr>
                                      <p:to>
                                        <p:strVal val="visible"/>
                                      </p:to>
                                    </p:set>
                                    <p:animEffect transition="in" filter="diamond(in)">
                                      <p:cBhvr>
                                        <p:cTn id="32" dur="2000"/>
                                        <p:tgtEl>
                                          <p:spTgt spid="25603">
                                            <p:txEl>
                                              <p:pRg st="7" end="7"/>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8" presetClass="entr" presetSubtype="16" fill="hold" nodeType="clickEffect">
                                  <p:stCondLst>
                                    <p:cond delay="0"/>
                                  </p:stCondLst>
                                  <p:childTnLst>
                                    <p:set>
                                      <p:cBhvr>
                                        <p:cTn id="36" dur="1" fill="hold">
                                          <p:stCondLst>
                                            <p:cond delay="0"/>
                                          </p:stCondLst>
                                        </p:cTn>
                                        <p:tgtEl>
                                          <p:spTgt spid="25603">
                                            <p:txEl>
                                              <p:pRg st="8" end="8"/>
                                            </p:txEl>
                                          </p:spTgt>
                                        </p:tgtEl>
                                        <p:attrNameLst>
                                          <p:attrName>style.visibility</p:attrName>
                                        </p:attrNameLst>
                                      </p:cBhvr>
                                      <p:to>
                                        <p:strVal val="visible"/>
                                      </p:to>
                                    </p:set>
                                    <p:animEffect transition="in" filter="diamond(in)">
                                      <p:cBhvr>
                                        <p:cTn id="37" dur="2000"/>
                                        <p:tgtEl>
                                          <p:spTgt spid="2560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762000"/>
            <a:ext cx="8093276" cy="529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04281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smtClean="0"/>
              <a:t>The Solution</a:t>
            </a:r>
          </a:p>
        </p:txBody>
      </p:sp>
      <p:sp>
        <p:nvSpPr>
          <p:cNvPr id="27651" name="Rectangle 3"/>
          <p:cNvSpPr>
            <a:spLocks noGrp="1" noChangeArrowheads="1"/>
          </p:cNvSpPr>
          <p:nvPr>
            <p:ph type="body" idx="1"/>
          </p:nvPr>
        </p:nvSpPr>
        <p:spPr/>
        <p:txBody>
          <a:bodyPr/>
          <a:lstStyle/>
          <a:p>
            <a:pPr eaLnBrk="1" hangingPunct="1">
              <a:buFont typeface="Wingdings" pitchFamily="2" charset="2"/>
              <a:buNone/>
            </a:pPr>
            <a:r>
              <a:rPr lang="en-US" altLang="en-US" smtClean="0"/>
              <a:t>36.0 g C  *  </a:t>
            </a:r>
            <a:r>
              <a:rPr lang="en-US" altLang="en-US" u="sng" smtClean="0"/>
              <a:t>1 mol C</a:t>
            </a:r>
            <a:r>
              <a:rPr lang="en-US" altLang="en-US" smtClean="0"/>
              <a:t>  = 2.997 mol C</a:t>
            </a:r>
          </a:p>
          <a:p>
            <a:pPr eaLnBrk="1" hangingPunct="1">
              <a:buFont typeface="Wingdings" pitchFamily="2" charset="2"/>
              <a:buNone/>
            </a:pPr>
            <a:r>
              <a:rPr lang="en-US" altLang="en-US" smtClean="0"/>
              <a:t>                12.011 g C</a:t>
            </a:r>
          </a:p>
          <a:p>
            <a:pPr eaLnBrk="1" hangingPunct="1">
              <a:buFont typeface="Wingdings" pitchFamily="2" charset="2"/>
              <a:buNone/>
            </a:pPr>
            <a:endParaRPr lang="en-US" altLang="en-US" smtClean="0"/>
          </a:p>
          <a:p>
            <a:pPr eaLnBrk="1" hangingPunct="1">
              <a:buFont typeface="Wingdings" pitchFamily="2" charset="2"/>
              <a:buNone/>
            </a:pPr>
            <a:r>
              <a:rPr lang="en-US" altLang="en-US" smtClean="0"/>
              <a:t>Molar mass (atomic mass) should be viewed as the conversion factor between mass (grams) and moles!</a:t>
            </a:r>
            <a:endParaRPr lang="en-US" altLang="en-US" u="sng"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mtClean="0"/>
              <a:t>Mass in amus</a:t>
            </a:r>
          </a:p>
        </p:txBody>
      </p:sp>
      <p:sp>
        <p:nvSpPr>
          <p:cNvPr id="4099" name="Rectangle 3"/>
          <p:cNvSpPr>
            <a:spLocks noGrp="1" noChangeArrowheads="1"/>
          </p:cNvSpPr>
          <p:nvPr>
            <p:ph type="body" idx="1"/>
          </p:nvPr>
        </p:nvSpPr>
        <p:spPr/>
        <p:txBody>
          <a:bodyPr/>
          <a:lstStyle/>
          <a:p>
            <a:pPr eaLnBrk="1" hangingPunct="1">
              <a:buFont typeface="Wingdings" pitchFamily="2" charset="2"/>
              <a:buNone/>
            </a:pPr>
            <a:r>
              <a:rPr lang="en-US" altLang="en-US" dirty="0" smtClean="0"/>
              <a:t>The weighted average isotope mass is what is present in the periodic table.</a:t>
            </a:r>
          </a:p>
          <a:p>
            <a:pPr eaLnBrk="1" hangingPunct="1">
              <a:buFont typeface="Wingdings" pitchFamily="2" charset="2"/>
              <a:buNone/>
            </a:pPr>
            <a:endParaRPr lang="en-US" altLang="en-US" dirty="0"/>
          </a:p>
          <a:p>
            <a:pPr eaLnBrk="1" hangingPunct="1">
              <a:buFont typeface="Wingdings" pitchFamily="2" charset="2"/>
              <a:buNone/>
            </a:pPr>
            <a:r>
              <a:rPr lang="en-US" altLang="en-US" dirty="0" smtClean="0"/>
              <a:t>We saw that it is better to view the units of these “atomic masses” as the number of grams per mole (g/</a:t>
            </a:r>
            <a:r>
              <a:rPr lang="en-US" altLang="en-US" dirty="0" err="1" smtClean="0"/>
              <a:t>mol</a:t>
            </a:r>
            <a:r>
              <a:rPr lang="en-US" altLang="en-US" dirty="0" smtClean="0"/>
              <a:t>) of an atom.</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smtClean="0"/>
              <a:t>Sample problem</a:t>
            </a:r>
          </a:p>
        </p:txBody>
      </p:sp>
      <p:sp>
        <p:nvSpPr>
          <p:cNvPr id="28675" name="Rectangle 3"/>
          <p:cNvSpPr>
            <a:spLocks noGrp="1" noChangeArrowheads="1"/>
          </p:cNvSpPr>
          <p:nvPr>
            <p:ph type="body" idx="1"/>
          </p:nvPr>
        </p:nvSpPr>
        <p:spPr/>
        <p:txBody>
          <a:bodyPr/>
          <a:lstStyle/>
          <a:p>
            <a:pPr eaLnBrk="1" hangingPunct="1"/>
            <a:r>
              <a:rPr lang="en-US" altLang="en-US" dirty="0" smtClean="0"/>
              <a:t>A 2 </a:t>
            </a:r>
            <a:r>
              <a:rPr lang="en-US" altLang="en-US" dirty="0" err="1" smtClean="0"/>
              <a:t>oz</a:t>
            </a:r>
            <a:r>
              <a:rPr lang="en-US" altLang="en-US" dirty="0" smtClean="0"/>
              <a:t> bag of M&amp;Ms has 30 pieces in it.  What is the mass (in g) of 1 mole of M&amp;Ms?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I know? </a:t>
            </a:r>
            <a:r>
              <a:rPr lang="en-US" smtClean="0"/>
              <a:t>What do I actually have?</a:t>
            </a:r>
            <a:endParaRPr lang="en-US" dirty="0"/>
          </a:p>
        </p:txBody>
      </p:sp>
      <p:sp>
        <p:nvSpPr>
          <p:cNvPr id="3" name="Content Placeholder 2"/>
          <p:cNvSpPr>
            <a:spLocks noGrp="1"/>
          </p:cNvSpPr>
          <p:nvPr>
            <p:ph idx="1"/>
          </p:nvPr>
        </p:nvSpPr>
        <p:spPr/>
        <p:txBody>
          <a:bodyPr/>
          <a:lstStyle/>
          <a:p>
            <a:pPr marL="0" indent="0">
              <a:buNone/>
            </a:pPr>
            <a:r>
              <a:rPr lang="en-US" altLang="en-US" dirty="0"/>
              <a:t>A 2 </a:t>
            </a:r>
            <a:r>
              <a:rPr lang="en-US" altLang="en-US" dirty="0" err="1"/>
              <a:t>oz</a:t>
            </a:r>
            <a:r>
              <a:rPr lang="en-US" altLang="en-US" dirty="0"/>
              <a:t> bag of M&amp;Ms has 30 pieces in it.  What is the mass (in g) of 1 mole of M&amp;Ms</a:t>
            </a:r>
            <a:r>
              <a:rPr lang="en-US" altLang="en-US" dirty="0" smtClean="0"/>
              <a:t>?</a:t>
            </a:r>
            <a:endParaRPr lang="en-US" altLang="en-US" dirty="0"/>
          </a:p>
        </p:txBody>
      </p:sp>
    </p:spTree>
    <p:extLst>
      <p:ext uri="{BB962C8B-B14F-4D97-AF65-F5344CB8AC3E}">
        <p14:creationId xmlns:p14="http://schemas.microsoft.com/office/powerpoint/2010/main" val="33632894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smtClean="0"/>
              <a:t>Solution</a:t>
            </a:r>
          </a:p>
        </p:txBody>
      </p:sp>
      <p:sp>
        <p:nvSpPr>
          <p:cNvPr id="29699" name="Rectangle 3"/>
          <p:cNvSpPr>
            <a:spLocks noGrp="1" noChangeArrowheads="1"/>
          </p:cNvSpPr>
          <p:nvPr>
            <p:ph type="body" idx="1"/>
          </p:nvPr>
        </p:nvSpPr>
        <p:spPr/>
        <p:txBody>
          <a:bodyPr/>
          <a:lstStyle/>
          <a:p>
            <a:pPr eaLnBrk="1" hangingPunct="1">
              <a:buFont typeface="Wingdings" pitchFamily="2" charset="2"/>
              <a:buNone/>
            </a:pPr>
            <a:r>
              <a:rPr lang="en-US" altLang="en-US" sz="1900" u="sng" smtClean="0"/>
              <a:t>1 mole M&amp; </a:t>
            </a:r>
            <a:r>
              <a:rPr lang="en-US" altLang="en-US" sz="1900" smtClean="0"/>
              <a:t>M  *</a:t>
            </a:r>
            <a:r>
              <a:rPr lang="en-US" altLang="en-US" sz="1900" u="sng" smtClean="0"/>
              <a:t> 6.022x10</a:t>
            </a:r>
            <a:r>
              <a:rPr lang="en-US" altLang="en-US" sz="1900" u="sng" baseline="30000" smtClean="0"/>
              <a:t>23</a:t>
            </a:r>
            <a:r>
              <a:rPr lang="en-US" altLang="en-US" sz="1900" u="sng" smtClean="0"/>
              <a:t> M&amp;Ms</a:t>
            </a:r>
            <a:r>
              <a:rPr lang="en-US" altLang="en-US" sz="1900" smtClean="0"/>
              <a:t> * </a:t>
            </a:r>
            <a:r>
              <a:rPr lang="en-US" altLang="en-US" sz="1900" u="sng" smtClean="0"/>
              <a:t>2 oz</a:t>
            </a:r>
            <a:r>
              <a:rPr lang="en-US" altLang="en-US" sz="1900" smtClean="0"/>
              <a:t>      * </a:t>
            </a:r>
            <a:r>
              <a:rPr lang="en-US" altLang="en-US" sz="1900" u="sng" smtClean="0"/>
              <a:t>1 lb</a:t>
            </a:r>
            <a:r>
              <a:rPr lang="en-US" altLang="en-US" sz="1900" smtClean="0"/>
              <a:t> * </a:t>
            </a:r>
            <a:r>
              <a:rPr lang="en-US" altLang="en-US" sz="1900" u="sng" smtClean="0"/>
              <a:t>453.6 g</a:t>
            </a:r>
            <a:r>
              <a:rPr lang="en-US" altLang="en-US" sz="1900" smtClean="0"/>
              <a:t> =</a:t>
            </a:r>
          </a:p>
          <a:p>
            <a:pPr eaLnBrk="1" hangingPunct="1">
              <a:buFont typeface="Wingdings" pitchFamily="2" charset="2"/>
              <a:buNone/>
            </a:pPr>
            <a:r>
              <a:rPr lang="en-US" altLang="en-US" sz="1900" smtClean="0"/>
              <a:t>                         1 mol                 30 M&amp;Ms  16 oz    1 lb</a:t>
            </a:r>
          </a:p>
          <a:p>
            <a:pPr eaLnBrk="1" hangingPunct="1">
              <a:buFont typeface="Wingdings" pitchFamily="2" charset="2"/>
              <a:buNone/>
            </a:pPr>
            <a:endParaRPr lang="en-US" altLang="en-US" sz="1900" smtClean="0"/>
          </a:p>
          <a:p>
            <a:pPr eaLnBrk="1" hangingPunct="1">
              <a:buFont typeface="Wingdings" pitchFamily="2" charset="2"/>
              <a:buNone/>
            </a:pPr>
            <a:r>
              <a:rPr lang="en-US" altLang="en-US" sz="2100" smtClean="0"/>
              <a:t>= 1.138 x 10</a:t>
            </a:r>
            <a:r>
              <a:rPr lang="en-US" altLang="en-US" sz="2100" baseline="30000" smtClean="0"/>
              <a:t>24 </a:t>
            </a:r>
            <a:r>
              <a:rPr lang="en-US" altLang="en-US" sz="2100" smtClean="0"/>
              <a:t>g</a:t>
            </a:r>
          </a:p>
          <a:p>
            <a:pPr eaLnBrk="1" hangingPunct="1">
              <a:buFont typeface="Wingdings" pitchFamily="2" charset="2"/>
              <a:buNone/>
            </a:pPr>
            <a:r>
              <a:rPr lang="en-US" altLang="en-US" sz="2100" smtClean="0"/>
              <a:t>=1 x 10</a:t>
            </a:r>
            <a:r>
              <a:rPr lang="en-US" altLang="en-US" sz="2100" baseline="30000" smtClean="0"/>
              <a:t>24 </a:t>
            </a:r>
            <a:r>
              <a:rPr lang="en-US" altLang="en-US" sz="2100" smtClean="0"/>
              <a:t>g  (because 2 oz = 30 M&amp;Ms only has 1 sig fig)</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smtClean="0"/>
              <a:t>Molar Mass</a:t>
            </a:r>
          </a:p>
        </p:txBody>
      </p:sp>
      <p:sp>
        <p:nvSpPr>
          <p:cNvPr id="30723" name="Rectangle 3"/>
          <p:cNvSpPr>
            <a:spLocks noGrp="1" noChangeArrowheads="1"/>
          </p:cNvSpPr>
          <p:nvPr>
            <p:ph type="body" idx="1"/>
          </p:nvPr>
        </p:nvSpPr>
        <p:spPr/>
        <p:txBody>
          <a:bodyPr/>
          <a:lstStyle/>
          <a:p>
            <a:pPr eaLnBrk="1" hangingPunct="1">
              <a:buFont typeface="Wingdings" pitchFamily="2" charset="2"/>
              <a:buNone/>
            </a:pPr>
            <a:r>
              <a:rPr lang="en-US" altLang="en-US" smtClean="0"/>
              <a:t>Molar Mass of MgO = Molar mass of Mg + Molar Mass of O</a:t>
            </a:r>
          </a:p>
          <a:p>
            <a:pPr eaLnBrk="1" hangingPunct="1">
              <a:buFont typeface="Wingdings" pitchFamily="2" charset="2"/>
              <a:buNone/>
            </a:pPr>
            <a:r>
              <a:rPr lang="en-US" altLang="en-US" smtClean="0"/>
              <a:t>			= 24.305 g/mol + 16.000 g/mol</a:t>
            </a:r>
          </a:p>
          <a:p>
            <a:pPr eaLnBrk="1" hangingPunct="1">
              <a:buFont typeface="Wingdings" pitchFamily="2" charset="2"/>
              <a:buNone/>
            </a:pPr>
            <a:r>
              <a:rPr lang="en-US" altLang="en-US" smtClean="0"/>
              <a:t>			= 40.305 g/mol</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smtClean="0"/>
              <a:t>Sample Problem</a:t>
            </a:r>
          </a:p>
        </p:txBody>
      </p:sp>
      <p:sp>
        <p:nvSpPr>
          <p:cNvPr id="37891" name="Rectangle 3"/>
          <p:cNvSpPr>
            <a:spLocks noGrp="1" noChangeArrowheads="1"/>
          </p:cNvSpPr>
          <p:nvPr>
            <p:ph type="body" idx="1"/>
          </p:nvPr>
        </p:nvSpPr>
        <p:spPr/>
        <p:txBody>
          <a:bodyPr/>
          <a:lstStyle/>
          <a:p>
            <a:pPr marL="609600" indent="-609600" eaLnBrk="1" hangingPunct="1">
              <a:lnSpc>
                <a:spcPct val="80000"/>
              </a:lnSpc>
              <a:buFont typeface="Wingdings" pitchFamily="2" charset="2"/>
              <a:buNone/>
            </a:pPr>
            <a:r>
              <a:rPr lang="en-US" altLang="en-US" sz="2600" dirty="0" smtClean="0"/>
              <a:t>I have 36.45 g of water (H</a:t>
            </a:r>
            <a:r>
              <a:rPr lang="en-US" altLang="en-US" sz="2600" baseline="-25000" dirty="0" smtClean="0"/>
              <a:t>2</a:t>
            </a:r>
            <a:r>
              <a:rPr lang="en-US" altLang="en-US" sz="2600" dirty="0" smtClean="0"/>
              <a:t>O), how many water molecules is that?</a:t>
            </a:r>
          </a:p>
          <a:p>
            <a:pPr marL="609600" indent="-609600" eaLnBrk="1" hangingPunct="1">
              <a:lnSpc>
                <a:spcPct val="80000"/>
              </a:lnSpc>
              <a:buFont typeface="Wingdings" pitchFamily="2" charset="2"/>
              <a:buNone/>
            </a:pPr>
            <a:endParaRPr lang="en-US" altLang="en-US" sz="2600" dirty="0" smtClean="0"/>
          </a:p>
          <a:p>
            <a:pPr marL="609600" indent="-609600" eaLnBrk="1" hangingPunct="1">
              <a:lnSpc>
                <a:spcPct val="80000"/>
              </a:lnSpc>
              <a:buFont typeface="Wingdings" pitchFamily="2" charset="2"/>
              <a:buNone/>
            </a:pPr>
            <a:r>
              <a:rPr lang="en-US" altLang="en-US" sz="2600" dirty="0" smtClean="0"/>
              <a:t>1. What do you know?</a:t>
            </a:r>
          </a:p>
          <a:p>
            <a:pPr marL="609600" indent="-609600" eaLnBrk="1" hangingPunct="1">
              <a:lnSpc>
                <a:spcPct val="80000"/>
              </a:lnSpc>
              <a:buFont typeface="Wingdings" pitchFamily="2" charset="2"/>
              <a:buNone/>
            </a:pPr>
            <a:r>
              <a:rPr lang="en-US" altLang="en-US" sz="2600" dirty="0" smtClean="0"/>
              <a:t>	g of water</a:t>
            </a:r>
          </a:p>
          <a:p>
            <a:pPr marL="609600" indent="-609600" eaLnBrk="1" hangingPunct="1">
              <a:lnSpc>
                <a:spcPct val="80000"/>
              </a:lnSpc>
              <a:buFont typeface="Wingdings" pitchFamily="2" charset="2"/>
              <a:buNone/>
            </a:pPr>
            <a:r>
              <a:rPr lang="en-US" altLang="en-US" sz="2600" dirty="0" smtClean="0"/>
              <a:t>2. What do you want to know?</a:t>
            </a:r>
          </a:p>
          <a:p>
            <a:pPr marL="609600" indent="-609600" eaLnBrk="1" hangingPunct="1">
              <a:lnSpc>
                <a:spcPct val="80000"/>
              </a:lnSpc>
              <a:buFont typeface="Wingdings" pitchFamily="2" charset="2"/>
              <a:buNone/>
            </a:pPr>
            <a:r>
              <a:rPr lang="en-US" altLang="en-US" sz="2600" dirty="0" smtClean="0"/>
              <a:t>	moles of water</a:t>
            </a:r>
          </a:p>
          <a:p>
            <a:pPr marL="609600" indent="-609600" eaLnBrk="1" hangingPunct="1">
              <a:lnSpc>
                <a:spcPct val="80000"/>
              </a:lnSpc>
              <a:buFont typeface="Wingdings" pitchFamily="2" charset="2"/>
              <a:buNone/>
            </a:pPr>
            <a:r>
              <a:rPr lang="en-US" altLang="en-US" sz="2600" dirty="0" smtClean="0"/>
              <a:t>3. What do you need to know?</a:t>
            </a:r>
          </a:p>
          <a:p>
            <a:pPr marL="609600" indent="-609600" eaLnBrk="1" hangingPunct="1">
              <a:lnSpc>
                <a:spcPct val="80000"/>
              </a:lnSpc>
              <a:buFont typeface="Wingdings" pitchFamily="2" charset="2"/>
              <a:buNone/>
            </a:pPr>
            <a:r>
              <a:rPr lang="en-US" altLang="en-US" sz="2600" dirty="0" smtClean="0"/>
              <a:t>	molar mass of water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37891">
                                            <p:txEl>
                                              <p:pRg st="2" end="2"/>
                                            </p:txEl>
                                          </p:spTgt>
                                        </p:tgtEl>
                                        <p:attrNameLst>
                                          <p:attrName>style.visibility</p:attrName>
                                        </p:attrNameLst>
                                      </p:cBhvr>
                                      <p:to>
                                        <p:strVal val="visible"/>
                                      </p:to>
                                    </p:set>
                                    <p:animEffect transition="in" filter="diamond(in)">
                                      <p:cBhvr>
                                        <p:cTn id="7" dur="2000"/>
                                        <p:tgtEl>
                                          <p:spTgt spid="37891">
                                            <p:txEl>
                                              <p:pRg st="2" end="2"/>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7891">
                                            <p:txEl>
                                              <p:pRg st="4" end="4"/>
                                            </p:txEl>
                                          </p:spTgt>
                                        </p:tgtEl>
                                        <p:attrNameLst>
                                          <p:attrName>style.visibility</p:attrName>
                                        </p:attrNameLst>
                                      </p:cBhvr>
                                      <p:to>
                                        <p:strVal val="visible"/>
                                      </p:to>
                                    </p:set>
                                    <p:animEffect transition="in" filter="diamond(in)">
                                      <p:cBhvr>
                                        <p:cTn id="10" dur="2000"/>
                                        <p:tgtEl>
                                          <p:spTgt spid="37891">
                                            <p:txEl>
                                              <p:pRg st="4" end="4"/>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37891">
                                            <p:txEl>
                                              <p:pRg st="6" end="6"/>
                                            </p:txEl>
                                          </p:spTgt>
                                        </p:tgtEl>
                                        <p:attrNameLst>
                                          <p:attrName>style.visibility</p:attrName>
                                        </p:attrNameLst>
                                      </p:cBhvr>
                                      <p:to>
                                        <p:strVal val="visible"/>
                                      </p:to>
                                    </p:set>
                                    <p:animEffect transition="in" filter="diamond(in)">
                                      <p:cBhvr>
                                        <p:cTn id="13" dur="2000"/>
                                        <p:tgtEl>
                                          <p:spTgt spid="37891">
                                            <p:txEl>
                                              <p:pRg st="6" end="6"/>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12" fill="hold" nodeType="clickEffect">
                                  <p:stCondLst>
                                    <p:cond delay="0"/>
                                  </p:stCondLst>
                                  <p:childTnLst>
                                    <p:set>
                                      <p:cBhvr>
                                        <p:cTn id="17" dur="1" fill="hold">
                                          <p:stCondLst>
                                            <p:cond delay="0"/>
                                          </p:stCondLst>
                                        </p:cTn>
                                        <p:tgtEl>
                                          <p:spTgt spid="37891">
                                            <p:txEl>
                                              <p:pRg st="3" end="3"/>
                                            </p:txEl>
                                          </p:spTgt>
                                        </p:tgtEl>
                                        <p:attrNameLst>
                                          <p:attrName>style.visibility</p:attrName>
                                        </p:attrNameLst>
                                      </p:cBhvr>
                                      <p:to>
                                        <p:strVal val="visible"/>
                                      </p:to>
                                    </p:set>
                                    <p:anim calcmode="lin" valueType="num">
                                      <p:cBhvr additive="base">
                                        <p:cTn id="18" dur="500" fill="hold"/>
                                        <p:tgtEl>
                                          <p:spTgt spid="37891">
                                            <p:txEl>
                                              <p:pRg st="3" end="3"/>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378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6" fill="hold" nodeType="clickEffect">
                                  <p:stCondLst>
                                    <p:cond delay="0"/>
                                  </p:stCondLst>
                                  <p:childTnLst>
                                    <p:set>
                                      <p:cBhvr>
                                        <p:cTn id="23" dur="1" fill="hold">
                                          <p:stCondLst>
                                            <p:cond delay="0"/>
                                          </p:stCondLst>
                                        </p:cTn>
                                        <p:tgtEl>
                                          <p:spTgt spid="37891">
                                            <p:txEl>
                                              <p:pRg st="5" end="5"/>
                                            </p:txEl>
                                          </p:spTgt>
                                        </p:tgtEl>
                                        <p:attrNameLst>
                                          <p:attrName>style.visibility</p:attrName>
                                        </p:attrNameLst>
                                      </p:cBhvr>
                                      <p:to>
                                        <p:strVal val="visible"/>
                                      </p:to>
                                    </p:set>
                                    <p:anim calcmode="lin" valueType="num">
                                      <p:cBhvr additive="base">
                                        <p:cTn id="24" dur="500" fill="hold"/>
                                        <p:tgtEl>
                                          <p:spTgt spid="37891">
                                            <p:txEl>
                                              <p:pRg st="5" end="5"/>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3789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1" fill="hold" nodeType="clickEffect">
                                  <p:stCondLst>
                                    <p:cond delay="0"/>
                                  </p:stCondLst>
                                  <p:childTnLst>
                                    <p:set>
                                      <p:cBhvr>
                                        <p:cTn id="29" dur="1" fill="hold">
                                          <p:stCondLst>
                                            <p:cond delay="0"/>
                                          </p:stCondLst>
                                        </p:cTn>
                                        <p:tgtEl>
                                          <p:spTgt spid="37891">
                                            <p:txEl>
                                              <p:pRg st="7" end="7"/>
                                            </p:txEl>
                                          </p:spTgt>
                                        </p:tgtEl>
                                        <p:attrNameLst>
                                          <p:attrName>style.visibility</p:attrName>
                                        </p:attrNameLst>
                                      </p:cBhvr>
                                      <p:to>
                                        <p:strVal val="visible"/>
                                      </p:to>
                                    </p:set>
                                    <p:anim calcmode="lin" valueType="num">
                                      <p:cBhvr additive="base">
                                        <p:cTn id="30" dur="500" fill="hold"/>
                                        <p:tgtEl>
                                          <p:spTgt spid="37891">
                                            <p:txEl>
                                              <p:pRg st="7" end="7"/>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7891">
                                            <p:txEl>
                                              <p:pRg st="7" end="7"/>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en-US" smtClean="0"/>
              <a:t>Sample Problem</a:t>
            </a:r>
          </a:p>
        </p:txBody>
      </p:sp>
      <p:sp>
        <p:nvSpPr>
          <p:cNvPr id="38915"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altLang="en-US" smtClean="0"/>
              <a:t>I have 36.45 g of water (H</a:t>
            </a:r>
            <a:r>
              <a:rPr lang="en-US" altLang="en-US" baseline="-25000" smtClean="0"/>
              <a:t>2</a:t>
            </a:r>
            <a:r>
              <a:rPr lang="en-US" altLang="en-US" smtClean="0"/>
              <a:t>O), how many moles of water is that?</a:t>
            </a:r>
          </a:p>
          <a:p>
            <a:pPr eaLnBrk="1" hangingPunct="1">
              <a:lnSpc>
                <a:spcPct val="90000"/>
              </a:lnSpc>
              <a:buFont typeface="Wingdings" pitchFamily="2" charset="2"/>
              <a:buNone/>
            </a:pPr>
            <a:endParaRPr lang="en-US" altLang="en-US" smtClean="0"/>
          </a:p>
          <a:p>
            <a:pPr eaLnBrk="1" hangingPunct="1">
              <a:lnSpc>
                <a:spcPct val="90000"/>
              </a:lnSpc>
              <a:buFont typeface="Wingdings" pitchFamily="2" charset="2"/>
              <a:buNone/>
            </a:pPr>
            <a:r>
              <a:rPr lang="en-US" altLang="en-US" smtClean="0"/>
              <a:t>To get the molar mass of water…</a:t>
            </a:r>
          </a:p>
          <a:p>
            <a:pPr eaLnBrk="1" hangingPunct="1">
              <a:lnSpc>
                <a:spcPct val="90000"/>
              </a:lnSpc>
              <a:buFont typeface="Wingdings" pitchFamily="2" charset="2"/>
              <a:buNone/>
            </a:pPr>
            <a:r>
              <a:rPr lang="en-US" altLang="en-US" smtClean="0"/>
              <a:t>…add up the molar masses of each atom</a:t>
            </a:r>
          </a:p>
          <a:p>
            <a:pPr eaLnBrk="1" hangingPunct="1">
              <a:lnSpc>
                <a:spcPct val="90000"/>
              </a:lnSpc>
              <a:buFont typeface="Wingdings" pitchFamily="2" charset="2"/>
              <a:buNone/>
            </a:pPr>
            <a:endParaRPr lang="en-US" altLang="en-US" smtClean="0"/>
          </a:p>
          <a:p>
            <a:pPr eaLnBrk="1" hangingPunct="1">
              <a:lnSpc>
                <a:spcPct val="90000"/>
              </a:lnSpc>
              <a:buFont typeface="Wingdings" pitchFamily="2" charset="2"/>
              <a:buNone/>
            </a:pPr>
            <a:r>
              <a:rPr lang="en-US" altLang="en-US" smtClean="0"/>
              <a:t>Molar mass H</a:t>
            </a:r>
            <a:r>
              <a:rPr lang="en-US" altLang="en-US" baseline="-25000" smtClean="0"/>
              <a:t>2</a:t>
            </a:r>
            <a:r>
              <a:rPr lang="en-US" altLang="en-US" smtClean="0"/>
              <a:t>O = 2*mass of hydrogen + 1 mass of oxygen</a:t>
            </a:r>
          </a:p>
          <a:p>
            <a:pPr eaLnBrk="1" hangingPunct="1">
              <a:lnSpc>
                <a:spcPct val="90000"/>
              </a:lnSpc>
              <a:buFont typeface="Wingdings" pitchFamily="2" charset="2"/>
              <a:buNone/>
            </a:pPr>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38915">
                                            <p:txEl>
                                              <p:pRg st="3" end="3"/>
                                            </p:txEl>
                                          </p:spTgt>
                                        </p:tgtEl>
                                        <p:attrNameLst>
                                          <p:attrName>style.visibility</p:attrName>
                                        </p:attrNameLst>
                                      </p:cBhvr>
                                      <p:to>
                                        <p:strVal val="visible"/>
                                      </p:to>
                                    </p:set>
                                    <p:animEffect transition="in" filter="diamond(in)">
                                      <p:cBhvr>
                                        <p:cTn id="7" dur="2000"/>
                                        <p:tgtEl>
                                          <p:spTgt spid="38915">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38915">
                                            <p:txEl>
                                              <p:pRg st="5" end="5"/>
                                            </p:txEl>
                                          </p:spTgt>
                                        </p:tgtEl>
                                        <p:attrNameLst>
                                          <p:attrName>style.visibility</p:attrName>
                                        </p:attrNameLst>
                                      </p:cBhvr>
                                      <p:to>
                                        <p:strVal val="visible"/>
                                      </p:to>
                                    </p:set>
                                    <p:animEffect transition="in" filter="diamond(in)">
                                      <p:cBhvr>
                                        <p:cTn id="12" dur="2000"/>
                                        <p:tgtEl>
                                          <p:spTgt spid="389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762000"/>
            <a:ext cx="8093276" cy="529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04281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en-US" smtClean="0"/>
              <a:t>Sample Problem</a:t>
            </a:r>
          </a:p>
        </p:txBody>
      </p:sp>
      <p:sp>
        <p:nvSpPr>
          <p:cNvPr id="34819" name="Rectangle 3"/>
          <p:cNvSpPr>
            <a:spLocks noGrp="1" noChangeArrowheads="1"/>
          </p:cNvSpPr>
          <p:nvPr>
            <p:ph type="body" idx="1"/>
          </p:nvPr>
        </p:nvSpPr>
        <p:spPr/>
        <p:txBody>
          <a:bodyPr/>
          <a:lstStyle/>
          <a:p>
            <a:pPr eaLnBrk="1" hangingPunct="1">
              <a:buFont typeface="Wingdings" pitchFamily="2" charset="2"/>
              <a:buNone/>
            </a:pPr>
            <a:r>
              <a:rPr lang="en-US" altLang="en-US" smtClean="0"/>
              <a:t>I have 36.45 g of water (H</a:t>
            </a:r>
            <a:r>
              <a:rPr lang="en-US" altLang="en-US" baseline="-25000" smtClean="0"/>
              <a:t>2</a:t>
            </a:r>
            <a:r>
              <a:rPr lang="en-US" altLang="en-US" smtClean="0"/>
              <a:t>O), how many moles of water is that?</a:t>
            </a:r>
          </a:p>
          <a:p>
            <a:pPr eaLnBrk="1" hangingPunct="1">
              <a:buFont typeface="Wingdings" pitchFamily="2" charset="2"/>
              <a:buNone/>
            </a:pPr>
            <a:endParaRPr lang="en-US" altLang="en-US" smtClean="0"/>
          </a:p>
          <a:p>
            <a:pPr eaLnBrk="1" hangingPunct="1">
              <a:buFont typeface="Wingdings" pitchFamily="2" charset="2"/>
              <a:buNone/>
            </a:pPr>
            <a:r>
              <a:rPr lang="en-US" altLang="en-US" smtClean="0"/>
              <a:t>Molar mass H</a:t>
            </a:r>
            <a:r>
              <a:rPr lang="en-US" altLang="en-US" baseline="-25000" smtClean="0"/>
              <a:t>2</a:t>
            </a:r>
            <a:r>
              <a:rPr lang="en-US" altLang="en-US" smtClean="0"/>
              <a:t>O = 2*mass of hydrogen + 1 mass of oxygen</a:t>
            </a:r>
          </a:p>
          <a:p>
            <a:pPr eaLnBrk="1" hangingPunct="1">
              <a:buFont typeface="Wingdings" pitchFamily="2" charset="2"/>
              <a:buNone/>
            </a:pPr>
            <a:r>
              <a:rPr lang="en-US" altLang="en-US" smtClean="0"/>
              <a:t> = 2*(1.00797 g/mol) + 16.000 g/mol</a:t>
            </a:r>
          </a:p>
          <a:p>
            <a:pPr eaLnBrk="1" hangingPunct="1">
              <a:buFont typeface="Wingdings" pitchFamily="2" charset="2"/>
              <a:buNone/>
            </a:pPr>
            <a:r>
              <a:rPr lang="en-US" altLang="en-US" smtClean="0"/>
              <a:t>=18.016 g/mol</a:t>
            </a:r>
          </a:p>
          <a:p>
            <a:pPr eaLnBrk="1" hangingPunct="1">
              <a:buFont typeface="Wingdings" pitchFamily="2" charset="2"/>
              <a:buNone/>
            </a:pPr>
            <a:endParaRPr lang="en-US" altLang="en-US"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smtClean="0"/>
              <a:t>Solution</a:t>
            </a:r>
          </a:p>
        </p:txBody>
      </p:sp>
      <p:sp>
        <p:nvSpPr>
          <p:cNvPr id="35843" name="Rectangle 3"/>
          <p:cNvSpPr>
            <a:spLocks noGrp="1" noChangeArrowheads="1"/>
          </p:cNvSpPr>
          <p:nvPr>
            <p:ph type="body" idx="1"/>
          </p:nvPr>
        </p:nvSpPr>
        <p:spPr/>
        <p:txBody>
          <a:bodyPr/>
          <a:lstStyle/>
          <a:p>
            <a:pPr eaLnBrk="1" hangingPunct="1">
              <a:buFont typeface="Wingdings" pitchFamily="2" charset="2"/>
              <a:buNone/>
            </a:pPr>
            <a:r>
              <a:rPr lang="en-US" altLang="en-US" smtClean="0"/>
              <a:t>I have 36.45 g of water (H</a:t>
            </a:r>
            <a:r>
              <a:rPr lang="en-US" altLang="en-US" baseline="-25000" smtClean="0"/>
              <a:t>2</a:t>
            </a:r>
            <a:r>
              <a:rPr lang="en-US" altLang="en-US" smtClean="0"/>
              <a:t>O), how many moles of water is that?</a:t>
            </a:r>
          </a:p>
          <a:p>
            <a:pPr eaLnBrk="1" hangingPunct="1">
              <a:buFont typeface="Wingdings" pitchFamily="2" charset="2"/>
              <a:buNone/>
            </a:pPr>
            <a:endParaRPr lang="en-US" altLang="en-US" smtClean="0"/>
          </a:p>
          <a:p>
            <a:pPr eaLnBrk="1" hangingPunct="1">
              <a:buFont typeface="Wingdings" pitchFamily="2" charset="2"/>
              <a:buNone/>
            </a:pPr>
            <a:r>
              <a:rPr lang="en-US" altLang="en-US" smtClean="0"/>
              <a:t>36.45 g H</a:t>
            </a:r>
            <a:r>
              <a:rPr lang="en-US" altLang="en-US" baseline="-25000" smtClean="0"/>
              <a:t>2</a:t>
            </a:r>
            <a:r>
              <a:rPr lang="en-US" altLang="en-US" smtClean="0"/>
              <a:t>O * </a:t>
            </a:r>
            <a:r>
              <a:rPr lang="en-US" altLang="en-US" u="sng" smtClean="0"/>
              <a:t>1 mol H</a:t>
            </a:r>
            <a:r>
              <a:rPr lang="en-US" altLang="en-US" u="sng" baseline="-25000" smtClean="0"/>
              <a:t>2</a:t>
            </a:r>
            <a:r>
              <a:rPr lang="en-US" altLang="en-US" u="sng" smtClean="0"/>
              <a:t>O</a:t>
            </a:r>
            <a:r>
              <a:rPr lang="en-US" altLang="en-US" smtClean="0"/>
              <a:t>  =  2.023 mol H</a:t>
            </a:r>
            <a:r>
              <a:rPr lang="en-US" altLang="en-US" baseline="-25000" smtClean="0"/>
              <a:t>2</a:t>
            </a:r>
            <a:r>
              <a:rPr lang="en-US" altLang="en-US" smtClean="0"/>
              <a:t>O</a:t>
            </a:r>
            <a:endParaRPr lang="en-US" altLang="en-US" u="sng" smtClean="0"/>
          </a:p>
          <a:p>
            <a:pPr eaLnBrk="1" hangingPunct="1">
              <a:buFont typeface="Wingdings" pitchFamily="2" charset="2"/>
              <a:buNone/>
            </a:pPr>
            <a:r>
              <a:rPr lang="en-US" altLang="en-US" smtClean="0"/>
              <a:t>				18.016 g H</a:t>
            </a:r>
            <a:r>
              <a:rPr lang="en-US" altLang="en-US" baseline="-25000" smtClean="0"/>
              <a:t>2</a:t>
            </a:r>
            <a:r>
              <a:rPr lang="en-US" altLang="en-US" smtClean="0"/>
              <a:t>O</a:t>
            </a:r>
          </a:p>
          <a:p>
            <a:pPr eaLnBrk="1" hangingPunct="1">
              <a:buFont typeface="Wingdings" pitchFamily="2" charset="2"/>
              <a:buNone/>
            </a:pPr>
            <a:endParaRPr lang="en-US" alt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496363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762000"/>
            <a:ext cx="8093276" cy="529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04281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en-US" smtClean="0"/>
              <a:t>Very common calculation</a:t>
            </a:r>
          </a:p>
        </p:txBody>
      </p:sp>
      <p:sp>
        <p:nvSpPr>
          <p:cNvPr id="36867" name="Rectangle 3"/>
          <p:cNvSpPr>
            <a:spLocks noGrp="1" noChangeArrowheads="1"/>
          </p:cNvSpPr>
          <p:nvPr>
            <p:ph type="body" idx="1"/>
          </p:nvPr>
        </p:nvSpPr>
        <p:spPr/>
        <p:txBody>
          <a:bodyPr/>
          <a:lstStyle/>
          <a:p>
            <a:pPr eaLnBrk="1" hangingPunct="1">
              <a:buFont typeface="Wingdings" pitchFamily="2" charset="2"/>
              <a:buNone/>
            </a:pPr>
            <a:r>
              <a:rPr lang="en-US" altLang="en-US" sz="2600" smtClean="0"/>
              <a:t>We will constantly be calculating the number of moles of chemical compounds.  We will see many more examples throughout the course.</a:t>
            </a:r>
          </a:p>
          <a:p>
            <a:pPr eaLnBrk="1" hangingPunct="1">
              <a:buFont typeface="Wingdings" pitchFamily="2" charset="2"/>
              <a:buNone/>
            </a:pPr>
            <a:endParaRPr lang="en-US" altLang="en-US" sz="2600" smtClean="0"/>
          </a:p>
          <a:p>
            <a:pPr eaLnBrk="1" hangingPunct="1">
              <a:buFont typeface="Wingdings" pitchFamily="2" charset="2"/>
              <a:buNone/>
            </a:pPr>
            <a:r>
              <a:rPr lang="en-US" altLang="en-US" sz="2600" smtClean="0"/>
              <a:t>Applying the molar mass is the most common calculation, and it is easy to do once you have the chemical formula – H</a:t>
            </a:r>
            <a:r>
              <a:rPr lang="en-US" altLang="en-US" sz="2600" baseline="-25000" smtClean="0"/>
              <a:t>2</a:t>
            </a:r>
            <a:r>
              <a:rPr lang="en-US" altLang="en-US" sz="2600" smtClean="0"/>
              <a:t>O – which indicates the number of each atom.</a:t>
            </a:r>
          </a:p>
          <a:p>
            <a:pPr eaLnBrk="1" hangingPunct="1">
              <a:buFont typeface="Wingdings" pitchFamily="2" charset="2"/>
              <a:buNone/>
            </a:pPr>
            <a:endParaRPr lang="en-US" altLang="en-US" sz="260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 – More later, but…</a:t>
            </a:r>
            <a:endParaRPr lang="en-US" dirty="0"/>
          </a:p>
        </p:txBody>
      </p:sp>
      <p:sp>
        <p:nvSpPr>
          <p:cNvPr id="3" name="Content Placeholder 2"/>
          <p:cNvSpPr>
            <a:spLocks noGrp="1"/>
          </p:cNvSpPr>
          <p:nvPr>
            <p:ph idx="1"/>
          </p:nvPr>
        </p:nvSpPr>
        <p:spPr/>
        <p:txBody>
          <a:bodyPr/>
          <a:lstStyle/>
          <a:p>
            <a:pPr marL="0" indent="0">
              <a:buNone/>
            </a:pPr>
            <a:r>
              <a:rPr lang="en-US" dirty="0" smtClean="0"/>
              <a:t>We’ll talk much more about solutions later, but you have encountered it in lab.</a:t>
            </a:r>
          </a:p>
          <a:p>
            <a:pPr marL="0" indent="0">
              <a:buNone/>
            </a:pPr>
            <a:endParaRPr lang="en-US" dirty="0"/>
          </a:p>
          <a:p>
            <a:pPr marL="0" indent="0">
              <a:buNone/>
            </a:pPr>
            <a:r>
              <a:rPr lang="en-US" b="1" dirty="0" smtClean="0"/>
              <a:t>Molarity</a:t>
            </a:r>
            <a:r>
              <a:rPr lang="en-US" dirty="0" smtClean="0"/>
              <a:t> is a unit of “concentration”.  It represents how much of a solute is dissolved in a solution.</a:t>
            </a:r>
            <a:endParaRPr lang="en-US" dirty="0"/>
          </a:p>
        </p:txBody>
      </p:sp>
    </p:spTree>
    <p:extLst>
      <p:ext uri="{BB962C8B-B14F-4D97-AF65-F5344CB8AC3E}">
        <p14:creationId xmlns:p14="http://schemas.microsoft.com/office/powerpoint/2010/main" val="15380631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MOLARITY	</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en-US" dirty="0" smtClean="0"/>
                  <a:t>UNITS! UNITS! UNITS!</a:t>
                </a:r>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𝑀𝑜𝑙𝑎𝑟𝑖𝑡𝑦</m:t>
                      </m:r>
                      <m:r>
                        <a:rPr lang="en-US" b="0" i="1" smtClean="0">
                          <a:latin typeface="Cambria Math"/>
                        </a:rPr>
                        <m:t>= </m:t>
                      </m:r>
                      <m:f>
                        <m:fPr>
                          <m:ctrlPr>
                            <a:rPr lang="en-US" b="0" i="1" smtClean="0">
                              <a:latin typeface="Cambria Math"/>
                            </a:rPr>
                          </m:ctrlPr>
                        </m:fPr>
                        <m:num>
                          <m:r>
                            <a:rPr lang="en-US" b="0" i="1" smtClean="0">
                              <a:latin typeface="Cambria Math"/>
                            </a:rPr>
                            <m:t>𝑚𝑜𝑙𝑒𝑠</m:t>
                          </m:r>
                          <m:r>
                            <a:rPr lang="en-US" b="0" i="1" smtClean="0">
                              <a:latin typeface="Cambria Math"/>
                            </a:rPr>
                            <m:t> </m:t>
                          </m:r>
                          <m:r>
                            <a:rPr lang="en-US" b="0" i="1" smtClean="0">
                              <a:latin typeface="Cambria Math"/>
                            </a:rPr>
                            <m:t>𝑜𝑓</m:t>
                          </m:r>
                          <m:r>
                            <a:rPr lang="en-US" b="0" i="1" smtClean="0">
                              <a:latin typeface="Cambria Math"/>
                            </a:rPr>
                            <m:t> </m:t>
                          </m:r>
                          <m:r>
                            <a:rPr lang="en-US" b="0" i="1" smtClean="0">
                              <a:latin typeface="Cambria Math"/>
                            </a:rPr>
                            <m:t>𝑠𝑜𝑙𝑢𝑡𝑒</m:t>
                          </m:r>
                        </m:num>
                        <m:den>
                          <m:r>
                            <a:rPr lang="en-US" b="0" i="1" smtClean="0">
                              <a:latin typeface="Cambria Math"/>
                            </a:rPr>
                            <m:t>𝐿</m:t>
                          </m:r>
                          <m:r>
                            <a:rPr lang="en-US" b="0" i="1" smtClean="0">
                              <a:latin typeface="Cambria Math"/>
                            </a:rPr>
                            <m:t> </m:t>
                          </m:r>
                          <m:r>
                            <a:rPr lang="en-US" b="0" i="1" smtClean="0">
                              <a:latin typeface="Cambria Math"/>
                            </a:rPr>
                            <m:t>𝑠𝑜𝑙𝑢𝑡𝑖𝑜𝑛</m:t>
                          </m:r>
                        </m:den>
                      </m:f>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704" t="-1796"/>
                </a:stretch>
              </a:blipFill>
            </p:spPr>
            <p:txBody>
              <a:bodyPr/>
              <a:lstStyle/>
              <a:p>
                <a:r>
                  <a:rPr lang="en-US">
                    <a:noFill/>
                  </a:rPr>
                  <a:t> </a:t>
                </a:r>
              </a:p>
            </p:txBody>
          </p:sp>
        </mc:Fallback>
      </mc:AlternateContent>
    </p:spTree>
    <p:extLst>
      <p:ext uri="{BB962C8B-B14F-4D97-AF65-F5344CB8AC3E}">
        <p14:creationId xmlns:p14="http://schemas.microsoft.com/office/powerpoint/2010/main" val="241043262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en-US" dirty="0" smtClean="0"/>
                  <a:t>I dissolve 25 g of </a:t>
                </a:r>
                <a:r>
                  <a:rPr lang="en-US" dirty="0" err="1" smtClean="0"/>
                  <a:t>NaCl</a:t>
                </a:r>
                <a:r>
                  <a:rPr lang="en-US" dirty="0" smtClean="0"/>
                  <a:t> in 500 mL of water.  What is the molarity of the resulting solution?</a:t>
                </a:r>
              </a:p>
              <a:p>
                <a:pPr marL="0" indent="0">
                  <a:buNone/>
                </a:pPr>
                <a:endParaRPr lang="en-US" dirty="0"/>
              </a:p>
              <a:p>
                <a:pPr marL="0" indent="0">
                  <a:buNone/>
                </a:pPr>
                <a:r>
                  <a:rPr lang="en-US" dirty="0" smtClean="0"/>
                  <a:t>UNITS! UNITS! UNITS!</a:t>
                </a:r>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r>
                        <a:rPr lang="en-US" i="1">
                          <a:latin typeface="Cambria Math"/>
                        </a:rPr>
                        <m:t>𝑀𝑜𝑙𝑎𝑟𝑖𝑡𝑦</m:t>
                      </m:r>
                      <m:r>
                        <a:rPr lang="en-US" i="1">
                          <a:latin typeface="Cambria Math"/>
                        </a:rPr>
                        <m:t>= </m:t>
                      </m:r>
                      <m:f>
                        <m:fPr>
                          <m:ctrlPr>
                            <a:rPr lang="en-US" i="1">
                              <a:latin typeface="Cambria Math"/>
                            </a:rPr>
                          </m:ctrlPr>
                        </m:fPr>
                        <m:num>
                          <m:r>
                            <a:rPr lang="en-US" i="1">
                              <a:latin typeface="Cambria Math"/>
                            </a:rPr>
                            <m:t>𝑚𝑜𝑙𝑒𝑠</m:t>
                          </m:r>
                          <m:r>
                            <a:rPr lang="en-US" i="1">
                              <a:latin typeface="Cambria Math"/>
                            </a:rPr>
                            <m:t> </m:t>
                          </m:r>
                          <m:r>
                            <a:rPr lang="en-US" i="1">
                              <a:latin typeface="Cambria Math"/>
                            </a:rPr>
                            <m:t>𝑜𝑓</m:t>
                          </m:r>
                          <m:r>
                            <a:rPr lang="en-US" i="1">
                              <a:latin typeface="Cambria Math"/>
                            </a:rPr>
                            <m:t> </m:t>
                          </m:r>
                          <m:r>
                            <a:rPr lang="en-US" i="1">
                              <a:latin typeface="Cambria Math"/>
                            </a:rPr>
                            <m:t>𝑠𝑜𝑙𝑢𝑡𝑒</m:t>
                          </m:r>
                        </m:num>
                        <m:den>
                          <m:r>
                            <a:rPr lang="en-US" i="1">
                              <a:latin typeface="Cambria Math"/>
                            </a:rPr>
                            <m:t>𝐿</m:t>
                          </m:r>
                          <m:r>
                            <a:rPr lang="en-US" i="1">
                              <a:latin typeface="Cambria Math"/>
                            </a:rPr>
                            <m:t> </m:t>
                          </m:r>
                          <m:r>
                            <a:rPr lang="en-US" i="1">
                              <a:latin typeface="Cambria Math"/>
                            </a:rPr>
                            <m:t>𝑠𝑜𝑙𝑢𝑡𝑖𝑜𝑛</m:t>
                          </m:r>
                        </m:den>
                      </m:f>
                    </m:oMath>
                  </m:oMathPara>
                </a14:m>
                <a:endParaRPr lang="en-US" dirty="0" smtClean="0"/>
              </a:p>
              <a:p>
                <a:pPr marL="0" indent="0">
                  <a:buNone/>
                </a:pPr>
                <a:endParaRPr lang="en-US" dirty="0"/>
              </a:p>
              <a:p>
                <a:pPr marL="0" indent="0">
                  <a:buNone/>
                </a:pPr>
                <a:r>
                  <a:rPr lang="en-US" dirty="0" smtClean="0"/>
                  <a:t>So, I need moles of solute (</a:t>
                </a:r>
                <a:r>
                  <a:rPr lang="en-US" dirty="0" err="1" smtClean="0"/>
                  <a:t>NaCl</a:t>
                </a:r>
                <a:r>
                  <a:rPr lang="en-US" dirty="0" smtClean="0"/>
                  <a:t>) and L of solution.</a:t>
                </a:r>
              </a:p>
              <a:p>
                <a:pPr marL="0" indent="0">
                  <a:buNone/>
                </a:pPr>
                <a:endParaRPr lang="en-US"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704" t="-1796" b="-19199"/>
                </a:stretch>
              </a:blipFill>
            </p:spPr>
            <p:txBody>
              <a:bodyPr/>
              <a:lstStyle/>
              <a:p>
                <a:r>
                  <a:rPr lang="en-US">
                    <a:noFill/>
                  </a:rPr>
                  <a:t> </a:t>
                </a:r>
              </a:p>
            </p:txBody>
          </p:sp>
        </mc:Fallback>
      </mc:AlternateContent>
    </p:spTree>
    <p:extLst>
      <p:ext uri="{BB962C8B-B14F-4D97-AF65-F5344CB8AC3E}">
        <p14:creationId xmlns:p14="http://schemas.microsoft.com/office/powerpoint/2010/main" val="359335499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en-US" dirty="0" smtClean="0"/>
                  <a:t>I dissolve 25 g of </a:t>
                </a:r>
                <a:r>
                  <a:rPr lang="en-US" dirty="0" err="1" smtClean="0"/>
                  <a:t>NaCl</a:t>
                </a:r>
                <a:r>
                  <a:rPr lang="en-US" dirty="0" smtClean="0"/>
                  <a:t> in 500 mL of water.  What is the molarity of the resulting solution?</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25 </m:t>
                      </m:r>
                      <m:r>
                        <a:rPr lang="en-US" b="0" i="1" smtClean="0">
                          <a:latin typeface="Cambria Math"/>
                        </a:rPr>
                        <m:t>𝑔</m:t>
                      </m:r>
                      <m:r>
                        <a:rPr lang="en-US" b="0" i="1" smtClean="0">
                          <a:latin typeface="Cambria Math"/>
                        </a:rPr>
                        <m:t> </m:t>
                      </m:r>
                      <m:r>
                        <a:rPr lang="en-US" b="0" i="1" smtClean="0">
                          <a:latin typeface="Cambria Math"/>
                        </a:rPr>
                        <m:t>𝑁𝑎𝐶𝑙</m:t>
                      </m:r>
                      <m:f>
                        <m:fPr>
                          <m:ctrlPr>
                            <a:rPr lang="en-US" b="0" i="1" smtClean="0">
                              <a:latin typeface="Cambria Math"/>
                            </a:rPr>
                          </m:ctrlPr>
                        </m:fPr>
                        <m:num>
                          <m:r>
                            <a:rPr lang="en-US" b="0" i="1" smtClean="0">
                              <a:latin typeface="Cambria Math"/>
                            </a:rPr>
                            <m:t>1 </m:t>
                          </m:r>
                          <m:r>
                            <a:rPr lang="en-US" b="0" i="1" smtClean="0">
                              <a:latin typeface="Cambria Math"/>
                            </a:rPr>
                            <m:t>𝑚𝑜𝑙</m:t>
                          </m:r>
                          <m:r>
                            <a:rPr lang="en-US" b="0" i="1" smtClean="0">
                              <a:latin typeface="Cambria Math"/>
                            </a:rPr>
                            <m:t> </m:t>
                          </m:r>
                          <m:r>
                            <a:rPr lang="en-US" b="0" i="1" smtClean="0">
                              <a:latin typeface="Cambria Math"/>
                            </a:rPr>
                            <m:t>𝑁𝑎𝐶𝑙</m:t>
                          </m:r>
                        </m:num>
                        <m:den>
                          <m:d>
                            <m:dPr>
                              <m:ctrlPr>
                                <a:rPr lang="en-US" b="0" i="1" smtClean="0">
                                  <a:latin typeface="Cambria Math"/>
                                </a:rPr>
                              </m:ctrlPr>
                            </m:dPr>
                            <m:e>
                              <m:r>
                                <a:rPr lang="en-US" b="0" i="1" smtClean="0">
                                  <a:latin typeface="Cambria Math"/>
                                </a:rPr>
                                <m:t>22.99+35.453</m:t>
                              </m:r>
                            </m:e>
                          </m:d>
                          <m:r>
                            <a:rPr lang="en-US" b="0" i="1" smtClean="0">
                              <a:latin typeface="Cambria Math"/>
                            </a:rPr>
                            <m:t>𝑔</m:t>
                          </m:r>
                        </m:den>
                      </m:f>
                      <m:r>
                        <a:rPr lang="en-US" b="0" i="1" smtClean="0">
                          <a:latin typeface="Cambria Math"/>
                        </a:rPr>
                        <m:t>=0.428 </m:t>
                      </m:r>
                      <m:r>
                        <a:rPr lang="en-US" b="0" i="1" smtClean="0">
                          <a:latin typeface="Cambria Math"/>
                        </a:rPr>
                        <m:t>𝑚𝑜𝑙</m:t>
                      </m:r>
                      <m:r>
                        <a:rPr lang="en-US" b="0" i="1" smtClean="0">
                          <a:latin typeface="Cambria Math"/>
                        </a:rPr>
                        <m:t> </m:t>
                      </m:r>
                      <m:r>
                        <a:rPr lang="en-US" b="0" i="1" smtClean="0">
                          <a:latin typeface="Cambria Math"/>
                        </a:rPr>
                        <m:t>𝑁𝑎𝐶𝑙</m:t>
                      </m:r>
                    </m:oMath>
                  </m:oMathPara>
                </a14:m>
                <a:endParaRPr lang="en-US" dirty="0" smtClean="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500 </m:t>
                      </m:r>
                      <m:r>
                        <a:rPr lang="en-US" b="0" i="1" smtClean="0">
                          <a:latin typeface="Cambria Math"/>
                        </a:rPr>
                        <m:t>𝑚𝐿</m:t>
                      </m:r>
                      <m:f>
                        <m:fPr>
                          <m:ctrlPr>
                            <a:rPr lang="en-US" b="0" i="1" smtClean="0">
                              <a:latin typeface="Cambria Math"/>
                            </a:rPr>
                          </m:ctrlPr>
                        </m:fPr>
                        <m:num>
                          <m:r>
                            <a:rPr lang="en-US" b="0" i="1" smtClean="0">
                              <a:latin typeface="Cambria Math"/>
                            </a:rPr>
                            <m:t>1 </m:t>
                          </m:r>
                          <m:r>
                            <a:rPr lang="en-US" b="0" i="1" smtClean="0">
                              <a:latin typeface="Cambria Math"/>
                            </a:rPr>
                            <m:t>𝐿</m:t>
                          </m:r>
                        </m:num>
                        <m:den>
                          <m:r>
                            <a:rPr lang="en-US" b="0" i="1" smtClean="0">
                              <a:latin typeface="Cambria Math"/>
                            </a:rPr>
                            <m:t>1000 </m:t>
                          </m:r>
                          <m:r>
                            <a:rPr lang="en-US" b="0" i="1" smtClean="0">
                              <a:latin typeface="Cambria Math"/>
                            </a:rPr>
                            <m:t>𝑚𝐿</m:t>
                          </m:r>
                        </m:den>
                      </m:f>
                      <m:r>
                        <a:rPr lang="en-US" b="0" i="1" smtClean="0">
                          <a:latin typeface="Cambria Math"/>
                        </a:rPr>
                        <m:t>=0.500 </m:t>
                      </m:r>
                      <m:r>
                        <a:rPr lang="en-US" b="0" i="1" smtClean="0">
                          <a:latin typeface="Cambria Math"/>
                        </a:rPr>
                        <m:t>𝐿</m:t>
                      </m:r>
                    </m:oMath>
                  </m:oMathPara>
                </a14:m>
                <a:endParaRPr lang="en-US" dirty="0"/>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r>
                        <a:rPr lang="en-US" i="1">
                          <a:latin typeface="Cambria Math"/>
                        </a:rPr>
                        <m:t>𝑀𝑜𝑙𝑎𝑟𝑖𝑡𝑦</m:t>
                      </m:r>
                      <m:r>
                        <a:rPr lang="en-US" i="1">
                          <a:latin typeface="Cambria Math"/>
                        </a:rPr>
                        <m:t>= </m:t>
                      </m:r>
                      <m:f>
                        <m:fPr>
                          <m:ctrlPr>
                            <a:rPr lang="en-US" i="1">
                              <a:latin typeface="Cambria Math"/>
                            </a:rPr>
                          </m:ctrlPr>
                        </m:fPr>
                        <m:num>
                          <m:r>
                            <a:rPr lang="en-US" i="1">
                              <a:latin typeface="Cambria Math"/>
                            </a:rPr>
                            <m:t>𝑚𝑜𝑙𝑒𝑠</m:t>
                          </m:r>
                          <m:r>
                            <a:rPr lang="en-US" i="1">
                              <a:latin typeface="Cambria Math"/>
                            </a:rPr>
                            <m:t> </m:t>
                          </m:r>
                          <m:r>
                            <a:rPr lang="en-US" i="1">
                              <a:latin typeface="Cambria Math"/>
                            </a:rPr>
                            <m:t>𝑜𝑓</m:t>
                          </m:r>
                          <m:r>
                            <a:rPr lang="en-US" i="1">
                              <a:latin typeface="Cambria Math"/>
                            </a:rPr>
                            <m:t> </m:t>
                          </m:r>
                          <m:r>
                            <a:rPr lang="en-US" i="1">
                              <a:latin typeface="Cambria Math"/>
                            </a:rPr>
                            <m:t>𝑠𝑜𝑙𝑢𝑡𝑒</m:t>
                          </m:r>
                        </m:num>
                        <m:den>
                          <m:r>
                            <a:rPr lang="en-US" i="1">
                              <a:latin typeface="Cambria Math"/>
                            </a:rPr>
                            <m:t>𝐿</m:t>
                          </m:r>
                          <m:r>
                            <a:rPr lang="en-US" i="1">
                              <a:latin typeface="Cambria Math"/>
                            </a:rPr>
                            <m:t> </m:t>
                          </m:r>
                          <m:r>
                            <a:rPr lang="en-US" i="1">
                              <a:latin typeface="Cambria Math"/>
                            </a:rPr>
                            <m:t>𝑠𝑜𝑙𝑢𝑡𝑖𝑜𝑛</m:t>
                          </m:r>
                        </m:den>
                      </m:f>
                      <m:r>
                        <a:rPr lang="en-US" b="0" i="1" smtClean="0">
                          <a:latin typeface="Cambria Math"/>
                        </a:rPr>
                        <m:t>=</m:t>
                      </m:r>
                      <m:f>
                        <m:fPr>
                          <m:ctrlPr>
                            <a:rPr lang="en-US" b="0" i="1" smtClean="0">
                              <a:latin typeface="Cambria Math"/>
                            </a:rPr>
                          </m:ctrlPr>
                        </m:fPr>
                        <m:num>
                          <m:r>
                            <a:rPr lang="en-US" b="0" i="1" smtClean="0">
                              <a:latin typeface="Cambria Math"/>
                            </a:rPr>
                            <m:t>0.428 </m:t>
                          </m:r>
                          <m:r>
                            <a:rPr lang="en-US" b="0" i="1" smtClean="0">
                              <a:latin typeface="Cambria Math"/>
                            </a:rPr>
                            <m:t>𝑚𝑜𝑙</m:t>
                          </m:r>
                          <m:r>
                            <a:rPr lang="en-US" b="0" i="1" smtClean="0">
                              <a:latin typeface="Cambria Math"/>
                            </a:rPr>
                            <m:t> </m:t>
                          </m:r>
                          <m:r>
                            <a:rPr lang="en-US" b="0" i="1" smtClean="0">
                              <a:latin typeface="Cambria Math"/>
                            </a:rPr>
                            <m:t>𝑁𝑎𝐶𝑙</m:t>
                          </m:r>
                        </m:num>
                        <m:den>
                          <m:r>
                            <a:rPr lang="en-US" b="0" i="1" smtClean="0">
                              <a:latin typeface="Cambria Math"/>
                            </a:rPr>
                            <m:t>0.5 </m:t>
                          </m:r>
                          <m:r>
                            <a:rPr lang="en-US" b="0" i="1" smtClean="0">
                              <a:latin typeface="Cambria Math"/>
                            </a:rPr>
                            <m:t>𝐿</m:t>
                          </m:r>
                        </m:den>
                      </m:f>
                      <m:r>
                        <a:rPr lang="en-US" b="0" i="1" smtClean="0">
                          <a:latin typeface="Cambria Math"/>
                        </a:rPr>
                        <m:t>=0.86 </m:t>
                      </m:r>
                      <m:r>
                        <a:rPr lang="en-US" b="0" i="1" smtClean="0">
                          <a:latin typeface="Cambria Math"/>
                        </a:rPr>
                        <m:t>𝑀</m:t>
                      </m:r>
                      <m:r>
                        <a:rPr lang="en-US" b="0" i="1" smtClean="0">
                          <a:latin typeface="Cambria Math"/>
                        </a:rPr>
                        <m:t> </m:t>
                      </m:r>
                      <m:r>
                        <a:rPr lang="en-US" b="0" i="1" smtClean="0">
                          <a:latin typeface="Cambria Math"/>
                        </a:rPr>
                        <m:t>𝑁𝑎𝐶𝑙</m:t>
                      </m:r>
                    </m:oMath>
                  </m:oMathPara>
                </a14:m>
                <a:endParaRPr lang="en-US" dirty="0" smtClean="0"/>
              </a:p>
              <a:p>
                <a:pPr marL="0" indent="0">
                  <a:buNone/>
                </a:pPr>
                <a:endParaRPr lang="en-US" dirty="0"/>
              </a:p>
              <a:p>
                <a:pPr marL="0" indent="0">
                  <a:buNone/>
                </a:pPr>
                <a:endParaRPr lang="en-US"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704" t="-1796" b="-3453"/>
                </a:stretch>
              </a:blipFill>
            </p:spPr>
            <p:txBody>
              <a:bodyPr/>
              <a:lstStyle/>
              <a:p>
                <a:r>
                  <a:rPr lang="en-US">
                    <a:noFill/>
                  </a:rPr>
                  <a:t> </a:t>
                </a:r>
              </a:p>
            </p:txBody>
          </p:sp>
        </mc:Fallback>
      </mc:AlternateContent>
    </p:spTree>
    <p:extLst>
      <p:ext uri="{BB962C8B-B14F-4D97-AF65-F5344CB8AC3E}">
        <p14:creationId xmlns:p14="http://schemas.microsoft.com/office/powerpoint/2010/main" val="28567068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Molarity is…</a:t>
            </a:r>
            <a:endParaRPr lang="en-US" dirty="0"/>
          </a:p>
        </p:txBody>
      </p:sp>
      <p:sp>
        <p:nvSpPr>
          <p:cNvPr id="3" name="Content Placeholder 2"/>
          <p:cNvSpPr>
            <a:spLocks noGrp="1"/>
          </p:cNvSpPr>
          <p:nvPr>
            <p:ph idx="1"/>
          </p:nvPr>
        </p:nvSpPr>
        <p:spPr/>
        <p:txBody>
          <a:bodyPr/>
          <a:lstStyle/>
          <a:p>
            <a:pPr marL="0" indent="0">
              <a:buNone/>
            </a:pPr>
            <a:r>
              <a:rPr lang="en-US" dirty="0" smtClean="0"/>
              <a:t>…just a conversion factor for a solution.  It converts moles of solute to L of solution or vice versa.</a:t>
            </a:r>
          </a:p>
          <a:p>
            <a:pPr marL="0" indent="0">
              <a:buNone/>
            </a:pPr>
            <a:endParaRPr lang="en-US" dirty="0"/>
          </a:p>
          <a:p>
            <a:pPr marL="0" indent="0">
              <a:buNone/>
            </a:pPr>
            <a:r>
              <a:rPr lang="en-US" dirty="0" smtClean="0"/>
              <a:t>So, Molarity is only useful if I either have L of solution or moles of solute</a:t>
            </a:r>
            <a:endParaRPr lang="en-US" dirty="0"/>
          </a:p>
        </p:txBody>
      </p:sp>
    </p:spTree>
    <p:extLst>
      <p:ext uri="{BB962C8B-B14F-4D97-AF65-F5344CB8AC3E}">
        <p14:creationId xmlns:p14="http://schemas.microsoft.com/office/powerpoint/2010/main" val="318875202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Molarity as a conversion factor</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en-US" dirty="0" smtClean="0"/>
                  <a:t>I have 25 mL of 0.100 M </a:t>
                </a:r>
                <a:r>
                  <a:rPr lang="en-US" dirty="0" err="1" smtClean="0"/>
                  <a:t>NaCl</a:t>
                </a:r>
                <a:r>
                  <a:rPr lang="en-US" dirty="0" smtClean="0"/>
                  <a:t>.  How much </a:t>
                </a:r>
                <a:r>
                  <a:rPr lang="en-US" dirty="0" err="1" smtClean="0"/>
                  <a:t>NaCl</a:t>
                </a:r>
                <a:r>
                  <a:rPr lang="en-US" dirty="0" smtClean="0"/>
                  <a:t> do I have?</a:t>
                </a:r>
              </a:p>
              <a:p>
                <a:pPr marL="0" indent="0">
                  <a:buNone/>
                </a:pPr>
                <a:endParaRPr lang="en-US" dirty="0" smtClean="0"/>
              </a:p>
              <a:p>
                <a:pPr marL="0" indent="0">
                  <a:buNone/>
                </a:pPr>
                <a:r>
                  <a:rPr lang="en-US" dirty="0" smtClean="0"/>
                  <a:t>What do I actually have?</a:t>
                </a:r>
              </a:p>
              <a:p>
                <a:pPr marL="0" indent="0">
                  <a:buNone/>
                </a:pPr>
                <a:r>
                  <a:rPr lang="en-US" dirty="0" smtClean="0"/>
                  <a:t>25 mL!</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25 </m:t>
                      </m:r>
                      <m:r>
                        <a:rPr lang="en-US" b="0" i="1" smtClean="0">
                          <a:latin typeface="Cambria Math"/>
                        </a:rPr>
                        <m:t>𝑚𝐿</m:t>
                      </m:r>
                      <m:f>
                        <m:fPr>
                          <m:ctrlPr>
                            <a:rPr lang="en-US" b="0" i="1" smtClean="0">
                              <a:latin typeface="Cambria Math"/>
                            </a:rPr>
                          </m:ctrlPr>
                        </m:fPr>
                        <m:num>
                          <m:r>
                            <a:rPr lang="en-US" b="0" i="1" smtClean="0">
                              <a:latin typeface="Cambria Math"/>
                            </a:rPr>
                            <m:t>1 </m:t>
                          </m:r>
                          <m:r>
                            <a:rPr lang="en-US" b="0" i="1" smtClean="0">
                              <a:latin typeface="Cambria Math"/>
                            </a:rPr>
                            <m:t>𝐿</m:t>
                          </m:r>
                        </m:num>
                        <m:den>
                          <m:r>
                            <a:rPr lang="en-US" b="0" i="1" smtClean="0">
                              <a:latin typeface="Cambria Math"/>
                            </a:rPr>
                            <m:t>1000 </m:t>
                          </m:r>
                          <m:r>
                            <a:rPr lang="en-US" b="0" i="1" smtClean="0">
                              <a:latin typeface="Cambria Math"/>
                            </a:rPr>
                            <m:t>𝑚𝐿</m:t>
                          </m:r>
                        </m:den>
                      </m:f>
                      <m:r>
                        <a:rPr lang="en-US" b="0" i="1" smtClean="0">
                          <a:latin typeface="Cambria Math"/>
                        </a:rPr>
                        <m:t>=0.025 </m:t>
                      </m:r>
                      <m:r>
                        <a:rPr lang="en-US" b="0" i="1" smtClean="0">
                          <a:latin typeface="Cambria Math"/>
                        </a:rPr>
                        <m:t>𝐿</m:t>
                      </m:r>
                    </m:oMath>
                  </m:oMathPara>
                </a14:m>
                <a:endParaRPr lang="en-US" dirty="0" smtClean="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0.025 </m:t>
                      </m:r>
                      <m:r>
                        <a:rPr lang="en-US" b="0" i="1" smtClean="0">
                          <a:latin typeface="Cambria Math"/>
                        </a:rPr>
                        <m:t>𝐿</m:t>
                      </m:r>
                      <m:f>
                        <m:fPr>
                          <m:ctrlPr>
                            <a:rPr lang="en-US" b="0" i="1" smtClean="0">
                              <a:latin typeface="Cambria Math"/>
                            </a:rPr>
                          </m:ctrlPr>
                        </m:fPr>
                        <m:num>
                          <m:r>
                            <a:rPr lang="en-US" b="0" i="1" smtClean="0">
                              <a:latin typeface="Cambria Math"/>
                            </a:rPr>
                            <m:t>0.100 </m:t>
                          </m:r>
                          <m:r>
                            <a:rPr lang="en-US" b="0" i="1" smtClean="0">
                              <a:latin typeface="Cambria Math"/>
                            </a:rPr>
                            <m:t>𝑚𝑜𝑙𝑒𝑠</m:t>
                          </m:r>
                        </m:num>
                        <m:den>
                          <m:r>
                            <a:rPr lang="en-US" b="0" i="1" smtClean="0">
                              <a:latin typeface="Cambria Math"/>
                            </a:rPr>
                            <m:t>1 </m:t>
                          </m:r>
                          <m:r>
                            <a:rPr lang="en-US" b="0" i="1" smtClean="0">
                              <a:latin typeface="Cambria Math"/>
                            </a:rPr>
                            <m:t>𝐿</m:t>
                          </m:r>
                        </m:den>
                      </m:f>
                      <m:r>
                        <a:rPr lang="en-US" b="0" i="1" smtClean="0">
                          <a:latin typeface="Cambria Math"/>
                        </a:rPr>
                        <m:t>=0.0025 </m:t>
                      </m:r>
                      <m:r>
                        <a:rPr lang="en-US" b="0" i="1" smtClean="0">
                          <a:latin typeface="Cambria Math"/>
                        </a:rPr>
                        <m:t>𝑚𝑜𝑙</m:t>
                      </m:r>
                      <m:r>
                        <a:rPr lang="en-US" b="0" i="1" smtClean="0">
                          <a:latin typeface="Cambria Math"/>
                        </a:rPr>
                        <m:t> </m:t>
                      </m:r>
                      <m:r>
                        <a:rPr lang="en-US" b="0" i="1" smtClean="0">
                          <a:latin typeface="Cambria Math"/>
                        </a:rPr>
                        <m:t>𝑁𝑎𝐶𝑙</m:t>
                      </m:r>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704" t="-1796"/>
                </a:stretch>
              </a:blipFill>
            </p:spPr>
            <p:txBody>
              <a:bodyPr/>
              <a:lstStyle/>
              <a:p>
                <a:r>
                  <a:rPr lang="en-US">
                    <a:noFill/>
                  </a:rPr>
                  <a:t> </a:t>
                </a:r>
              </a:p>
            </p:txBody>
          </p:sp>
        </mc:Fallback>
      </mc:AlternateContent>
    </p:spTree>
    <p:extLst>
      <p:ext uri="{BB962C8B-B14F-4D97-AF65-F5344CB8AC3E}">
        <p14:creationId xmlns:p14="http://schemas.microsoft.com/office/powerpoint/2010/main" val="36412152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need some </a:t>
            </a:r>
            <a:r>
              <a:rPr lang="en-US" dirty="0" err="1" smtClean="0"/>
              <a:t>HCl</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en-US" dirty="0" smtClean="0"/>
                  <a:t>I have a 0.100 M </a:t>
                </a:r>
                <a:r>
                  <a:rPr lang="en-US" dirty="0" err="1" smtClean="0"/>
                  <a:t>HCl</a:t>
                </a:r>
                <a:r>
                  <a:rPr lang="en-US" dirty="0" smtClean="0"/>
                  <a:t> solution.  If I need 0.25 </a:t>
                </a:r>
                <a:r>
                  <a:rPr lang="en-US" dirty="0" err="1" smtClean="0"/>
                  <a:t>mol</a:t>
                </a:r>
                <a:r>
                  <a:rPr lang="en-US" dirty="0" smtClean="0"/>
                  <a:t> of </a:t>
                </a:r>
                <a:r>
                  <a:rPr lang="en-US" dirty="0" err="1" smtClean="0"/>
                  <a:t>HCl</a:t>
                </a:r>
                <a:r>
                  <a:rPr lang="en-US" dirty="0" smtClean="0"/>
                  <a:t> for a reaction, how much of the solution do I need?</a:t>
                </a:r>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0.25 </m:t>
                      </m:r>
                      <m:r>
                        <a:rPr lang="en-US" b="0" i="1" smtClean="0">
                          <a:latin typeface="Cambria Math"/>
                        </a:rPr>
                        <m:t>𝑚𝑜𝑙</m:t>
                      </m:r>
                      <m:r>
                        <a:rPr lang="en-US" b="0" i="1" smtClean="0">
                          <a:latin typeface="Cambria Math"/>
                        </a:rPr>
                        <m:t> </m:t>
                      </m:r>
                      <m:r>
                        <a:rPr lang="en-US" b="0" i="1" smtClean="0">
                          <a:latin typeface="Cambria Math"/>
                        </a:rPr>
                        <m:t>𝐻𝐶𝑙</m:t>
                      </m:r>
                      <m:f>
                        <m:fPr>
                          <m:ctrlPr>
                            <a:rPr lang="en-US" b="0" i="1" smtClean="0">
                              <a:latin typeface="Cambria Math"/>
                            </a:rPr>
                          </m:ctrlPr>
                        </m:fPr>
                        <m:num>
                          <m:r>
                            <a:rPr lang="en-US" b="0" i="1" smtClean="0">
                              <a:latin typeface="Cambria Math"/>
                            </a:rPr>
                            <m:t>1 </m:t>
                          </m:r>
                          <m:r>
                            <a:rPr lang="en-US" b="0" i="1" smtClean="0">
                              <a:latin typeface="Cambria Math"/>
                            </a:rPr>
                            <m:t>𝐿</m:t>
                          </m:r>
                        </m:num>
                        <m:den>
                          <m:r>
                            <a:rPr lang="en-US" b="0" i="1" smtClean="0">
                              <a:latin typeface="Cambria Math"/>
                            </a:rPr>
                            <m:t>0.100 </m:t>
                          </m:r>
                          <m:r>
                            <a:rPr lang="en-US" b="0" i="1" smtClean="0">
                              <a:latin typeface="Cambria Math"/>
                            </a:rPr>
                            <m:t>𝑚𝑜𝑙</m:t>
                          </m:r>
                          <m:r>
                            <a:rPr lang="en-US" b="0" i="1" smtClean="0">
                              <a:latin typeface="Cambria Math"/>
                            </a:rPr>
                            <m:t> </m:t>
                          </m:r>
                          <m:r>
                            <a:rPr lang="en-US" b="0" i="1" smtClean="0">
                              <a:latin typeface="Cambria Math"/>
                            </a:rPr>
                            <m:t>𝐻𝐶𝑙</m:t>
                          </m:r>
                        </m:den>
                      </m:f>
                      <m:r>
                        <a:rPr lang="en-US" b="0" i="1" smtClean="0">
                          <a:latin typeface="Cambria Math"/>
                        </a:rPr>
                        <m:t>=2.5 </m:t>
                      </m:r>
                      <m:r>
                        <a:rPr lang="en-US" b="0" i="1" smtClean="0">
                          <a:latin typeface="Cambria Math"/>
                        </a:rPr>
                        <m:t>𝐿</m:t>
                      </m:r>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704" t="-1796"/>
                </a:stretch>
              </a:blipFill>
            </p:spPr>
            <p:txBody>
              <a:bodyPr/>
              <a:lstStyle/>
              <a:p>
                <a:r>
                  <a:rPr lang="en-US">
                    <a:noFill/>
                  </a:rPr>
                  <a:t> </a:t>
                </a:r>
              </a:p>
            </p:txBody>
          </p:sp>
        </mc:Fallback>
      </mc:AlternateContent>
    </p:spTree>
    <p:extLst>
      <p:ext uri="{BB962C8B-B14F-4D97-AF65-F5344CB8AC3E}">
        <p14:creationId xmlns:p14="http://schemas.microsoft.com/office/powerpoint/2010/main" val="10160859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mtClean="0"/>
              <a:t>Avogadro’s Number</a:t>
            </a:r>
          </a:p>
        </p:txBody>
      </p:sp>
      <p:sp>
        <p:nvSpPr>
          <p:cNvPr id="11267" name="Rectangle 3"/>
          <p:cNvSpPr>
            <a:spLocks noGrp="1" noChangeArrowheads="1"/>
          </p:cNvSpPr>
          <p:nvPr>
            <p:ph type="body" idx="1"/>
          </p:nvPr>
        </p:nvSpPr>
        <p:spPr/>
        <p:txBody>
          <a:bodyPr/>
          <a:lstStyle/>
          <a:p>
            <a:pPr eaLnBrk="1" hangingPunct="1">
              <a:lnSpc>
                <a:spcPct val="80000"/>
              </a:lnSpc>
              <a:buFont typeface="Wingdings" pitchFamily="2" charset="2"/>
              <a:buNone/>
            </a:pPr>
            <a:r>
              <a:rPr lang="en-US" altLang="en-US" sz="2600" smtClean="0"/>
              <a:t>Carbon has an atomic mass of 12.011 amu.</a:t>
            </a:r>
          </a:p>
          <a:p>
            <a:pPr eaLnBrk="1" hangingPunct="1">
              <a:lnSpc>
                <a:spcPct val="80000"/>
              </a:lnSpc>
              <a:buFont typeface="Wingdings" pitchFamily="2" charset="2"/>
              <a:buNone/>
            </a:pPr>
            <a:r>
              <a:rPr lang="en-US" altLang="en-US" sz="2600" smtClean="0"/>
              <a:t>Nitrogen has an atomic mass of 14.007 amu.</a:t>
            </a:r>
          </a:p>
          <a:p>
            <a:pPr eaLnBrk="1" hangingPunct="1">
              <a:lnSpc>
                <a:spcPct val="80000"/>
              </a:lnSpc>
              <a:buFont typeface="Wingdings" pitchFamily="2" charset="2"/>
              <a:buNone/>
            </a:pPr>
            <a:endParaRPr lang="en-US" altLang="en-US" sz="2600" smtClean="0"/>
          </a:p>
          <a:p>
            <a:pPr eaLnBrk="1" hangingPunct="1">
              <a:lnSpc>
                <a:spcPct val="80000"/>
              </a:lnSpc>
              <a:buFont typeface="Wingdings" pitchFamily="2" charset="2"/>
              <a:buNone/>
            </a:pPr>
            <a:r>
              <a:rPr lang="en-US" altLang="en-US" sz="2600" smtClean="0"/>
              <a:t>Suppose I have enough carbon atoms so that  the sample weighs 12.011 grams.</a:t>
            </a:r>
          </a:p>
          <a:p>
            <a:pPr eaLnBrk="1" hangingPunct="1">
              <a:lnSpc>
                <a:spcPct val="80000"/>
              </a:lnSpc>
              <a:buFont typeface="Wingdings" pitchFamily="2" charset="2"/>
              <a:buNone/>
            </a:pPr>
            <a:r>
              <a:rPr lang="en-US" altLang="en-US" sz="2600" smtClean="0"/>
              <a:t>If I have the same number of nitrogen atoms, it should weigh 14.007 grams.</a:t>
            </a:r>
          </a:p>
          <a:p>
            <a:pPr eaLnBrk="1" hangingPunct="1">
              <a:lnSpc>
                <a:spcPct val="80000"/>
              </a:lnSpc>
              <a:buFont typeface="Wingdings" pitchFamily="2" charset="2"/>
              <a:buNone/>
            </a:pPr>
            <a:endParaRPr lang="en-US" altLang="en-US" sz="2600" smtClean="0"/>
          </a:p>
          <a:p>
            <a:pPr eaLnBrk="1" hangingPunct="1">
              <a:lnSpc>
                <a:spcPct val="80000"/>
              </a:lnSpc>
              <a:buFont typeface="Wingdings" pitchFamily="2" charset="2"/>
              <a:buNone/>
            </a:pPr>
            <a:r>
              <a:rPr lang="en-US" altLang="en-US" sz="2600" smtClean="0"/>
              <a:t>That number of atoms is called Avogadro’s Number!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mtClean="0"/>
              <a:t>Avogadro’s Number</a:t>
            </a:r>
          </a:p>
        </p:txBody>
      </p:sp>
      <p:sp>
        <p:nvSpPr>
          <p:cNvPr id="12291" name="Rectangle 3"/>
          <p:cNvSpPr>
            <a:spLocks noGrp="1" noChangeArrowheads="1"/>
          </p:cNvSpPr>
          <p:nvPr>
            <p:ph type="body" idx="1"/>
          </p:nvPr>
        </p:nvSpPr>
        <p:spPr/>
        <p:txBody>
          <a:bodyPr/>
          <a:lstStyle/>
          <a:p>
            <a:pPr eaLnBrk="1" hangingPunct="1">
              <a:buFont typeface="Wingdings" pitchFamily="2" charset="2"/>
              <a:buNone/>
            </a:pPr>
            <a:r>
              <a:rPr lang="en-US" altLang="en-US" smtClean="0"/>
              <a:t>6.022x10</a:t>
            </a:r>
            <a:r>
              <a:rPr lang="en-US" altLang="en-US" baseline="30000" smtClean="0"/>
              <a:t>23</a:t>
            </a:r>
            <a:r>
              <a:rPr lang="en-US" altLang="en-US" smtClean="0"/>
              <a:t> particles is the number of particles that makes this work!</a:t>
            </a:r>
          </a:p>
          <a:p>
            <a:pPr eaLnBrk="1" hangingPunct="1">
              <a:buFont typeface="Wingdings" pitchFamily="2" charset="2"/>
              <a:buNone/>
            </a:pPr>
            <a:endParaRPr lang="en-US" altLang="en-US" smtClean="0"/>
          </a:p>
          <a:p>
            <a:pPr eaLnBrk="1" hangingPunct="1">
              <a:buFont typeface="Wingdings" pitchFamily="2" charset="2"/>
              <a:buNone/>
            </a:pPr>
            <a:r>
              <a:rPr lang="en-US" altLang="en-US" smtClean="0"/>
              <a:t>If you have 6.022x10</a:t>
            </a:r>
            <a:r>
              <a:rPr lang="en-US" altLang="en-US" baseline="30000" smtClean="0"/>
              <a:t>23</a:t>
            </a:r>
            <a:r>
              <a:rPr lang="en-US" altLang="en-US" smtClean="0"/>
              <a:t> atoms of any element, then its mass in grams is the same as its atomic mass in amu.</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mtClean="0"/>
              <a:t>Call it a mole</a:t>
            </a:r>
          </a:p>
        </p:txBody>
      </p:sp>
      <p:sp>
        <p:nvSpPr>
          <p:cNvPr id="13315"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altLang="en-US" sz="2600" smtClean="0"/>
              <a:t>12 is a dozen</a:t>
            </a:r>
          </a:p>
          <a:p>
            <a:pPr eaLnBrk="1" hangingPunct="1">
              <a:lnSpc>
                <a:spcPct val="90000"/>
              </a:lnSpc>
              <a:buFont typeface="Wingdings" pitchFamily="2" charset="2"/>
              <a:buNone/>
            </a:pPr>
            <a:r>
              <a:rPr lang="en-US" altLang="en-US" sz="2600" smtClean="0"/>
              <a:t>144 is a gross</a:t>
            </a:r>
          </a:p>
          <a:p>
            <a:pPr eaLnBrk="1" hangingPunct="1">
              <a:lnSpc>
                <a:spcPct val="90000"/>
              </a:lnSpc>
              <a:buFont typeface="Wingdings" pitchFamily="2" charset="2"/>
              <a:buNone/>
            </a:pPr>
            <a:r>
              <a:rPr lang="en-US" altLang="en-US" sz="2600" smtClean="0"/>
              <a:t>500 is a ream</a:t>
            </a:r>
          </a:p>
          <a:p>
            <a:pPr eaLnBrk="1" hangingPunct="1">
              <a:lnSpc>
                <a:spcPct val="90000"/>
              </a:lnSpc>
              <a:buFont typeface="Wingdings" pitchFamily="2" charset="2"/>
              <a:buNone/>
            </a:pPr>
            <a:r>
              <a:rPr lang="en-US" altLang="en-US" sz="2600" smtClean="0"/>
              <a:t>6.022x10</a:t>
            </a:r>
            <a:r>
              <a:rPr lang="en-US" altLang="en-US" sz="2600" baseline="30000" smtClean="0"/>
              <a:t>23 </a:t>
            </a:r>
            <a:r>
              <a:rPr lang="en-US" altLang="en-US" sz="2600" smtClean="0"/>
              <a:t>is a “mole”.</a:t>
            </a:r>
          </a:p>
          <a:p>
            <a:pPr eaLnBrk="1" hangingPunct="1">
              <a:lnSpc>
                <a:spcPct val="90000"/>
              </a:lnSpc>
              <a:buFont typeface="Wingdings" pitchFamily="2" charset="2"/>
              <a:buNone/>
            </a:pPr>
            <a:endParaRPr lang="en-US" altLang="en-US" sz="2600" smtClean="0"/>
          </a:p>
          <a:p>
            <a:pPr eaLnBrk="1" hangingPunct="1">
              <a:lnSpc>
                <a:spcPct val="90000"/>
              </a:lnSpc>
              <a:buFont typeface="Wingdings" pitchFamily="2" charset="2"/>
              <a:buNone/>
            </a:pPr>
            <a:r>
              <a:rPr lang="en-US" altLang="en-US" sz="2600" smtClean="0"/>
              <a:t>A mole is just a collection of objects.  It doesn’t have to be atoms, it could be anything.  If you have 6.022x10</a:t>
            </a:r>
            <a:r>
              <a:rPr lang="en-US" altLang="en-US" sz="2600" baseline="30000" smtClean="0"/>
              <a:t>23</a:t>
            </a:r>
            <a:r>
              <a:rPr lang="en-US" altLang="en-US" sz="2600" smtClean="0"/>
              <a:t> of them, you have a mole of them.</a:t>
            </a:r>
            <a:endParaRPr lang="en-US" altLang="en-US" sz="2600" baseline="300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mtClean="0"/>
              <a:t>6.02214150x10</a:t>
            </a:r>
            <a:r>
              <a:rPr lang="en-US" altLang="en-US" baseline="30000" smtClean="0"/>
              <a:t>23</a:t>
            </a:r>
            <a:r>
              <a:rPr lang="en-US" altLang="en-US" smtClean="0"/>
              <a:t> anythings per mole</a:t>
            </a:r>
          </a:p>
        </p:txBody>
      </p:sp>
      <p:sp>
        <p:nvSpPr>
          <p:cNvPr id="52227" name="Rectangle 3"/>
          <p:cNvSpPr>
            <a:spLocks noGrp="1" noChangeArrowheads="1"/>
          </p:cNvSpPr>
          <p:nvPr>
            <p:ph type="body" idx="1"/>
          </p:nvPr>
        </p:nvSpPr>
        <p:spPr/>
        <p:txBody>
          <a:bodyPr/>
          <a:lstStyle/>
          <a:p>
            <a:pPr eaLnBrk="1" hangingPunct="1">
              <a:buFont typeface="Wingdings" pitchFamily="2" charset="2"/>
              <a:buNone/>
            </a:pPr>
            <a:r>
              <a:rPr lang="en-US" altLang="en-US" smtClean="0"/>
              <a:t>How many </a:t>
            </a:r>
            <a:r>
              <a:rPr lang="en-US" altLang="en-US" baseline="30000" smtClean="0"/>
              <a:t>12</a:t>
            </a:r>
            <a:r>
              <a:rPr lang="en-US" altLang="en-US" smtClean="0"/>
              <a:t>C atoms in a mole of </a:t>
            </a:r>
            <a:r>
              <a:rPr lang="en-US" altLang="en-US" baseline="30000" smtClean="0"/>
              <a:t>12</a:t>
            </a:r>
            <a:r>
              <a:rPr lang="en-US" altLang="en-US" smtClean="0"/>
              <a:t>C?</a:t>
            </a:r>
          </a:p>
          <a:p>
            <a:pPr eaLnBrk="1" hangingPunct="1">
              <a:buFont typeface="Wingdings" pitchFamily="2" charset="2"/>
              <a:buNone/>
            </a:pPr>
            <a:endParaRPr lang="en-US" altLang="en-US" smtClean="0"/>
          </a:p>
          <a:p>
            <a:pPr eaLnBrk="1" hangingPunct="1">
              <a:buFont typeface="Wingdings" pitchFamily="2" charset="2"/>
              <a:buNone/>
            </a:pPr>
            <a:r>
              <a:rPr lang="en-US" altLang="en-US" smtClean="0"/>
              <a:t>6.02214150x10</a:t>
            </a:r>
            <a:r>
              <a:rPr lang="en-US" altLang="en-US" baseline="30000" smtClean="0"/>
              <a:t>23</a:t>
            </a:r>
            <a:endParaRPr lang="en-US" altLang="en-US" smtClean="0"/>
          </a:p>
          <a:p>
            <a:pPr eaLnBrk="1" hangingPunct="1">
              <a:buFont typeface="Wingdings" pitchFamily="2" charset="2"/>
              <a:buNone/>
            </a:pPr>
            <a:endParaRPr lang="en-US" altLang="en-US" smtClean="0"/>
          </a:p>
          <a:p>
            <a:pPr eaLnBrk="1" hangingPunct="1">
              <a:buFont typeface="Wingdings" pitchFamily="2" charset="2"/>
              <a:buNone/>
            </a:pPr>
            <a:r>
              <a:rPr lang="en-US" altLang="en-US" smtClean="0"/>
              <a:t>How many ping pong balls in a mole of ping pong balls?</a:t>
            </a:r>
          </a:p>
          <a:p>
            <a:pPr eaLnBrk="1" hangingPunct="1">
              <a:buFont typeface="Wingdings" pitchFamily="2" charset="2"/>
              <a:buNone/>
            </a:pPr>
            <a:endParaRPr lang="en-US" altLang="en-US" smtClean="0"/>
          </a:p>
          <a:p>
            <a:pPr eaLnBrk="1" hangingPunct="1">
              <a:buFont typeface="Wingdings" pitchFamily="2" charset="2"/>
              <a:buNone/>
            </a:pPr>
            <a:r>
              <a:rPr lang="en-US" altLang="en-US" smtClean="0"/>
              <a:t>6.02214150x10</a:t>
            </a:r>
            <a:r>
              <a:rPr lang="en-US" altLang="en-US" baseline="30000" smtClean="0"/>
              <a:t>23</a:t>
            </a:r>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2227">
                                            <p:txEl>
                                              <p:pRg st="2" end="2"/>
                                            </p:txEl>
                                          </p:spTgt>
                                        </p:tgtEl>
                                        <p:attrNameLst>
                                          <p:attrName>style.visibility</p:attrName>
                                        </p:attrNameLst>
                                      </p:cBhvr>
                                      <p:to>
                                        <p:strVal val="visible"/>
                                      </p:to>
                                    </p:set>
                                    <p:animEffect transition="in" filter="blinds(horizontal)">
                                      <p:cBhvr>
                                        <p:cTn id="7" dur="500"/>
                                        <p:tgtEl>
                                          <p:spTgt spid="52227">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2227">
                                            <p:txEl>
                                              <p:pRg st="4" end="4"/>
                                            </p:txEl>
                                          </p:spTgt>
                                        </p:tgtEl>
                                        <p:attrNameLst>
                                          <p:attrName>style.visibility</p:attrName>
                                        </p:attrNameLst>
                                      </p:cBhvr>
                                      <p:to>
                                        <p:strVal val="visible"/>
                                      </p:to>
                                    </p:set>
                                    <p:animEffect transition="in" filter="blinds(horizontal)">
                                      <p:cBhvr>
                                        <p:cTn id="10" dur="500"/>
                                        <p:tgtEl>
                                          <p:spTgt spid="52227">
                                            <p:txEl>
                                              <p:pRg st="4" end="4"/>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nodeType="clickEffect">
                                  <p:stCondLst>
                                    <p:cond delay="0"/>
                                  </p:stCondLst>
                                  <p:childTnLst>
                                    <p:set>
                                      <p:cBhvr>
                                        <p:cTn id="14" dur="1" fill="hold">
                                          <p:stCondLst>
                                            <p:cond delay="0"/>
                                          </p:stCondLst>
                                        </p:cTn>
                                        <p:tgtEl>
                                          <p:spTgt spid="52227">
                                            <p:txEl>
                                              <p:pRg st="6" end="6"/>
                                            </p:txEl>
                                          </p:spTgt>
                                        </p:tgtEl>
                                        <p:attrNameLst>
                                          <p:attrName>style.visibility</p:attrName>
                                        </p:attrNameLst>
                                      </p:cBhvr>
                                      <p:to>
                                        <p:strVal val="visible"/>
                                      </p:to>
                                    </p:set>
                                    <p:animEffect transition="in" filter="blinds(horizontal)">
                                      <p:cBhvr>
                                        <p:cTn id="15" dur="500"/>
                                        <p:tgtEl>
                                          <p:spTgt spid="5222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mtClean="0"/>
              <a:t>Avogadro’s number</a:t>
            </a:r>
          </a:p>
        </p:txBody>
      </p:sp>
      <p:sp>
        <p:nvSpPr>
          <p:cNvPr id="15363" name="Rectangle 3"/>
          <p:cNvSpPr>
            <a:spLocks noGrp="1" noChangeArrowheads="1"/>
          </p:cNvSpPr>
          <p:nvPr>
            <p:ph type="body" idx="1"/>
          </p:nvPr>
        </p:nvSpPr>
        <p:spPr/>
        <p:txBody>
          <a:bodyPr/>
          <a:lstStyle/>
          <a:p>
            <a:pPr eaLnBrk="1" hangingPunct="1">
              <a:buFont typeface="Wingdings" pitchFamily="2" charset="2"/>
              <a:buNone/>
            </a:pPr>
            <a:r>
              <a:rPr lang="en-US" altLang="en-US" smtClean="0"/>
              <a:t>Just another conversion factor:</a:t>
            </a:r>
          </a:p>
          <a:p>
            <a:pPr eaLnBrk="1" hangingPunct="1">
              <a:buFont typeface="Wingdings" pitchFamily="2" charset="2"/>
              <a:buNone/>
            </a:pPr>
            <a:endParaRPr lang="en-US" altLang="en-US" smtClean="0"/>
          </a:p>
          <a:p>
            <a:pPr eaLnBrk="1" hangingPunct="1">
              <a:buFont typeface="Wingdings" pitchFamily="2" charset="2"/>
              <a:buNone/>
            </a:pPr>
            <a:r>
              <a:rPr lang="en-US" altLang="en-US" u="sng" smtClean="0"/>
              <a:t>6.022x10</a:t>
            </a:r>
            <a:r>
              <a:rPr lang="en-US" altLang="en-US" u="sng" baseline="30000" smtClean="0"/>
              <a:t>23 </a:t>
            </a:r>
            <a:r>
              <a:rPr lang="en-US" altLang="en-US" u="sng" smtClean="0"/>
              <a:t>things</a:t>
            </a:r>
            <a:endParaRPr lang="en-US" altLang="en-US" smtClean="0"/>
          </a:p>
          <a:p>
            <a:pPr eaLnBrk="1" hangingPunct="1">
              <a:buFont typeface="Wingdings" pitchFamily="2" charset="2"/>
              <a:buNone/>
            </a:pPr>
            <a:r>
              <a:rPr lang="en-US" altLang="en-US" smtClean="0"/>
              <a:t>mole</a:t>
            </a:r>
            <a:endParaRPr lang="en-US" altLang="en-US" u="sng"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mtClean="0"/>
              <a:t>MOLES! MOLES! MOLES!</a:t>
            </a:r>
          </a:p>
        </p:txBody>
      </p:sp>
      <p:sp>
        <p:nvSpPr>
          <p:cNvPr id="17411" name="Rectangle 3"/>
          <p:cNvSpPr>
            <a:spLocks noGrp="1" noChangeArrowheads="1"/>
          </p:cNvSpPr>
          <p:nvPr>
            <p:ph type="body" idx="1"/>
          </p:nvPr>
        </p:nvSpPr>
        <p:spPr/>
        <p:txBody>
          <a:bodyPr/>
          <a:lstStyle/>
          <a:p>
            <a:pPr eaLnBrk="1" hangingPunct="1">
              <a:buFont typeface="Wingdings" pitchFamily="2" charset="2"/>
              <a:buNone/>
            </a:pPr>
            <a:r>
              <a:rPr lang="en-US" altLang="en-US" smtClean="0"/>
              <a:t>Chemistry is largely a question of UNITS! UNITS! UNITS!  And MOLES! MOLES! MOLES!</a:t>
            </a:r>
          </a:p>
          <a:p>
            <a:pPr eaLnBrk="1" hangingPunct="1">
              <a:buFont typeface="Wingdings" pitchFamily="2" charset="2"/>
              <a:buNone/>
            </a:pPr>
            <a:endParaRPr lang="en-US" altLang="en-US" smtClean="0"/>
          </a:p>
          <a:p>
            <a:pPr eaLnBrk="1" hangingPunct="1">
              <a:buFont typeface="Wingdings" pitchFamily="2" charset="2"/>
              <a:buNone/>
            </a:pPr>
            <a:r>
              <a:rPr lang="en-US" altLang="en-US" smtClean="0"/>
              <a:t>If you can grasp the significance of units and moles, this course becomes very simple.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3823</TotalTime>
  <Words>1323</Words>
  <Application>Microsoft Office PowerPoint</Application>
  <PresentationFormat>On-screen Show (4:3)</PresentationFormat>
  <Paragraphs>169</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Network</vt:lpstr>
      <vt:lpstr>MOLES!  MOLES!  MOLES!</vt:lpstr>
      <vt:lpstr>Mass in amus</vt:lpstr>
      <vt:lpstr>PowerPoint Presentation</vt:lpstr>
      <vt:lpstr>Avogadro’s Number</vt:lpstr>
      <vt:lpstr>Avogadro’s Number</vt:lpstr>
      <vt:lpstr>Call it a mole</vt:lpstr>
      <vt:lpstr>6.02214150x1023 anythings per mole</vt:lpstr>
      <vt:lpstr>Avogadro’s number</vt:lpstr>
      <vt:lpstr>MOLES! MOLES! MOLES!</vt:lpstr>
      <vt:lpstr>MOLES! MOLES! MOLES!</vt:lpstr>
      <vt:lpstr>2Mg + O2 → 2 MgO</vt:lpstr>
      <vt:lpstr>Grams is good, moles is better</vt:lpstr>
      <vt:lpstr>Grams is good, moles is better</vt:lpstr>
      <vt:lpstr>The Power of 6.022 x 1023</vt:lpstr>
      <vt:lpstr>PowerPoint Presentation</vt:lpstr>
      <vt:lpstr>1 amu = 1.66053873x10-27 kg</vt:lpstr>
      <vt:lpstr>Sample Problem</vt:lpstr>
      <vt:lpstr>PowerPoint Presentation</vt:lpstr>
      <vt:lpstr>The Solution</vt:lpstr>
      <vt:lpstr>Sample problem</vt:lpstr>
      <vt:lpstr>What do I know? What do I actually have?</vt:lpstr>
      <vt:lpstr>Solution</vt:lpstr>
      <vt:lpstr>Molar Mass</vt:lpstr>
      <vt:lpstr>Sample Problem</vt:lpstr>
      <vt:lpstr>Sample Problem</vt:lpstr>
      <vt:lpstr>PowerPoint Presentation</vt:lpstr>
      <vt:lpstr>Sample Problem</vt:lpstr>
      <vt:lpstr>Solution</vt:lpstr>
      <vt:lpstr>PowerPoint Presentation</vt:lpstr>
      <vt:lpstr>Very common calculation</vt:lpstr>
      <vt:lpstr>Solutions – More later, but…</vt:lpstr>
      <vt:lpstr>MOLARITY </vt:lpstr>
      <vt:lpstr>Example</vt:lpstr>
      <vt:lpstr>Example</vt:lpstr>
      <vt:lpstr>Molarity is…</vt:lpstr>
      <vt:lpstr>Molarity as a conversion factor</vt:lpstr>
      <vt:lpstr>I need some HCl</vt:lpstr>
    </vt:vector>
  </TitlesOfParts>
  <Company>Rochester Institute of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MOLES!  MOLES!  MOLES!</dc:title>
  <dc:creator>Joseph M. Lanzafame</dc:creator>
  <cp:lastModifiedBy>Joe</cp:lastModifiedBy>
  <cp:revision>33</cp:revision>
  <dcterms:created xsi:type="dcterms:W3CDTF">2006-12-07T15:34:22Z</dcterms:created>
  <dcterms:modified xsi:type="dcterms:W3CDTF">2014-08-13T17:59:24Z</dcterms:modified>
</cp:coreProperties>
</file>