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311" r:id="rId15"/>
    <p:sldId id="270" r:id="rId16"/>
    <p:sldId id="271" r:id="rId17"/>
    <p:sldId id="272" r:id="rId18"/>
    <p:sldId id="273" r:id="rId19"/>
    <p:sldId id="274" r:id="rId20"/>
    <p:sldId id="330" r:id="rId21"/>
    <p:sldId id="275" r:id="rId22"/>
    <p:sldId id="277" r:id="rId23"/>
    <p:sldId id="276" r:id="rId24"/>
    <p:sldId id="322" r:id="rId25"/>
    <p:sldId id="279" r:id="rId26"/>
    <p:sldId id="278" r:id="rId27"/>
    <p:sldId id="280" r:id="rId28"/>
    <p:sldId id="281" r:id="rId29"/>
    <p:sldId id="282" r:id="rId30"/>
    <p:sldId id="283" r:id="rId31"/>
    <p:sldId id="284" r:id="rId32"/>
    <p:sldId id="285" r:id="rId33"/>
    <p:sldId id="287" r:id="rId34"/>
    <p:sldId id="288" r:id="rId35"/>
    <p:sldId id="289" r:id="rId36"/>
    <p:sldId id="290" r:id="rId37"/>
    <p:sldId id="286" r:id="rId38"/>
    <p:sldId id="323" r:id="rId39"/>
    <p:sldId id="291" r:id="rId40"/>
    <p:sldId id="324" r:id="rId41"/>
    <p:sldId id="292" r:id="rId42"/>
    <p:sldId id="331" r:id="rId43"/>
    <p:sldId id="332" r:id="rId44"/>
    <p:sldId id="293" r:id="rId45"/>
    <p:sldId id="294" r:id="rId46"/>
    <p:sldId id="295" r:id="rId47"/>
    <p:sldId id="308" r:id="rId48"/>
    <p:sldId id="296" r:id="rId49"/>
    <p:sldId id="297" r:id="rId50"/>
    <p:sldId id="309" r:id="rId51"/>
    <p:sldId id="310" r:id="rId52"/>
    <p:sldId id="298" r:id="rId53"/>
    <p:sldId id="334" r:id="rId54"/>
    <p:sldId id="316" r:id="rId55"/>
    <p:sldId id="315" r:id="rId56"/>
    <p:sldId id="333" r:id="rId57"/>
    <p:sldId id="312" r:id="rId58"/>
    <p:sldId id="335" r:id="rId59"/>
    <p:sldId id="299" r:id="rId60"/>
    <p:sldId id="300" r:id="rId61"/>
    <p:sldId id="301" r:id="rId62"/>
    <p:sldId id="302" r:id="rId63"/>
    <p:sldId id="303" r:id="rId64"/>
    <p:sldId id="304" r:id="rId65"/>
    <p:sldId id="305" r:id="rId66"/>
    <p:sldId id="336" r:id="rId67"/>
    <p:sldId id="326" r:id="rId68"/>
    <p:sldId id="327" r:id="rId69"/>
    <p:sldId id="325" r:id="rId70"/>
    <p:sldId id="306" r:id="rId71"/>
    <p:sldId id="328" r:id="rId72"/>
    <p:sldId id="307" r:id="rId73"/>
    <p:sldId id="313" r:id="rId74"/>
    <p:sldId id="314" r:id="rId75"/>
    <p:sldId id="318" r:id="rId76"/>
    <p:sldId id="320" r:id="rId77"/>
    <p:sldId id="321" r:id="rId78"/>
    <p:sldId id="319" r:id="rId79"/>
    <p:sldId id="329"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0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endParaRPr lang="en-US" altLang="en-US" smtClean="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endParaRPr lang="en-US" altLang="en-US" smtClean="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endParaRPr lang="en-US" altLang="en-US" smtClean="0"/>
            </a:p>
          </p:txBody>
        </p:sp>
      </p:grpSp>
      <p:sp>
        <p:nvSpPr>
          <p:cNvPr id="63490"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noProof="0" smtClean="0"/>
              <a:t>Click to edit Master title style</a:t>
            </a:r>
          </a:p>
        </p:txBody>
      </p:sp>
      <p:sp>
        <p:nvSpPr>
          <p:cNvPr id="6349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25C51A7C-E49A-4358-BF6B-27750D60D882}" type="slidenum">
              <a:rPr lang="en-US"/>
              <a:pPr>
                <a:defRPr/>
              </a:pPr>
              <a:t>‹#›</a:t>
            </a:fld>
            <a:endParaRPr lang="en-US"/>
          </a:p>
        </p:txBody>
      </p:sp>
    </p:spTree>
    <p:extLst>
      <p:ext uri="{BB962C8B-B14F-4D97-AF65-F5344CB8AC3E}">
        <p14:creationId xmlns:p14="http://schemas.microsoft.com/office/powerpoint/2010/main" val="3099194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135FDD-0444-43EB-ABC6-831E63FDED28}" type="slidenum">
              <a:rPr lang="en-US"/>
              <a:pPr>
                <a:defRPr/>
              </a:pPr>
              <a:t>‹#›</a:t>
            </a:fld>
            <a:endParaRPr lang="en-US"/>
          </a:p>
        </p:txBody>
      </p:sp>
    </p:spTree>
    <p:extLst>
      <p:ext uri="{BB962C8B-B14F-4D97-AF65-F5344CB8AC3E}">
        <p14:creationId xmlns:p14="http://schemas.microsoft.com/office/powerpoint/2010/main" val="94115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692E9A-D176-4A5B-8643-07E586ABCCCA}" type="slidenum">
              <a:rPr lang="en-US"/>
              <a:pPr>
                <a:defRPr/>
              </a:pPr>
              <a:t>‹#›</a:t>
            </a:fld>
            <a:endParaRPr lang="en-US"/>
          </a:p>
        </p:txBody>
      </p:sp>
    </p:spTree>
    <p:extLst>
      <p:ext uri="{BB962C8B-B14F-4D97-AF65-F5344CB8AC3E}">
        <p14:creationId xmlns:p14="http://schemas.microsoft.com/office/powerpoint/2010/main" val="27576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4855-4CEB-428E-A1BA-ABAC26CEC780}" type="slidenum">
              <a:rPr lang="en-US"/>
              <a:pPr>
                <a:defRPr/>
              </a:pPr>
              <a:t>‹#›</a:t>
            </a:fld>
            <a:endParaRPr lang="en-US"/>
          </a:p>
        </p:txBody>
      </p:sp>
    </p:spTree>
    <p:extLst>
      <p:ext uri="{BB962C8B-B14F-4D97-AF65-F5344CB8AC3E}">
        <p14:creationId xmlns:p14="http://schemas.microsoft.com/office/powerpoint/2010/main" val="347042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9E5AF8-77BE-4432-B8A0-E533B3E93F24}" type="slidenum">
              <a:rPr lang="en-US"/>
              <a:pPr>
                <a:defRPr/>
              </a:pPr>
              <a:t>‹#›</a:t>
            </a:fld>
            <a:endParaRPr lang="en-US"/>
          </a:p>
        </p:txBody>
      </p:sp>
    </p:spTree>
    <p:extLst>
      <p:ext uri="{BB962C8B-B14F-4D97-AF65-F5344CB8AC3E}">
        <p14:creationId xmlns:p14="http://schemas.microsoft.com/office/powerpoint/2010/main" val="377236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699D30-CD25-4519-9B4B-68A1272F266C}" type="slidenum">
              <a:rPr lang="en-US"/>
              <a:pPr>
                <a:defRPr/>
              </a:pPr>
              <a:t>‹#›</a:t>
            </a:fld>
            <a:endParaRPr lang="en-US"/>
          </a:p>
        </p:txBody>
      </p:sp>
    </p:spTree>
    <p:extLst>
      <p:ext uri="{BB962C8B-B14F-4D97-AF65-F5344CB8AC3E}">
        <p14:creationId xmlns:p14="http://schemas.microsoft.com/office/powerpoint/2010/main" val="158158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5FC2ED-580D-421E-8A7A-C6BDD0EFA10C}" type="slidenum">
              <a:rPr lang="en-US"/>
              <a:pPr>
                <a:defRPr/>
              </a:pPr>
              <a:t>‹#›</a:t>
            </a:fld>
            <a:endParaRPr lang="en-US"/>
          </a:p>
        </p:txBody>
      </p:sp>
    </p:spTree>
    <p:extLst>
      <p:ext uri="{BB962C8B-B14F-4D97-AF65-F5344CB8AC3E}">
        <p14:creationId xmlns:p14="http://schemas.microsoft.com/office/powerpoint/2010/main" val="407101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A1E960-4221-458A-9485-34E71C7EC7F9}" type="slidenum">
              <a:rPr lang="en-US"/>
              <a:pPr>
                <a:defRPr/>
              </a:pPr>
              <a:t>‹#›</a:t>
            </a:fld>
            <a:endParaRPr lang="en-US"/>
          </a:p>
        </p:txBody>
      </p:sp>
    </p:spTree>
    <p:extLst>
      <p:ext uri="{BB962C8B-B14F-4D97-AF65-F5344CB8AC3E}">
        <p14:creationId xmlns:p14="http://schemas.microsoft.com/office/powerpoint/2010/main" val="196636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E70632-8A37-420A-BF7A-DFBDF36AFC09}" type="slidenum">
              <a:rPr lang="en-US"/>
              <a:pPr>
                <a:defRPr/>
              </a:pPr>
              <a:t>‹#›</a:t>
            </a:fld>
            <a:endParaRPr lang="en-US"/>
          </a:p>
        </p:txBody>
      </p:sp>
    </p:spTree>
    <p:extLst>
      <p:ext uri="{BB962C8B-B14F-4D97-AF65-F5344CB8AC3E}">
        <p14:creationId xmlns:p14="http://schemas.microsoft.com/office/powerpoint/2010/main" val="85408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23BF18-4FE9-442F-AAA1-816365B39F07}" type="slidenum">
              <a:rPr lang="en-US"/>
              <a:pPr>
                <a:defRPr/>
              </a:pPr>
              <a:t>‹#›</a:t>
            </a:fld>
            <a:endParaRPr lang="en-US"/>
          </a:p>
        </p:txBody>
      </p:sp>
    </p:spTree>
    <p:extLst>
      <p:ext uri="{BB962C8B-B14F-4D97-AF65-F5344CB8AC3E}">
        <p14:creationId xmlns:p14="http://schemas.microsoft.com/office/powerpoint/2010/main" val="361338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CDE7F-6246-405B-9D2E-F5411D468DA3}" type="slidenum">
              <a:rPr lang="en-US"/>
              <a:pPr>
                <a:defRPr/>
              </a:pPr>
              <a:t>‹#›</a:t>
            </a:fld>
            <a:endParaRPr lang="en-US"/>
          </a:p>
        </p:txBody>
      </p:sp>
    </p:spTree>
    <p:extLst>
      <p:ext uri="{BB962C8B-B14F-4D97-AF65-F5344CB8AC3E}">
        <p14:creationId xmlns:p14="http://schemas.microsoft.com/office/powerpoint/2010/main" val="370678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2468"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cs typeface="Arial" charset="0"/>
              </a:defRPr>
            </a:lvl1pPr>
          </a:lstStyle>
          <a:p>
            <a:pPr>
              <a:defRPr/>
            </a:pPr>
            <a:endParaRPr lang="en-US"/>
          </a:p>
        </p:txBody>
      </p:sp>
      <p:sp>
        <p:nvSpPr>
          <p:cNvPr id="624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cs typeface="Arial" charset="0"/>
              </a:defRPr>
            </a:lvl1pPr>
          </a:lstStyle>
          <a:p>
            <a:pPr>
              <a:defRPr/>
            </a:pPr>
            <a:endParaRPr lang="en-US"/>
          </a:p>
        </p:txBody>
      </p:sp>
      <p:sp>
        <p:nvSpPr>
          <p:cNvPr id="62470"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cs typeface="Arial" charset="0"/>
              </a:defRPr>
            </a:lvl1pPr>
          </a:lstStyle>
          <a:p>
            <a:pPr>
              <a:defRPr/>
            </a:pPr>
            <a:fld id="{999F50A6-513F-4290-8326-E4F9A125081F}" type="slidenum">
              <a:rPr lang="en-US"/>
              <a:pPr>
                <a:defRPr/>
              </a:pPr>
              <a:t>‹#›</a:t>
            </a:fld>
            <a:endParaRPr lang="en-US"/>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defRPr/>
            </a:pPr>
            <a:endParaRPr lang="en-US" altLang="en-US" sz="2400" smtClean="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defRPr/>
            </a:pPr>
            <a:endParaRPr lang="en-US" altLang="en-US" sz="2400" smtClean="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defRPr/>
            </a:pPr>
            <a:endParaRPr lang="en-US" altLang="en-US" sz="2400" smtClean="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2"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mtClean="0"/>
              <a:t>Enthalpy</a:t>
            </a:r>
          </a:p>
        </p:txBody>
      </p:sp>
      <p:sp>
        <p:nvSpPr>
          <p:cNvPr id="3075" name="Rectangle 3"/>
          <p:cNvSpPr>
            <a:spLocks noGrp="1" noChangeArrowheads="1"/>
          </p:cNvSpPr>
          <p:nvPr>
            <p:ph type="subTitle" idx="1"/>
          </p:nvPr>
        </p:nvSpPr>
        <p:spPr/>
        <p:txBody>
          <a:bodyPr/>
          <a:lstStyle/>
          <a:p>
            <a:pPr eaLnBrk="1" hangingPunct="1"/>
            <a:r>
              <a:rPr lang="en-US" altLang="en-US" smtClean="0"/>
              <a:t>Calorimetry of Chemistry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smtClean="0"/>
              <a:t>Exothermic Reaction – “hot pack”</a:t>
            </a:r>
          </a:p>
        </p:txBody>
      </p:sp>
      <p:grpSp>
        <p:nvGrpSpPr>
          <p:cNvPr id="12291" name="Group 3"/>
          <p:cNvGrpSpPr>
            <a:grpSpLocks/>
          </p:cNvGrpSpPr>
          <p:nvPr/>
        </p:nvGrpSpPr>
        <p:grpSpPr bwMode="auto">
          <a:xfrm>
            <a:off x="990600" y="1295400"/>
            <a:ext cx="6400800" cy="4938713"/>
            <a:chOff x="288" y="192"/>
            <a:chExt cx="4032" cy="3111"/>
          </a:xfrm>
        </p:grpSpPr>
        <p:grpSp>
          <p:nvGrpSpPr>
            <p:cNvPr id="12292" name="Group 4"/>
            <p:cNvGrpSpPr>
              <a:grpSpLocks/>
            </p:cNvGrpSpPr>
            <p:nvPr/>
          </p:nvGrpSpPr>
          <p:grpSpPr bwMode="auto">
            <a:xfrm>
              <a:off x="1200" y="1632"/>
              <a:ext cx="960" cy="720"/>
              <a:chOff x="960" y="2016"/>
              <a:chExt cx="1200" cy="720"/>
            </a:xfrm>
          </p:grpSpPr>
          <p:sp>
            <p:nvSpPr>
              <p:cNvPr id="12313" name="Arc 5"/>
              <p:cNvSpPr>
                <a:spLocks/>
              </p:cNvSpPr>
              <p:nvPr/>
            </p:nvSpPr>
            <p:spPr bwMode="auto">
              <a:xfrm flipV="1">
                <a:off x="1536" y="2016"/>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4" name="Arc 6"/>
              <p:cNvSpPr>
                <a:spLocks/>
              </p:cNvSpPr>
              <p:nvPr/>
            </p:nvSpPr>
            <p:spPr bwMode="auto">
              <a:xfrm flipH="1" flipV="1">
                <a:off x="960" y="2544"/>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3" name="Group 7"/>
            <p:cNvGrpSpPr>
              <a:grpSpLocks/>
            </p:cNvGrpSpPr>
            <p:nvPr/>
          </p:nvGrpSpPr>
          <p:grpSpPr bwMode="auto">
            <a:xfrm>
              <a:off x="2160" y="480"/>
              <a:ext cx="768" cy="576"/>
              <a:chOff x="1488" y="1152"/>
              <a:chExt cx="1488" cy="576"/>
            </a:xfrm>
          </p:grpSpPr>
          <p:sp>
            <p:nvSpPr>
              <p:cNvPr id="12311" name="Arc 8"/>
              <p:cNvSpPr>
                <a:spLocks/>
              </p:cNvSpPr>
              <p:nvPr/>
            </p:nvSpPr>
            <p:spPr bwMode="auto">
              <a:xfrm>
                <a:off x="2208" y="1152"/>
                <a:ext cx="768"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2" name="Arc 9"/>
              <p:cNvSpPr>
                <a:spLocks/>
              </p:cNvSpPr>
              <p:nvPr/>
            </p:nvSpPr>
            <p:spPr bwMode="auto">
              <a:xfrm flipH="1">
                <a:off x="1488" y="1152"/>
                <a:ext cx="720"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294" name="Line 10"/>
            <p:cNvSpPr>
              <a:spLocks noChangeShapeType="1"/>
            </p:cNvSpPr>
            <p:nvPr/>
          </p:nvSpPr>
          <p:spPr bwMode="auto">
            <a:xfrm flipV="1">
              <a:off x="2160" y="1056"/>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11"/>
            <p:cNvSpPr>
              <a:spLocks noChangeShapeType="1"/>
            </p:cNvSpPr>
            <p:nvPr/>
          </p:nvSpPr>
          <p:spPr bwMode="auto">
            <a:xfrm>
              <a:off x="2928" y="1056"/>
              <a:ext cx="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296" name="Group 12"/>
            <p:cNvGrpSpPr>
              <a:grpSpLocks/>
            </p:cNvGrpSpPr>
            <p:nvPr/>
          </p:nvGrpSpPr>
          <p:grpSpPr bwMode="auto">
            <a:xfrm>
              <a:off x="2928" y="2112"/>
              <a:ext cx="816" cy="720"/>
              <a:chOff x="2928" y="1872"/>
              <a:chExt cx="1248" cy="720"/>
            </a:xfrm>
          </p:grpSpPr>
          <p:sp>
            <p:nvSpPr>
              <p:cNvPr id="12309" name="Arc 13"/>
              <p:cNvSpPr>
                <a:spLocks/>
              </p:cNvSpPr>
              <p:nvPr/>
            </p:nvSpPr>
            <p:spPr bwMode="auto">
              <a:xfrm flipV="1">
                <a:off x="3552" y="2256"/>
                <a:ext cx="624" cy="336"/>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 name="Arc 14"/>
              <p:cNvSpPr>
                <a:spLocks/>
              </p:cNvSpPr>
              <p:nvPr/>
            </p:nvSpPr>
            <p:spPr bwMode="auto">
              <a:xfrm flipH="1" flipV="1">
                <a:off x="2928" y="1872"/>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297" name="Line 15"/>
            <p:cNvSpPr>
              <a:spLocks noChangeShapeType="1"/>
            </p:cNvSpPr>
            <p:nvPr/>
          </p:nvSpPr>
          <p:spPr bwMode="auto">
            <a:xfrm>
              <a:off x="720" y="2976"/>
              <a:ext cx="360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6"/>
            <p:cNvSpPr>
              <a:spLocks noChangeShapeType="1"/>
            </p:cNvSpPr>
            <p:nvPr/>
          </p:nvSpPr>
          <p:spPr bwMode="auto">
            <a:xfrm flipV="1">
              <a:off x="720" y="192"/>
              <a:ext cx="0" cy="2784"/>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Text Box 17"/>
            <p:cNvSpPr txBox="1">
              <a:spLocks noChangeArrowheads="1"/>
            </p:cNvSpPr>
            <p:nvPr/>
          </p:nvSpPr>
          <p:spPr bwMode="auto">
            <a:xfrm>
              <a:off x="1776" y="3072"/>
              <a:ext cx="1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Reaction Coordinate</a:t>
              </a:r>
            </a:p>
          </p:txBody>
        </p:sp>
        <p:sp>
          <p:nvSpPr>
            <p:cNvPr id="12300" name="Text Box 18"/>
            <p:cNvSpPr txBox="1">
              <a:spLocks noChangeArrowheads="1"/>
            </p:cNvSpPr>
            <p:nvPr/>
          </p:nvSpPr>
          <p:spPr bwMode="auto">
            <a:xfrm rot="-5400000">
              <a:off x="118" y="1322"/>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Energy</a:t>
              </a:r>
            </a:p>
          </p:txBody>
        </p:sp>
        <p:sp>
          <p:nvSpPr>
            <p:cNvPr id="12301" name="Text Box 19"/>
            <p:cNvSpPr txBox="1">
              <a:spLocks noChangeArrowheads="1"/>
            </p:cNvSpPr>
            <p:nvPr/>
          </p:nvSpPr>
          <p:spPr bwMode="auto">
            <a:xfrm>
              <a:off x="1296" y="2016"/>
              <a:ext cx="5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Reactants</a:t>
              </a:r>
            </a:p>
          </p:txBody>
        </p:sp>
        <p:sp>
          <p:nvSpPr>
            <p:cNvPr id="12302" name="Text Box 20"/>
            <p:cNvSpPr txBox="1">
              <a:spLocks noChangeArrowheads="1"/>
            </p:cNvSpPr>
            <p:nvPr/>
          </p:nvSpPr>
          <p:spPr bwMode="auto">
            <a:xfrm>
              <a:off x="3158" y="2469"/>
              <a:ext cx="4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Products</a:t>
              </a:r>
            </a:p>
          </p:txBody>
        </p:sp>
        <p:sp>
          <p:nvSpPr>
            <p:cNvPr id="12303" name="Line 21"/>
            <p:cNvSpPr>
              <a:spLocks noChangeShapeType="1"/>
            </p:cNvSpPr>
            <p:nvPr/>
          </p:nvSpPr>
          <p:spPr bwMode="auto">
            <a:xfrm>
              <a:off x="1680" y="2352"/>
              <a:ext cx="124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4" name="Line 22"/>
            <p:cNvSpPr>
              <a:spLocks noChangeShapeType="1"/>
            </p:cNvSpPr>
            <p:nvPr/>
          </p:nvSpPr>
          <p:spPr bwMode="auto">
            <a:xfrm flipV="1">
              <a:off x="2544" y="480"/>
              <a:ext cx="0" cy="187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5" name="Text Box 23"/>
            <p:cNvSpPr txBox="1">
              <a:spLocks noChangeArrowheads="1"/>
            </p:cNvSpPr>
            <p:nvPr/>
          </p:nvSpPr>
          <p:spPr bwMode="auto">
            <a:xfrm>
              <a:off x="2534" y="1271"/>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a:t>
              </a:r>
              <a:r>
                <a:rPr lang="en-US" altLang="en-US" sz="1800" baseline="-25000">
                  <a:latin typeface="Arial" pitchFamily="34" charset="0"/>
                </a:rPr>
                <a:t>a</a:t>
              </a:r>
              <a:endParaRPr lang="en-US" altLang="en-US" sz="1800">
                <a:latin typeface="Arial" pitchFamily="34" charset="0"/>
              </a:endParaRPr>
            </a:p>
          </p:txBody>
        </p:sp>
        <p:sp>
          <p:nvSpPr>
            <p:cNvPr id="12306" name="Line 24"/>
            <p:cNvSpPr>
              <a:spLocks noChangeShapeType="1"/>
            </p:cNvSpPr>
            <p:nvPr/>
          </p:nvSpPr>
          <p:spPr bwMode="auto">
            <a:xfrm>
              <a:off x="2592" y="2832"/>
              <a:ext cx="672"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Line 25"/>
            <p:cNvSpPr>
              <a:spLocks noChangeShapeType="1"/>
            </p:cNvSpPr>
            <p:nvPr/>
          </p:nvSpPr>
          <p:spPr bwMode="auto">
            <a:xfrm>
              <a:off x="2736" y="2352"/>
              <a:ext cx="0" cy="4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8" name="Text Box 26"/>
            <p:cNvSpPr txBox="1">
              <a:spLocks noChangeArrowheads="1"/>
            </p:cNvSpPr>
            <p:nvPr/>
          </p:nvSpPr>
          <p:spPr bwMode="auto">
            <a:xfrm>
              <a:off x="2390" y="2471"/>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l-GR" altLang="en-US" sz="1800">
                  <a:latin typeface="Arial" pitchFamily="34" charset="0"/>
                </a:rPr>
                <a:t>Δ</a:t>
              </a:r>
              <a:r>
                <a:rPr lang="en-US" altLang="en-US" sz="1800">
                  <a:latin typeface="Arial" pitchFamily="34" charset="0"/>
                </a:rPr>
                <a:t>H</a:t>
              </a:r>
              <a:endParaRPr lang="el-GR" altLang="en-US" sz="1800">
                <a:latin typeface="Arial"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Exothermic energy changes</a:t>
            </a:r>
          </a:p>
        </p:txBody>
      </p:sp>
      <p:sp>
        <p:nvSpPr>
          <p:cNvPr id="13315"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 = H</a:t>
            </a:r>
            <a:r>
              <a:rPr lang="en-US" altLang="en-US" baseline="-25000" smtClean="0"/>
              <a:t>final</a:t>
            </a:r>
            <a:r>
              <a:rPr lang="en-US" altLang="en-US" smtClean="0"/>
              <a:t> – H</a:t>
            </a:r>
            <a:r>
              <a:rPr lang="en-US" altLang="en-US" baseline="-25000" smtClean="0"/>
              <a:t>initial</a:t>
            </a:r>
            <a:r>
              <a:rPr lang="en-US" altLang="en-US" smtClean="0"/>
              <a:t> &lt; 0</a:t>
            </a:r>
          </a:p>
          <a:p>
            <a:pPr eaLnBrk="1" hangingPunct="1">
              <a:lnSpc>
                <a:spcPct val="90000"/>
              </a:lnSpc>
              <a:buFont typeface="Wingdings" pitchFamily="2" charset="2"/>
              <a:buNone/>
            </a:pPr>
            <a:endParaRPr lang="en-US" altLang="en-US" smtClean="0"/>
          </a:p>
          <a:p>
            <a:pPr eaLnBrk="1" hangingPunct="1">
              <a:lnSpc>
                <a:spcPct val="90000"/>
              </a:lnSpc>
              <a:buFont typeface="Wingdings" pitchFamily="2" charset="2"/>
              <a:buNone/>
            </a:pPr>
            <a:r>
              <a:rPr lang="en-US" altLang="en-US" smtClean="0"/>
              <a:t>H</a:t>
            </a:r>
            <a:r>
              <a:rPr lang="en-US" altLang="en-US" baseline="-25000" smtClean="0"/>
              <a:t>initial</a:t>
            </a:r>
            <a:r>
              <a:rPr lang="en-US" altLang="en-US" smtClean="0"/>
              <a:t>&gt;H</a:t>
            </a:r>
            <a:r>
              <a:rPr lang="en-US" altLang="en-US" baseline="-25000" smtClean="0"/>
              <a:t>final</a:t>
            </a:r>
          </a:p>
          <a:p>
            <a:pPr eaLnBrk="1" hangingPunct="1">
              <a:lnSpc>
                <a:spcPct val="90000"/>
              </a:lnSpc>
              <a:buFont typeface="Wingdings" pitchFamily="2" charset="2"/>
              <a:buNone/>
            </a:pPr>
            <a:endParaRPr lang="en-US" altLang="en-US" baseline="-25000" smtClean="0"/>
          </a:p>
          <a:p>
            <a:pPr eaLnBrk="1" hangingPunct="1">
              <a:lnSpc>
                <a:spcPct val="90000"/>
              </a:lnSpc>
              <a:buFont typeface="Wingdings" pitchFamily="2" charset="2"/>
              <a:buNone/>
            </a:pPr>
            <a:r>
              <a:rPr lang="en-US" altLang="en-US" smtClean="0"/>
              <a:t>This energy is internal to the molecule.</a:t>
            </a:r>
          </a:p>
          <a:p>
            <a:pPr eaLnBrk="1" hangingPunct="1">
              <a:lnSpc>
                <a:spcPct val="90000"/>
              </a:lnSpc>
              <a:buFont typeface="Wingdings" pitchFamily="2" charset="2"/>
              <a:buNone/>
            </a:pPr>
            <a:r>
              <a:rPr lang="en-US" altLang="en-US" smtClean="0"/>
              <a:t>The excess gets absorbed by the rest of the system as heat causing the molecules to move faster (more kinetic energy) and the temperature to increase.</a:t>
            </a:r>
          </a:p>
          <a:p>
            <a:pPr eaLnBrk="1" hangingPunct="1">
              <a:lnSpc>
                <a:spcPct val="90000"/>
              </a:lnSpc>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000" smtClean="0"/>
              <a:t>Endothermic Reaction – “cold pack”</a:t>
            </a:r>
          </a:p>
        </p:txBody>
      </p:sp>
      <p:grpSp>
        <p:nvGrpSpPr>
          <p:cNvPr id="14339" name="Group 3"/>
          <p:cNvGrpSpPr>
            <a:grpSpLocks/>
          </p:cNvGrpSpPr>
          <p:nvPr/>
        </p:nvGrpSpPr>
        <p:grpSpPr bwMode="auto">
          <a:xfrm>
            <a:off x="2438400" y="3581400"/>
            <a:ext cx="1524000" cy="1143000"/>
            <a:chOff x="960" y="2016"/>
            <a:chExt cx="1200" cy="720"/>
          </a:xfrm>
        </p:grpSpPr>
        <p:sp>
          <p:nvSpPr>
            <p:cNvPr id="14360" name="Arc 4"/>
            <p:cNvSpPr>
              <a:spLocks/>
            </p:cNvSpPr>
            <p:nvPr/>
          </p:nvSpPr>
          <p:spPr bwMode="auto">
            <a:xfrm flipV="1">
              <a:off x="1536" y="2016"/>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1" name="Arc 5"/>
            <p:cNvSpPr>
              <a:spLocks/>
            </p:cNvSpPr>
            <p:nvPr/>
          </p:nvSpPr>
          <p:spPr bwMode="auto">
            <a:xfrm flipH="1" flipV="1">
              <a:off x="960" y="2544"/>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40" name="Group 6"/>
          <p:cNvGrpSpPr>
            <a:grpSpLocks/>
          </p:cNvGrpSpPr>
          <p:nvPr/>
        </p:nvGrpSpPr>
        <p:grpSpPr bwMode="auto">
          <a:xfrm>
            <a:off x="3962400" y="1752600"/>
            <a:ext cx="1219200" cy="914400"/>
            <a:chOff x="1488" y="1152"/>
            <a:chExt cx="1488" cy="576"/>
          </a:xfrm>
        </p:grpSpPr>
        <p:sp>
          <p:nvSpPr>
            <p:cNvPr id="14358" name="Arc 7"/>
            <p:cNvSpPr>
              <a:spLocks/>
            </p:cNvSpPr>
            <p:nvPr/>
          </p:nvSpPr>
          <p:spPr bwMode="auto">
            <a:xfrm>
              <a:off x="2208" y="1152"/>
              <a:ext cx="768"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9" name="Arc 8"/>
            <p:cNvSpPr>
              <a:spLocks/>
            </p:cNvSpPr>
            <p:nvPr/>
          </p:nvSpPr>
          <p:spPr bwMode="auto">
            <a:xfrm flipH="1">
              <a:off x="1488" y="1152"/>
              <a:ext cx="720"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41" name="Line 9"/>
          <p:cNvSpPr>
            <a:spLocks noChangeShapeType="1"/>
          </p:cNvSpPr>
          <p:nvPr/>
        </p:nvSpPr>
        <p:spPr bwMode="auto">
          <a:xfrm flipV="1">
            <a:off x="3962400" y="26670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10"/>
          <p:cNvSpPr>
            <a:spLocks noChangeShapeType="1"/>
          </p:cNvSpPr>
          <p:nvPr/>
        </p:nvSpPr>
        <p:spPr bwMode="auto">
          <a:xfrm>
            <a:off x="5181600" y="2667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43" name="Group 11"/>
          <p:cNvGrpSpPr>
            <a:grpSpLocks/>
          </p:cNvGrpSpPr>
          <p:nvPr/>
        </p:nvGrpSpPr>
        <p:grpSpPr bwMode="auto">
          <a:xfrm>
            <a:off x="5181600" y="2971800"/>
            <a:ext cx="1295400" cy="1143000"/>
            <a:chOff x="2928" y="1872"/>
            <a:chExt cx="1248" cy="720"/>
          </a:xfrm>
        </p:grpSpPr>
        <p:sp>
          <p:nvSpPr>
            <p:cNvPr id="14356" name="Arc 12"/>
            <p:cNvSpPr>
              <a:spLocks/>
            </p:cNvSpPr>
            <p:nvPr/>
          </p:nvSpPr>
          <p:spPr bwMode="auto">
            <a:xfrm flipV="1">
              <a:off x="3552" y="2256"/>
              <a:ext cx="624" cy="336"/>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7" name="Arc 13"/>
            <p:cNvSpPr>
              <a:spLocks/>
            </p:cNvSpPr>
            <p:nvPr/>
          </p:nvSpPr>
          <p:spPr bwMode="auto">
            <a:xfrm flipH="1" flipV="1">
              <a:off x="2928" y="1872"/>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44" name="Line 14"/>
          <p:cNvSpPr>
            <a:spLocks noChangeShapeType="1"/>
          </p:cNvSpPr>
          <p:nvPr/>
        </p:nvSpPr>
        <p:spPr bwMode="auto">
          <a:xfrm>
            <a:off x="1676400" y="5715000"/>
            <a:ext cx="571500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15"/>
          <p:cNvSpPr>
            <a:spLocks noChangeShapeType="1"/>
          </p:cNvSpPr>
          <p:nvPr/>
        </p:nvSpPr>
        <p:spPr bwMode="auto">
          <a:xfrm flipV="1">
            <a:off x="1676400" y="1295400"/>
            <a:ext cx="0" cy="441960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Text Box 16"/>
          <p:cNvSpPr txBox="1">
            <a:spLocks noChangeArrowheads="1"/>
          </p:cNvSpPr>
          <p:nvPr/>
        </p:nvSpPr>
        <p:spPr bwMode="auto">
          <a:xfrm>
            <a:off x="3352800" y="5867400"/>
            <a:ext cx="226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Reaction Coordinate</a:t>
            </a:r>
          </a:p>
        </p:txBody>
      </p:sp>
      <p:sp>
        <p:nvSpPr>
          <p:cNvPr id="14347" name="Text Box 17"/>
          <p:cNvSpPr txBox="1">
            <a:spLocks noChangeArrowheads="1"/>
          </p:cNvSpPr>
          <p:nvPr/>
        </p:nvSpPr>
        <p:spPr bwMode="auto">
          <a:xfrm rot="-5400000">
            <a:off x="719932" y="3090068"/>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Energy</a:t>
            </a:r>
          </a:p>
        </p:txBody>
      </p:sp>
      <p:sp>
        <p:nvSpPr>
          <p:cNvPr id="14348" name="Text Box 18"/>
          <p:cNvSpPr txBox="1">
            <a:spLocks noChangeArrowheads="1"/>
          </p:cNvSpPr>
          <p:nvPr/>
        </p:nvSpPr>
        <p:spPr bwMode="auto">
          <a:xfrm>
            <a:off x="2590800" y="4191000"/>
            <a:ext cx="868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Reactants</a:t>
            </a:r>
          </a:p>
        </p:txBody>
      </p:sp>
      <p:sp>
        <p:nvSpPr>
          <p:cNvPr id="14349" name="Text Box 19"/>
          <p:cNvSpPr txBox="1">
            <a:spLocks noChangeArrowheads="1"/>
          </p:cNvSpPr>
          <p:nvPr/>
        </p:nvSpPr>
        <p:spPr bwMode="auto">
          <a:xfrm>
            <a:off x="5562600" y="3581400"/>
            <a:ext cx="784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Products</a:t>
            </a:r>
          </a:p>
        </p:txBody>
      </p:sp>
      <p:sp>
        <p:nvSpPr>
          <p:cNvPr id="14350" name="Line 20"/>
          <p:cNvSpPr>
            <a:spLocks noChangeShapeType="1"/>
          </p:cNvSpPr>
          <p:nvPr/>
        </p:nvSpPr>
        <p:spPr bwMode="auto">
          <a:xfrm>
            <a:off x="3200400" y="4724400"/>
            <a:ext cx="28194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Line 21"/>
          <p:cNvSpPr>
            <a:spLocks noChangeShapeType="1"/>
          </p:cNvSpPr>
          <p:nvPr/>
        </p:nvSpPr>
        <p:spPr bwMode="auto">
          <a:xfrm flipV="1">
            <a:off x="4572000" y="1752600"/>
            <a:ext cx="0" cy="297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Text Box 22"/>
          <p:cNvSpPr txBox="1">
            <a:spLocks noChangeArrowheads="1"/>
          </p:cNvSpPr>
          <p:nvPr/>
        </p:nvSpPr>
        <p:spPr bwMode="auto">
          <a:xfrm>
            <a:off x="4556125" y="300831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a:t>
            </a:r>
            <a:r>
              <a:rPr lang="en-US" altLang="en-US" sz="1800" baseline="-25000">
                <a:latin typeface="Arial" pitchFamily="34" charset="0"/>
              </a:rPr>
              <a:t>a</a:t>
            </a:r>
            <a:endParaRPr lang="en-US" altLang="en-US" sz="1800">
              <a:latin typeface="Arial" pitchFamily="34" charset="0"/>
            </a:endParaRPr>
          </a:p>
        </p:txBody>
      </p:sp>
      <p:sp>
        <p:nvSpPr>
          <p:cNvPr id="14353" name="Line 23"/>
          <p:cNvSpPr>
            <a:spLocks noChangeShapeType="1"/>
          </p:cNvSpPr>
          <p:nvPr/>
        </p:nvSpPr>
        <p:spPr bwMode="auto">
          <a:xfrm>
            <a:off x="5410200" y="4114800"/>
            <a:ext cx="10668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Line 24"/>
          <p:cNvSpPr>
            <a:spLocks noChangeShapeType="1"/>
          </p:cNvSpPr>
          <p:nvPr/>
        </p:nvSpPr>
        <p:spPr bwMode="auto">
          <a:xfrm>
            <a:off x="5410200" y="4114800"/>
            <a:ext cx="0" cy="609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Text Box 25"/>
          <p:cNvSpPr txBox="1">
            <a:spLocks noChangeArrowheads="1"/>
          </p:cNvSpPr>
          <p:nvPr/>
        </p:nvSpPr>
        <p:spPr bwMode="auto">
          <a:xfrm>
            <a:off x="4724400" y="41910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l-GR" altLang="en-US" sz="1800">
                <a:latin typeface="Arial" pitchFamily="34" charset="0"/>
              </a:rPr>
              <a:t>Δ</a:t>
            </a:r>
            <a:r>
              <a:rPr lang="en-US" altLang="en-US" sz="1800">
                <a:latin typeface="Arial" pitchFamily="34" charset="0"/>
              </a:rPr>
              <a:t>H</a:t>
            </a:r>
            <a:endParaRPr lang="el-GR" altLang="en-US" sz="1800">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Endothermic energy changes</a:t>
            </a:r>
          </a:p>
        </p:txBody>
      </p:sp>
      <p:sp>
        <p:nvSpPr>
          <p:cNvPr id="15363"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altLang="en-US" sz="2400" smtClean="0">
                <a:sym typeface="Symbol" pitchFamily="18" charset="2"/>
              </a:rPr>
              <a:t></a:t>
            </a:r>
            <a:r>
              <a:rPr lang="en-US" altLang="en-US" sz="2400" smtClean="0"/>
              <a:t>H = H</a:t>
            </a:r>
            <a:r>
              <a:rPr lang="en-US" altLang="en-US" sz="2400" baseline="-25000" smtClean="0"/>
              <a:t>final</a:t>
            </a:r>
            <a:r>
              <a:rPr lang="en-US" altLang="en-US" sz="2400" smtClean="0"/>
              <a:t> – H</a:t>
            </a:r>
            <a:r>
              <a:rPr lang="en-US" altLang="en-US" sz="2400" baseline="-25000" smtClean="0"/>
              <a:t>initial</a:t>
            </a:r>
            <a:r>
              <a:rPr lang="en-US" altLang="en-US" sz="2400" smtClean="0"/>
              <a:t> &gt; 0</a:t>
            </a:r>
          </a:p>
          <a:p>
            <a:pPr eaLnBrk="1" hangingPunct="1">
              <a:lnSpc>
                <a:spcPct val="80000"/>
              </a:lnSpc>
              <a:buFont typeface="Wingdings" pitchFamily="2" charset="2"/>
              <a:buNone/>
            </a:pPr>
            <a:endParaRPr lang="en-US" altLang="en-US" sz="2400" smtClean="0"/>
          </a:p>
          <a:p>
            <a:pPr eaLnBrk="1" hangingPunct="1">
              <a:lnSpc>
                <a:spcPct val="80000"/>
              </a:lnSpc>
              <a:buFont typeface="Wingdings" pitchFamily="2" charset="2"/>
              <a:buNone/>
            </a:pPr>
            <a:r>
              <a:rPr lang="en-US" altLang="en-US" sz="2400" smtClean="0"/>
              <a:t>H</a:t>
            </a:r>
            <a:r>
              <a:rPr lang="en-US" altLang="en-US" sz="2400" baseline="-25000" smtClean="0"/>
              <a:t>initial</a:t>
            </a:r>
            <a:r>
              <a:rPr lang="en-US" altLang="en-US" sz="2400" smtClean="0"/>
              <a:t>&lt;H</a:t>
            </a:r>
            <a:r>
              <a:rPr lang="en-US" altLang="en-US" sz="2400" baseline="-25000" smtClean="0"/>
              <a:t>final</a:t>
            </a:r>
          </a:p>
          <a:p>
            <a:pPr eaLnBrk="1" hangingPunct="1">
              <a:lnSpc>
                <a:spcPct val="80000"/>
              </a:lnSpc>
              <a:buFont typeface="Wingdings" pitchFamily="2" charset="2"/>
              <a:buNone/>
            </a:pPr>
            <a:endParaRPr lang="en-US" altLang="en-US" sz="2400" baseline="-25000" smtClean="0"/>
          </a:p>
          <a:p>
            <a:pPr eaLnBrk="1" hangingPunct="1">
              <a:lnSpc>
                <a:spcPct val="80000"/>
              </a:lnSpc>
              <a:buFont typeface="Wingdings" pitchFamily="2" charset="2"/>
              <a:buNone/>
            </a:pPr>
            <a:r>
              <a:rPr lang="en-US" altLang="en-US" sz="2400" smtClean="0"/>
              <a:t>This energy is internal to the molecule and must come from somewhere.</a:t>
            </a:r>
          </a:p>
          <a:p>
            <a:pPr eaLnBrk="1" hangingPunct="1">
              <a:lnSpc>
                <a:spcPct val="80000"/>
              </a:lnSpc>
              <a:buFont typeface="Wingdings" pitchFamily="2" charset="2"/>
              <a:buNone/>
            </a:pPr>
            <a:r>
              <a:rPr lang="en-US" altLang="en-US" sz="2400" smtClean="0"/>
              <a:t>The additional energy required by the system gets absorbed from the rest of the system as heat causing the molecules to move slower (less kinetic energy) and the temperature to decrease.</a:t>
            </a:r>
          </a:p>
          <a:p>
            <a:pPr eaLnBrk="1" hangingPunct="1">
              <a:lnSpc>
                <a:spcPct val="80000"/>
              </a:lnSpc>
              <a:buFont typeface="Wingdings" pitchFamily="2" charset="2"/>
              <a:buNone/>
            </a:pPr>
            <a:endParaRPr lang="en-US" altLang="en-US"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Clicker Question</a:t>
            </a:r>
          </a:p>
        </p:txBody>
      </p:sp>
      <p:sp>
        <p:nvSpPr>
          <p:cNvPr id="16387" name="Rectangle 3"/>
          <p:cNvSpPr>
            <a:spLocks noGrp="1" noChangeArrowheads="1"/>
          </p:cNvSpPr>
          <p:nvPr>
            <p:ph type="body" idx="1"/>
          </p:nvPr>
        </p:nvSpPr>
        <p:spPr/>
        <p:txBody>
          <a:bodyPr/>
          <a:lstStyle/>
          <a:p>
            <a:pPr marL="533400" indent="-533400" eaLnBrk="1" hangingPunct="1">
              <a:lnSpc>
                <a:spcPct val="90000"/>
              </a:lnSpc>
              <a:buFont typeface="Wingdings" pitchFamily="2" charset="2"/>
              <a:buNone/>
            </a:pPr>
            <a:r>
              <a:rPr lang="en-US" altLang="en-US" sz="2400" smtClean="0"/>
              <a:t>Consider the following reaction:</a:t>
            </a:r>
          </a:p>
          <a:p>
            <a:pPr marL="533400" indent="-533400" eaLnBrk="1" hangingPunct="1">
              <a:lnSpc>
                <a:spcPct val="90000"/>
              </a:lnSpc>
              <a:buFont typeface="Wingdings" pitchFamily="2" charset="2"/>
              <a:buNone/>
            </a:pPr>
            <a:r>
              <a:rPr lang="en-US" altLang="en-US" sz="2400" smtClean="0"/>
              <a:t>2 H</a:t>
            </a:r>
            <a:r>
              <a:rPr lang="en-US" altLang="en-US" sz="2400" baseline="-25000" smtClean="0"/>
              <a:t>2 (g)</a:t>
            </a:r>
            <a:r>
              <a:rPr lang="en-US" altLang="en-US" sz="2400" smtClean="0"/>
              <a:t> + O</a:t>
            </a:r>
            <a:r>
              <a:rPr lang="en-US" altLang="en-US" sz="2400" baseline="-25000" smtClean="0"/>
              <a:t>2 (g)</a:t>
            </a:r>
            <a:r>
              <a:rPr lang="en-US" altLang="en-US" sz="2400" smtClean="0"/>
              <a:t> </a:t>
            </a:r>
            <a:r>
              <a:rPr lang="en-US" altLang="en-US" sz="2400" smtClean="0">
                <a:sym typeface="Wingdings 3" pitchFamily="18" charset="2"/>
              </a:rPr>
              <a:t></a:t>
            </a:r>
            <a:r>
              <a:rPr lang="en-US" altLang="en-US" sz="2400" smtClean="0"/>
              <a:t> 2 H</a:t>
            </a:r>
            <a:r>
              <a:rPr lang="en-US" altLang="en-US" sz="2400" baseline="-25000" smtClean="0"/>
              <a:t>2</a:t>
            </a:r>
            <a:r>
              <a:rPr lang="en-US" altLang="en-US" sz="2400" smtClean="0"/>
              <a:t>O</a:t>
            </a:r>
            <a:r>
              <a:rPr lang="en-US" altLang="en-US" sz="2400" baseline="-25000" smtClean="0"/>
              <a:t> (g)</a:t>
            </a:r>
          </a:p>
          <a:p>
            <a:pPr marL="533400" indent="-533400" eaLnBrk="1" hangingPunct="1">
              <a:lnSpc>
                <a:spcPct val="90000"/>
              </a:lnSpc>
              <a:buFont typeface="Wingdings" pitchFamily="2" charset="2"/>
              <a:buNone/>
            </a:pPr>
            <a:endParaRPr lang="en-US" altLang="en-US" sz="2400" baseline="-25000" smtClean="0"/>
          </a:p>
          <a:p>
            <a:pPr marL="533400" indent="-533400" eaLnBrk="1" hangingPunct="1">
              <a:lnSpc>
                <a:spcPct val="90000"/>
              </a:lnSpc>
              <a:buFont typeface="Wingdings" pitchFamily="2" charset="2"/>
              <a:buNone/>
            </a:pPr>
            <a:r>
              <a:rPr lang="en-US" altLang="en-US" sz="2400" smtClean="0"/>
              <a:t>If </a:t>
            </a:r>
            <a:r>
              <a:rPr lang="en-US" altLang="en-US" sz="2400" smtClean="0">
                <a:sym typeface="Symbol" pitchFamily="18" charset="2"/>
              </a:rPr>
              <a:t></a:t>
            </a:r>
            <a:r>
              <a:rPr lang="en-US" altLang="en-US" sz="2400" smtClean="0">
                <a:sym typeface="WP Greek Courier"/>
              </a:rPr>
              <a:t> </a:t>
            </a:r>
            <a:r>
              <a:rPr lang="en-US" altLang="en-US" sz="2400" smtClean="0"/>
              <a:t>H</a:t>
            </a:r>
            <a:r>
              <a:rPr lang="en-US" altLang="en-US" sz="2400" baseline="-25000" smtClean="0"/>
              <a:t>rxn</a:t>
            </a:r>
            <a:r>
              <a:rPr lang="en-US" altLang="en-US" sz="2400" smtClean="0"/>
              <a:t> &lt; 0, it means:</a:t>
            </a:r>
          </a:p>
          <a:p>
            <a:pPr marL="533400" indent="-533400" eaLnBrk="1" hangingPunct="1">
              <a:lnSpc>
                <a:spcPct val="90000"/>
              </a:lnSpc>
              <a:buFont typeface="Wingdings" pitchFamily="2" charset="2"/>
              <a:buAutoNum type="alphaUcParenR"/>
            </a:pPr>
            <a:r>
              <a:rPr lang="en-US" altLang="en-US" sz="2400" smtClean="0"/>
              <a:t>The products have less energy than the reactants – you could make a hot pack.</a:t>
            </a:r>
          </a:p>
          <a:p>
            <a:pPr marL="533400" indent="-533400" eaLnBrk="1" hangingPunct="1">
              <a:lnSpc>
                <a:spcPct val="90000"/>
              </a:lnSpc>
              <a:buFont typeface="Wingdings" pitchFamily="2" charset="2"/>
              <a:buAutoNum type="alphaUcParenR"/>
            </a:pPr>
            <a:r>
              <a:rPr lang="en-US" altLang="en-US" sz="2400" smtClean="0"/>
              <a:t>The reactants have less energy than the products – you could make a cold pack.</a:t>
            </a:r>
          </a:p>
          <a:p>
            <a:pPr marL="533400" indent="-533400" eaLnBrk="1" hangingPunct="1">
              <a:lnSpc>
                <a:spcPct val="90000"/>
              </a:lnSpc>
              <a:buFont typeface="Wingdings" pitchFamily="2" charset="2"/>
              <a:buAutoNum type="alphaUcParenR"/>
            </a:pPr>
            <a:r>
              <a:rPr lang="en-US" altLang="en-US" sz="2400" smtClean="0"/>
              <a:t>The products have less energy than the reactants – you could make a cold pack.</a:t>
            </a:r>
          </a:p>
          <a:p>
            <a:pPr marL="533400" indent="-533400" eaLnBrk="1" hangingPunct="1">
              <a:lnSpc>
                <a:spcPct val="90000"/>
              </a:lnSpc>
              <a:buFont typeface="Wingdings" pitchFamily="2" charset="2"/>
              <a:buAutoNum type="alphaUcParenR"/>
            </a:pPr>
            <a:r>
              <a:rPr lang="en-US" altLang="en-US" sz="2400" smtClean="0"/>
              <a:t>The reactants have less energy than the products – you could make a hot pack.</a:t>
            </a:r>
          </a:p>
          <a:p>
            <a:pPr marL="533400" indent="-533400" eaLnBrk="1" hangingPunct="1">
              <a:lnSpc>
                <a:spcPct val="90000"/>
              </a:lnSpc>
              <a:buFont typeface="Wingdings" pitchFamily="2" charset="2"/>
              <a:buNone/>
            </a:pPr>
            <a:endParaRPr lang="en-US" altLang="en-US" sz="2400" smtClean="0"/>
          </a:p>
          <a:p>
            <a:pPr marL="533400" indent="-533400" eaLnBrk="1" hangingPunct="1">
              <a:lnSpc>
                <a:spcPct val="90000"/>
              </a:lnSpc>
              <a:buFont typeface="Wingdings" pitchFamily="2" charset="2"/>
              <a:buNone/>
            </a:pPr>
            <a:endParaRPr lang="en-US" altLang="en-US" sz="2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smtClean="0"/>
              <a:t>The hard part is getting over the hump.</a:t>
            </a:r>
          </a:p>
        </p:txBody>
      </p:sp>
      <p:grpSp>
        <p:nvGrpSpPr>
          <p:cNvPr id="17411" name="Group 26"/>
          <p:cNvGrpSpPr>
            <a:grpSpLocks/>
          </p:cNvGrpSpPr>
          <p:nvPr/>
        </p:nvGrpSpPr>
        <p:grpSpPr bwMode="auto">
          <a:xfrm>
            <a:off x="990600" y="1295400"/>
            <a:ext cx="6400800" cy="4938713"/>
            <a:chOff x="624" y="816"/>
            <a:chExt cx="4032" cy="3111"/>
          </a:xfrm>
        </p:grpSpPr>
        <p:grpSp>
          <p:nvGrpSpPr>
            <p:cNvPr id="17412" name="Group 3"/>
            <p:cNvGrpSpPr>
              <a:grpSpLocks/>
            </p:cNvGrpSpPr>
            <p:nvPr/>
          </p:nvGrpSpPr>
          <p:grpSpPr bwMode="auto">
            <a:xfrm>
              <a:off x="1536" y="2256"/>
              <a:ext cx="960" cy="720"/>
              <a:chOff x="960" y="2016"/>
              <a:chExt cx="1200" cy="720"/>
            </a:xfrm>
          </p:grpSpPr>
          <p:sp>
            <p:nvSpPr>
              <p:cNvPr id="17433" name="Arc 4"/>
              <p:cNvSpPr>
                <a:spLocks/>
              </p:cNvSpPr>
              <p:nvPr/>
            </p:nvSpPr>
            <p:spPr bwMode="auto">
              <a:xfrm flipV="1">
                <a:off x="1536" y="2016"/>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4" name="Arc 5"/>
              <p:cNvSpPr>
                <a:spLocks/>
              </p:cNvSpPr>
              <p:nvPr/>
            </p:nvSpPr>
            <p:spPr bwMode="auto">
              <a:xfrm flipH="1" flipV="1">
                <a:off x="960" y="2544"/>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13" name="Group 6"/>
            <p:cNvGrpSpPr>
              <a:grpSpLocks/>
            </p:cNvGrpSpPr>
            <p:nvPr/>
          </p:nvGrpSpPr>
          <p:grpSpPr bwMode="auto">
            <a:xfrm>
              <a:off x="2496" y="1104"/>
              <a:ext cx="768" cy="576"/>
              <a:chOff x="1488" y="1152"/>
              <a:chExt cx="1488" cy="576"/>
            </a:xfrm>
          </p:grpSpPr>
          <p:sp>
            <p:nvSpPr>
              <p:cNvPr id="17431" name="Arc 7"/>
              <p:cNvSpPr>
                <a:spLocks/>
              </p:cNvSpPr>
              <p:nvPr/>
            </p:nvSpPr>
            <p:spPr bwMode="auto">
              <a:xfrm>
                <a:off x="2208" y="1152"/>
                <a:ext cx="768"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2" name="Arc 8"/>
              <p:cNvSpPr>
                <a:spLocks/>
              </p:cNvSpPr>
              <p:nvPr/>
            </p:nvSpPr>
            <p:spPr bwMode="auto">
              <a:xfrm flipH="1">
                <a:off x="1488" y="1152"/>
                <a:ext cx="720"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14" name="Line 9"/>
            <p:cNvSpPr>
              <a:spLocks noChangeShapeType="1"/>
            </p:cNvSpPr>
            <p:nvPr/>
          </p:nvSpPr>
          <p:spPr bwMode="auto">
            <a:xfrm flipV="1">
              <a:off x="2496" y="1680"/>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0"/>
            <p:cNvSpPr>
              <a:spLocks noChangeShapeType="1"/>
            </p:cNvSpPr>
            <p:nvPr/>
          </p:nvSpPr>
          <p:spPr bwMode="auto">
            <a:xfrm>
              <a:off x="3264" y="168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16" name="Group 11"/>
            <p:cNvGrpSpPr>
              <a:grpSpLocks/>
            </p:cNvGrpSpPr>
            <p:nvPr/>
          </p:nvGrpSpPr>
          <p:grpSpPr bwMode="auto">
            <a:xfrm>
              <a:off x="3264" y="1872"/>
              <a:ext cx="816" cy="720"/>
              <a:chOff x="2928" y="1872"/>
              <a:chExt cx="1248" cy="720"/>
            </a:xfrm>
          </p:grpSpPr>
          <p:sp>
            <p:nvSpPr>
              <p:cNvPr id="17429" name="Arc 12"/>
              <p:cNvSpPr>
                <a:spLocks/>
              </p:cNvSpPr>
              <p:nvPr/>
            </p:nvSpPr>
            <p:spPr bwMode="auto">
              <a:xfrm flipV="1">
                <a:off x="3552" y="2256"/>
                <a:ext cx="624" cy="336"/>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0" name="Arc 13"/>
              <p:cNvSpPr>
                <a:spLocks/>
              </p:cNvSpPr>
              <p:nvPr/>
            </p:nvSpPr>
            <p:spPr bwMode="auto">
              <a:xfrm flipH="1" flipV="1">
                <a:off x="2928" y="1872"/>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17" name="Line 14"/>
            <p:cNvSpPr>
              <a:spLocks noChangeShapeType="1"/>
            </p:cNvSpPr>
            <p:nvPr/>
          </p:nvSpPr>
          <p:spPr bwMode="auto">
            <a:xfrm>
              <a:off x="1056" y="3600"/>
              <a:ext cx="360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15"/>
            <p:cNvSpPr>
              <a:spLocks noChangeShapeType="1"/>
            </p:cNvSpPr>
            <p:nvPr/>
          </p:nvSpPr>
          <p:spPr bwMode="auto">
            <a:xfrm flipV="1">
              <a:off x="1056" y="816"/>
              <a:ext cx="0" cy="2784"/>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Text Box 16"/>
            <p:cNvSpPr txBox="1">
              <a:spLocks noChangeArrowheads="1"/>
            </p:cNvSpPr>
            <p:nvPr/>
          </p:nvSpPr>
          <p:spPr bwMode="auto">
            <a:xfrm>
              <a:off x="2112" y="3696"/>
              <a:ext cx="1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Reaction Coordinate</a:t>
              </a:r>
            </a:p>
          </p:txBody>
        </p:sp>
        <p:sp>
          <p:nvSpPr>
            <p:cNvPr id="17420" name="Text Box 17"/>
            <p:cNvSpPr txBox="1">
              <a:spLocks noChangeArrowheads="1"/>
            </p:cNvSpPr>
            <p:nvPr/>
          </p:nvSpPr>
          <p:spPr bwMode="auto">
            <a:xfrm rot="-5400000">
              <a:off x="454" y="1946"/>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Energy</a:t>
              </a:r>
            </a:p>
          </p:txBody>
        </p:sp>
        <p:sp>
          <p:nvSpPr>
            <p:cNvPr id="17421" name="Text Box 18"/>
            <p:cNvSpPr txBox="1">
              <a:spLocks noChangeArrowheads="1"/>
            </p:cNvSpPr>
            <p:nvPr/>
          </p:nvSpPr>
          <p:spPr bwMode="auto">
            <a:xfrm>
              <a:off x="1632" y="2640"/>
              <a:ext cx="5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Reactants</a:t>
              </a:r>
            </a:p>
          </p:txBody>
        </p:sp>
        <p:sp>
          <p:nvSpPr>
            <p:cNvPr id="17422" name="Text Box 19"/>
            <p:cNvSpPr txBox="1">
              <a:spLocks noChangeArrowheads="1"/>
            </p:cNvSpPr>
            <p:nvPr/>
          </p:nvSpPr>
          <p:spPr bwMode="auto">
            <a:xfrm>
              <a:off x="3504" y="2256"/>
              <a:ext cx="4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Products</a:t>
              </a:r>
            </a:p>
          </p:txBody>
        </p:sp>
        <p:sp>
          <p:nvSpPr>
            <p:cNvPr id="17423" name="Line 20"/>
            <p:cNvSpPr>
              <a:spLocks noChangeShapeType="1"/>
            </p:cNvSpPr>
            <p:nvPr/>
          </p:nvSpPr>
          <p:spPr bwMode="auto">
            <a:xfrm>
              <a:off x="2016" y="2976"/>
              <a:ext cx="1776"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21"/>
            <p:cNvSpPr>
              <a:spLocks noChangeShapeType="1"/>
            </p:cNvSpPr>
            <p:nvPr/>
          </p:nvSpPr>
          <p:spPr bwMode="auto">
            <a:xfrm flipV="1">
              <a:off x="2880" y="1104"/>
              <a:ext cx="0" cy="187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Text Box 22"/>
            <p:cNvSpPr txBox="1">
              <a:spLocks noChangeArrowheads="1"/>
            </p:cNvSpPr>
            <p:nvPr/>
          </p:nvSpPr>
          <p:spPr bwMode="auto">
            <a:xfrm>
              <a:off x="2870" y="1895"/>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a:t>
              </a:r>
              <a:r>
                <a:rPr lang="en-US" altLang="en-US" sz="1800" baseline="-25000">
                  <a:latin typeface="Arial" pitchFamily="34" charset="0"/>
                </a:rPr>
                <a:t>a</a:t>
              </a:r>
              <a:endParaRPr lang="en-US" altLang="en-US" sz="1800">
                <a:latin typeface="Arial" pitchFamily="34" charset="0"/>
              </a:endParaRPr>
            </a:p>
          </p:txBody>
        </p:sp>
        <p:sp>
          <p:nvSpPr>
            <p:cNvPr id="17426" name="Line 23"/>
            <p:cNvSpPr>
              <a:spLocks noChangeShapeType="1"/>
            </p:cNvSpPr>
            <p:nvPr/>
          </p:nvSpPr>
          <p:spPr bwMode="auto">
            <a:xfrm>
              <a:off x="3408" y="2592"/>
              <a:ext cx="672"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Line 24"/>
            <p:cNvSpPr>
              <a:spLocks noChangeShapeType="1"/>
            </p:cNvSpPr>
            <p:nvPr/>
          </p:nvSpPr>
          <p:spPr bwMode="auto">
            <a:xfrm>
              <a:off x="3408" y="2592"/>
              <a:ext cx="0" cy="38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Text Box 25"/>
            <p:cNvSpPr txBox="1">
              <a:spLocks noChangeArrowheads="1"/>
            </p:cNvSpPr>
            <p:nvPr/>
          </p:nvSpPr>
          <p:spPr bwMode="auto">
            <a:xfrm>
              <a:off x="2976" y="2640"/>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l-GR" altLang="en-US" sz="1800">
                  <a:latin typeface="Arial" pitchFamily="34" charset="0"/>
                </a:rPr>
                <a:t>Δ</a:t>
              </a:r>
              <a:r>
                <a:rPr lang="en-US" altLang="en-US" sz="1800">
                  <a:latin typeface="Arial" pitchFamily="34" charset="0"/>
                </a:rPr>
                <a:t>H</a:t>
              </a:r>
              <a:endParaRPr lang="el-GR" altLang="en-US" sz="1800">
                <a:latin typeface="Arial"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E</a:t>
            </a:r>
            <a:r>
              <a:rPr lang="en-US" altLang="en-US" baseline="-25000" smtClean="0"/>
              <a:t>a</a:t>
            </a:r>
            <a:r>
              <a:rPr lang="en-US" altLang="en-US" smtClean="0"/>
              <a:t> = Activation Energy</a:t>
            </a:r>
          </a:p>
        </p:txBody>
      </p:sp>
      <p:sp>
        <p:nvSpPr>
          <p:cNvPr id="18435"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t>The tale of a reaction is not limited strictly to the identity and energetics of the products and reactants, there is a path (reaction coordinate) that must get followed.</a:t>
            </a:r>
          </a:p>
          <a:p>
            <a:pPr eaLnBrk="1" hangingPunct="1">
              <a:lnSpc>
                <a:spcPct val="90000"/>
              </a:lnSpc>
              <a:buFont typeface="Wingdings" pitchFamily="2" charset="2"/>
              <a:buNone/>
            </a:pPr>
            <a:endParaRPr lang="en-US" altLang="en-US" smtClean="0"/>
          </a:p>
          <a:p>
            <a:pPr eaLnBrk="1" hangingPunct="1">
              <a:lnSpc>
                <a:spcPct val="90000"/>
              </a:lnSpc>
              <a:buFont typeface="Wingdings" pitchFamily="2" charset="2"/>
              <a:buNone/>
            </a:pPr>
            <a:r>
              <a:rPr lang="en-US" altLang="en-US" smtClean="0"/>
              <a:t>The “hump” represents a hurdle that must be overcome to go from reactants to products.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How do you get over the hump?</a:t>
            </a:r>
          </a:p>
        </p:txBody>
      </p:sp>
      <p:sp>
        <p:nvSpPr>
          <p:cNvPr id="19459" name="Rectangle 3"/>
          <p:cNvSpPr>
            <a:spLocks noGrp="1" noChangeArrowheads="1"/>
          </p:cNvSpPr>
          <p:nvPr>
            <p:ph type="body" idx="1"/>
          </p:nvPr>
        </p:nvSpPr>
        <p:spPr>
          <a:xfrm>
            <a:off x="457200" y="1600200"/>
            <a:ext cx="3956050" cy="4530725"/>
          </a:xfrm>
        </p:spPr>
        <p:txBody>
          <a:bodyPr/>
          <a:lstStyle/>
          <a:p>
            <a:pPr eaLnBrk="1" hangingPunct="1">
              <a:buFont typeface="Wingdings" pitchFamily="2" charset="2"/>
              <a:buNone/>
            </a:pPr>
            <a:r>
              <a:rPr lang="en-US" altLang="en-US" smtClean="0"/>
              <a:t>If you are at the top, it is easy to fall down into the valley (on either side), but how do you get to the top?</a:t>
            </a:r>
          </a:p>
        </p:txBody>
      </p:sp>
      <p:grpSp>
        <p:nvGrpSpPr>
          <p:cNvPr id="19460" name="Group 4"/>
          <p:cNvGrpSpPr>
            <a:grpSpLocks/>
          </p:cNvGrpSpPr>
          <p:nvPr/>
        </p:nvGrpSpPr>
        <p:grpSpPr bwMode="auto">
          <a:xfrm>
            <a:off x="4495800" y="2286000"/>
            <a:ext cx="4035425" cy="4035425"/>
            <a:chOff x="636" y="816"/>
            <a:chExt cx="4020" cy="3168"/>
          </a:xfrm>
        </p:grpSpPr>
        <p:grpSp>
          <p:nvGrpSpPr>
            <p:cNvPr id="19462" name="Group 5"/>
            <p:cNvGrpSpPr>
              <a:grpSpLocks/>
            </p:cNvGrpSpPr>
            <p:nvPr/>
          </p:nvGrpSpPr>
          <p:grpSpPr bwMode="auto">
            <a:xfrm>
              <a:off x="1536" y="2256"/>
              <a:ext cx="960" cy="720"/>
              <a:chOff x="960" y="2016"/>
              <a:chExt cx="1200" cy="720"/>
            </a:xfrm>
          </p:grpSpPr>
          <p:sp>
            <p:nvSpPr>
              <p:cNvPr id="19483" name="Arc 6"/>
              <p:cNvSpPr>
                <a:spLocks/>
              </p:cNvSpPr>
              <p:nvPr/>
            </p:nvSpPr>
            <p:spPr bwMode="auto">
              <a:xfrm flipV="1">
                <a:off x="1536" y="2016"/>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4" name="Arc 7"/>
              <p:cNvSpPr>
                <a:spLocks/>
              </p:cNvSpPr>
              <p:nvPr/>
            </p:nvSpPr>
            <p:spPr bwMode="auto">
              <a:xfrm flipH="1" flipV="1">
                <a:off x="960" y="2544"/>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3" name="Group 8"/>
            <p:cNvGrpSpPr>
              <a:grpSpLocks/>
            </p:cNvGrpSpPr>
            <p:nvPr/>
          </p:nvGrpSpPr>
          <p:grpSpPr bwMode="auto">
            <a:xfrm>
              <a:off x="2496" y="1104"/>
              <a:ext cx="768" cy="576"/>
              <a:chOff x="1488" y="1152"/>
              <a:chExt cx="1488" cy="576"/>
            </a:xfrm>
          </p:grpSpPr>
          <p:sp>
            <p:nvSpPr>
              <p:cNvPr id="19481" name="Arc 9"/>
              <p:cNvSpPr>
                <a:spLocks/>
              </p:cNvSpPr>
              <p:nvPr/>
            </p:nvSpPr>
            <p:spPr bwMode="auto">
              <a:xfrm>
                <a:off x="2208" y="1152"/>
                <a:ext cx="768"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Arc 10"/>
              <p:cNvSpPr>
                <a:spLocks/>
              </p:cNvSpPr>
              <p:nvPr/>
            </p:nvSpPr>
            <p:spPr bwMode="auto">
              <a:xfrm flipH="1">
                <a:off x="1488" y="1152"/>
                <a:ext cx="720"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64" name="Line 11"/>
            <p:cNvSpPr>
              <a:spLocks noChangeShapeType="1"/>
            </p:cNvSpPr>
            <p:nvPr/>
          </p:nvSpPr>
          <p:spPr bwMode="auto">
            <a:xfrm flipV="1">
              <a:off x="2496" y="1680"/>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Line 12"/>
            <p:cNvSpPr>
              <a:spLocks noChangeShapeType="1"/>
            </p:cNvSpPr>
            <p:nvPr/>
          </p:nvSpPr>
          <p:spPr bwMode="auto">
            <a:xfrm>
              <a:off x="3264" y="168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466" name="Group 13"/>
            <p:cNvGrpSpPr>
              <a:grpSpLocks/>
            </p:cNvGrpSpPr>
            <p:nvPr/>
          </p:nvGrpSpPr>
          <p:grpSpPr bwMode="auto">
            <a:xfrm>
              <a:off x="3264" y="1872"/>
              <a:ext cx="816" cy="720"/>
              <a:chOff x="2928" y="1872"/>
              <a:chExt cx="1248" cy="720"/>
            </a:xfrm>
          </p:grpSpPr>
          <p:sp>
            <p:nvSpPr>
              <p:cNvPr id="19479" name="Arc 14"/>
              <p:cNvSpPr>
                <a:spLocks/>
              </p:cNvSpPr>
              <p:nvPr/>
            </p:nvSpPr>
            <p:spPr bwMode="auto">
              <a:xfrm flipV="1">
                <a:off x="3552" y="2256"/>
                <a:ext cx="624" cy="336"/>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0" name="Arc 15"/>
              <p:cNvSpPr>
                <a:spLocks/>
              </p:cNvSpPr>
              <p:nvPr/>
            </p:nvSpPr>
            <p:spPr bwMode="auto">
              <a:xfrm flipH="1" flipV="1">
                <a:off x="2928" y="1872"/>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67" name="Line 16"/>
            <p:cNvSpPr>
              <a:spLocks noChangeShapeType="1"/>
            </p:cNvSpPr>
            <p:nvPr/>
          </p:nvSpPr>
          <p:spPr bwMode="auto">
            <a:xfrm>
              <a:off x="1056" y="3600"/>
              <a:ext cx="360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Line 17"/>
            <p:cNvSpPr>
              <a:spLocks noChangeShapeType="1"/>
            </p:cNvSpPr>
            <p:nvPr/>
          </p:nvSpPr>
          <p:spPr bwMode="auto">
            <a:xfrm flipV="1">
              <a:off x="1056" y="816"/>
              <a:ext cx="0" cy="2784"/>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Text Box 18"/>
            <p:cNvSpPr txBox="1">
              <a:spLocks noChangeArrowheads="1"/>
            </p:cNvSpPr>
            <p:nvPr/>
          </p:nvSpPr>
          <p:spPr bwMode="auto">
            <a:xfrm>
              <a:off x="2115" y="3696"/>
              <a:ext cx="22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Reaction Coordinate</a:t>
              </a:r>
            </a:p>
          </p:txBody>
        </p:sp>
        <p:sp>
          <p:nvSpPr>
            <p:cNvPr id="19470" name="Text Box 19"/>
            <p:cNvSpPr txBox="1">
              <a:spLocks noChangeArrowheads="1"/>
            </p:cNvSpPr>
            <p:nvPr/>
          </p:nvSpPr>
          <p:spPr bwMode="auto">
            <a:xfrm rot="-5400000">
              <a:off x="463" y="1802"/>
              <a:ext cx="7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Energy</a:t>
              </a:r>
            </a:p>
          </p:txBody>
        </p:sp>
        <p:sp>
          <p:nvSpPr>
            <p:cNvPr id="19471" name="Text Box 20"/>
            <p:cNvSpPr txBox="1">
              <a:spLocks noChangeArrowheads="1"/>
            </p:cNvSpPr>
            <p:nvPr/>
          </p:nvSpPr>
          <p:spPr bwMode="auto">
            <a:xfrm>
              <a:off x="1630" y="2639"/>
              <a:ext cx="866"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Reactants</a:t>
              </a:r>
            </a:p>
          </p:txBody>
        </p:sp>
        <p:sp>
          <p:nvSpPr>
            <p:cNvPr id="19472" name="Text Box 21"/>
            <p:cNvSpPr txBox="1">
              <a:spLocks noChangeArrowheads="1"/>
            </p:cNvSpPr>
            <p:nvPr/>
          </p:nvSpPr>
          <p:spPr bwMode="auto">
            <a:xfrm>
              <a:off x="3501" y="2255"/>
              <a:ext cx="78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Products</a:t>
              </a:r>
            </a:p>
          </p:txBody>
        </p:sp>
        <p:sp>
          <p:nvSpPr>
            <p:cNvPr id="19473" name="Line 22"/>
            <p:cNvSpPr>
              <a:spLocks noChangeShapeType="1"/>
            </p:cNvSpPr>
            <p:nvPr/>
          </p:nvSpPr>
          <p:spPr bwMode="auto">
            <a:xfrm>
              <a:off x="2016" y="2976"/>
              <a:ext cx="1776"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4" name="Line 23"/>
            <p:cNvSpPr>
              <a:spLocks noChangeShapeType="1"/>
            </p:cNvSpPr>
            <p:nvPr/>
          </p:nvSpPr>
          <p:spPr bwMode="auto">
            <a:xfrm flipV="1">
              <a:off x="2880" y="1104"/>
              <a:ext cx="0" cy="187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5" name="Text Box 24"/>
            <p:cNvSpPr txBox="1">
              <a:spLocks noChangeArrowheads="1"/>
            </p:cNvSpPr>
            <p:nvPr/>
          </p:nvSpPr>
          <p:spPr bwMode="auto">
            <a:xfrm>
              <a:off x="2855" y="1895"/>
              <a:ext cx="4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a:t>
              </a:r>
              <a:r>
                <a:rPr lang="en-US" altLang="en-US" sz="1800" baseline="-25000">
                  <a:latin typeface="Arial" pitchFamily="34" charset="0"/>
                </a:rPr>
                <a:t>a</a:t>
              </a:r>
              <a:endParaRPr lang="en-US" altLang="en-US" sz="1800">
                <a:latin typeface="Arial" pitchFamily="34" charset="0"/>
              </a:endParaRPr>
            </a:p>
          </p:txBody>
        </p:sp>
        <p:sp>
          <p:nvSpPr>
            <p:cNvPr id="19476" name="Line 25"/>
            <p:cNvSpPr>
              <a:spLocks noChangeShapeType="1"/>
            </p:cNvSpPr>
            <p:nvPr/>
          </p:nvSpPr>
          <p:spPr bwMode="auto">
            <a:xfrm>
              <a:off x="3408" y="2592"/>
              <a:ext cx="672"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7" name="Line 26"/>
            <p:cNvSpPr>
              <a:spLocks noChangeShapeType="1"/>
            </p:cNvSpPr>
            <p:nvPr/>
          </p:nvSpPr>
          <p:spPr bwMode="auto">
            <a:xfrm>
              <a:off x="3408" y="2592"/>
              <a:ext cx="0" cy="38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8" name="Text Box 27"/>
            <p:cNvSpPr txBox="1">
              <a:spLocks noChangeArrowheads="1"/>
            </p:cNvSpPr>
            <p:nvPr/>
          </p:nvSpPr>
          <p:spPr bwMode="auto">
            <a:xfrm>
              <a:off x="2976" y="2639"/>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l-GR" altLang="en-US" sz="1800">
                  <a:latin typeface="Arial" pitchFamily="34" charset="0"/>
                </a:rPr>
                <a:t>Δ</a:t>
              </a:r>
              <a:r>
                <a:rPr lang="en-US" altLang="en-US" sz="1800">
                  <a:latin typeface="Arial" pitchFamily="34" charset="0"/>
                </a:rPr>
                <a:t>H</a:t>
              </a:r>
              <a:endParaRPr lang="el-GR" altLang="en-US" sz="1800">
                <a:latin typeface="Arial" pitchFamily="34" charset="0"/>
              </a:endParaRPr>
            </a:p>
          </p:txBody>
        </p:sp>
      </p:grpSp>
      <p:pic>
        <p:nvPicPr>
          <p:cNvPr id="19461" name="Picture 28" descr="j01494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219200"/>
            <a:ext cx="1295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How do you get over the hump?</a:t>
            </a:r>
          </a:p>
        </p:txBody>
      </p:sp>
      <p:sp>
        <p:nvSpPr>
          <p:cNvPr id="20483" name="Rectangle 3"/>
          <p:cNvSpPr>
            <a:spLocks noGrp="1" noChangeArrowheads="1"/>
          </p:cNvSpPr>
          <p:nvPr>
            <p:ph type="body" idx="1"/>
          </p:nvPr>
        </p:nvSpPr>
        <p:spPr>
          <a:xfrm>
            <a:off x="457200" y="1600200"/>
            <a:ext cx="3956050" cy="4530725"/>
          </a:xfrm>
        </p:spPr>
        <p:txBody>
          <a:bodyPr/>
          <a:lstStyle/>
          <a:p>
            <a:pPr eaLnBrk="1" hangingPunct="1">
              <a:buFont typeface="Wingdings" pitchFamily="2" charset="2"/>
              <a:buNone/>
            </a:pPr>
            <a:r>
              <a:rPr lang="en-US" altLang="en-US" sz="2400" smtClean="0"/>
              <a:t>The molecules acquire or lose energy the same way: by colliding with each other!</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t>The energy comes from the “bath”, the rest of the system.</a:t>
            </a:r>
          </a:p>
        </p:txBody>
      </p:sp>
      <p:grpSp>
        <p:nvGrpSpPr>
          <p:cNvPr id="20484" name="Group 4"/>
          <p:cNvGrpSpPr>
            <a:grpSpLocks/>
          </p:cNvGrpSpPr>
          <p:nvPr/>
        </p:nvGrpSpPr>
        <p:grpSpPr bwMode="auto">
          <a:xfrm>
            <a:off x="4495800" y="2286000"/>
            <a:ext cx="4035425" cy="4035425"/>
            <a:chOff x="636" y="816"/>
            <a:chExt cx="4020" cy="3168"/>
          </a:xfrm>
        </p:grpSpPr>
        <p:grpSp>
          <p:nvGrpSpPr>
            <p:cNvPr id="20486" name="Group 5"/>
            <p:cNvGrpSpPr>
              <a:grpSpLocks/>
            </p:cNvGrpSpPr>
            <p:nvPr/>
          </p:nvGrpSpPr>
          <p:grpSpPr bwMode="auto">
            <a:xfrm>
              <a:off x="1536" y="2256"/>
              <a:ext cx="960" cy="720"/>
              <a:chOff x="960" y="2016"/>
              <a:chExt cx="1200" cy="720"/>
            </a:xfrm>
          </p:grpSpPr>
          <p:sp>
            <p:nvSpPr>
              <p:cNvPr id="20507" name="Arc 6"/>
              <p:cNvSpPr>
                <a:spLocks/>
              </p:cNvSpPr>
              <p:nvPr/>
            </p:nvSpPr>
            <p:spPr bwMode="auto">
              <a:xfrm flipV="1">
                <a:off x="1536" y="2016"/>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8" name="Arc 7"/>
              <p:cNvSpPr>
                <a:spLocks/>
              </p:cNvSpPr>
              <p:nvPr/>
            </p:nvSpPr>
            <p:spPr bwMode="auto">
              <a:xfrm flipH="1" flipV="1">
                <a:off x="960" y="2544"/>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87" name="Group 8"/>
            <p:cNvGrpSpPr>
              <a:grpSpLocks/>
            </p:cNvGrpSpPr>
            <p:nvPr/>
          </p:nvGrpSpPr>
          <p:grpSpPr bwMode="auto">
            <a:xfrm>
              <a:off x="2496" y="1104"/>
              <a:ext cx="768" cy="576"/>
              <a:chOff x="1488" y="1152"/>
              <a:chExt cx="1488" cy="576"/>
            </a:xfrm>
          </p:grpSpPr>
          <p:sp>
            <p:nvSpPr>
              <p:cNvPr id="20505" name="Arc 9"/>
              <p:cNvSpPr>
                <a:spLocks/>
              </p:cNvSpPr>
              <p:nvPr/>
            </p:nvSpPr>
            <p:spPr bwMode="auto">
              <a:xfrm>
                <a:off x="2208" y="1152"/>
                <a:ext cx="768"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6" name="Arc 10"/>
              <p:cNvSpPr>
                <a:spLocks/>
              </p:cNvSpPr>
              <p:nvPr/>
            </p:nvSpPr>
            <p:spPr bwMode="auto">
              <a:xfrm flipH="1">
                <a:off x="1488" y="1152"/>
                <a:ext cx="720"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488" name="Line 11"/>
            <p:cNvSpPr>
              <a:spLocks noChangeShapeType="1"/>
            </p:cNvSpPr>
            <p:nvPr/>
          </p:nvSpPr>
          <p:spPr bwMode="auto">
            <a:xfrm flipV="1">
              <a:off x="2496" y="1680"/>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12"/>
            <p:cNvSpPr>
              <a:spLocks noChangeShapeType="1"/>
            </p:cNvSpPr>
            <p:nvPr/>
          </p:nvSpPr>
          <p:spPr bwMode="auto">
            <a:xfrm>
              <a:off x="3264" y="168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490" name="Group 13"/>
            <p:cNvGrpSpPr>
              <a:grpSpLocks/>
            </p:cNvGrpSpPr>
            <p:nvPr/>
          </p:nvGrpSpPr>
          <p:grpSpPr bwMode="auto">
            <a:xfrm>
              <a:off x="3264" y="1872"/>
              <a:ext cx="816" cy="720"/>
              <a:chOff x="2928" y="1872"/>
              <a:chExt cx="1248" cy="720"/>
            </a:xfrm>
          </p:grpSpPr>
          <p:sp>
            <p:nvSpPr>
              <p:cNvPr id="20503" name="Arc 14"/>
              <p:cNvSpPr>
                <a:spLocks/>
              </p:cNvSpPr>
              <p:nvPr/>
            </p:nvSpPr>
            <p:spPr bwMode="auto">
              <a:xfrm flipV="1">
                <a:off x="3552" y="2256"/>
                <a:ext cx="624" cy="336"/>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4" name="Arc 15"/>
              <p:cNvSpPr>
                <a:spLocks/>
              </p:cNvSpPr>
              <p:nvPr/>
            </p:nvSpPr>
            <p:spPr bwMode="auto">
              <a:xfrm flipH="1" flipV="1">
                <a:off x="2928" y="1872"/>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491" name="Line 16"/>
            <p:cNvSpPr>
              <a:spLocks noChangeShapeType="1"/>
            </p:cNvSpPr>
            <p:nvPr/>
          </p:nvSpPr>
          <p:spPr bwMode="auto">
            <a:xfrm>
              <a:off x="1056" y="3600"/>
              <a:ext cx="360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Line 17"/>
            <p:cNvSpPr>
              <a:spLocks noChangeShapeType="1"/>
            </p:cNvSpPr>
            <p:nvPr/>
          </p:nvSpPr>
          <p:spPr bwMode="auto">
            <a:xfrm flipV="1">
              <a:off x="1056" y="816"/>
              <a:ext cx="0" cy="2784"/>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Text Box 18"/>
            <p:cNvSpPr txBox="1">
              <a:spLocks noChangeArrowheads="1"/>
            </p:cNvSpPr>
            <p:nvPr/>
          </p:nvSpPr>
          <p:spPr bwMode="auto">
            <a:xfrm>
              <a:off x="2115" y="3696"/>
              <a:ext cx="22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Reaction Coordinate</a:t>
              </a:r>
            </a:p>
          </p:txBody>
        </p:sp>
        <p:sp>
          <p:nvSpPr>
            <p:cNvPr id="20494" name="Text Box 19"/>
            <p:cNvSpPr txBox="1">
              <a:spLocks noChangeArrowheads="1"/>
            </p:cNvSpPr>
            <p:nvPr/>
          </p:nvSpPr>
          <p:spPr bwMode="auto">
            <a:xfrm rot="-5400000">
              <a:off x="463" y="1802"/>
              <a:ext cx="7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Energy</a:t>
              </a:r>
            </a:p>
          </p:txBody>
        </p:sp>
        <p:sp>
          <p:nvSpPr>
            <p:cNvPr id="20495" name="Text Box 20"/>
            <p:cNvSpPr txBox="1">
              <a:spLocks noChangeArrowheads="1"/>
            </p:cNvSpPr>
            <p:nvPr/>
          </p:nvSpPr>
          <p:spPr bwMode="auto">
            <a:xfrm>
              <a:off x="1630" y="2639"/>
              <a:ext cx="866"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Reactants</a:t>
              </a:r>
            </a:p>
          </p:txBody>
        </p:sp>
        <p:sp>
          <p:nvSpPr>
            <p:cNvPr id="20496" name="Text Box 21"/>
            <p:cNvSpPr txBox="1">
              <a:spLocks noChangeArrowheads="1"/>
            </p:cNvSpPr>
            <p:nvPr/>
          </p:nvSpPr>
          <p:spPr bwMode="auto">
            <a:xfrm>
              <a:off x="3501" y="2255"/>
              <a:ext cx="78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Products</a:t>
              </a:r>
            </a:p>
          </p:txBody>
        </p:sp>
        <p:sp>
          <p:nvSpPr>
            <p:cNvPr id="20497" name="Line 22"/>
            <p:cNvSpPr>
              <a:spLocks noChangeShapeType="1"/>
            </p:cNvSpPr>
            <p:nvPr/>
          </p:nvSpPr>
          <p:spPr bwMode="auto">
            <a:xfrm>
              <a:off x="2016" y="2976"/>
              <a:ext cx="1776"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Line 23"/>
            <p:cNvSpPr>
              <a:spLocks noChangeShapeType="1"/>
            </p:cNvSpPr>
            <p:nvPr/>
          </p:nvSpPr>
          <p:spPr bwMode="auto">
            <a:xfrm flipV="1">
              <a:off x="2880" y="1104"/>
              <a:ext cx="0" cy="187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Text Box 24"/>
            <p:cNvSpPr txBox="1">
              <a:spLocks noChangeArrowheads="1"/>
            </p:cNvSpPr>
            <p:nvPr/>
          </p:nvSpPr>
          <p:spPr bwMode="auto">
            <a:xfrm>
              <a:off x="2855" y="1895"/>
              <a:ext cx="4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a:t>
              </a:r>
              <a:r>
                <a:rPr lang="en-US" altLang="en-US" sz="1800" baseline="-25000">
                  <a:latin typeface="Arial" pitchFamily="34" charset="0"/>
                </a:rPr>
                <a:t>a</a:t>
              </a:r>
              <a:endParaRPr lang="en-US" altLang="en-US" sz="1800">
                <a:latin typeface="Arial" pitchFamily="34" charset="0"/>
              </a:endParaRPr>
            </a:p>
          </p:txBody>
        </p:sp>
        <p:sp>
          <p:nvSpPr>
            <p:cNvPr id="20500" name="Line 25"/>
            <p:cNvSpPr>
              <a:spLocks noChangeShapeType="1"/>
            </p:cNvSpPr>
            <p:nvPr/>
          </p:nvSpPr>
          <p:spPr bwMode="auto">
            <a:xfrm>
              <a:off x="3408" y="2592"/>
              <a:ext cx="672"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Line 26"/>
            <p:cNvSpPr>
              <a:spLocks noChangeShapeType="1"/>
            </p:cNvSpPr>
            <p:nvPr/>
          </p:nvSpPr>
          <p:spPr bwMode="auto">
            <a:xfrm>
              <a:off x="3408" y="2592"/>
              <a:ext cx="0" cy="38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2" name="Text Box 27"/>
            <p:cNvSpPr txBox="1">
              <a:spLocks noChangeArrowheads="1"/>
            </p:cNvSpPr>
            <p:nvPr/>
          </p:nvSpPr>
          <p:spPr bwMode="auto">
            <a:xfrm>
              <a:off x="2976" y="2639"/>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l-GR" altLang="en-US" sz="1800">
                  <a:latin typeface="Arial" pitchFamily="34" charset="0"/>
                </a:rPr>
                <a:t>Δ</a:t>
              </a:r>
              <a:r>
                <a:rPr lang="en-US" altLang="en-US" sz="1800">
                  <a:latin typeface="Arial" pitchFamily="34" charset="0"/>
                </a:rPr>
                <a:t>H</a:t>
              </a:r>
              <a:endParaRPr lang="el-GR" altLang="en-US" sz="1800">
                <a:latin typeface="Arial" pitchFamily="34" charset="0"/>
              </a:endParaRPr>
            </a:p>
          </p:txBody>
        </p:sp>
      </p:grpSp>
      <p:pic>
        <p:nvPicPr>
          <p:cNvPr id="20485" name="Picture 28" descr="j01494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219200"/>
            <a:ext cx="1295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Types of </a:t>
            </a:r>
            <a:r>
              <a:rPr lang="en-US" altLang="en-US" smtClean="0">
                <a:sym typeface="Symbol" pitchFamily="18" charset="2"/>
              </a:rPr>
              <a:t></a:t>
            </a:r>
            <a:r>
              <a:rPr lang="en-US" altLang="en-US" smtClean="0"/>
              <a:t>H</a:t>
            </a:r>
          </a:p>
        </p:txBody>
      </p:sp>
      <p:sp>
        <p:nvSpPr>
          <p:cNvPr id="21507" name="Rectangle 3"/>
          <p:cNvSpPr>
            <a:spLocks noGrp="1" noChangeArrowheads="1"/>
          </p:cNvSpPr>
          <p:nvPr>
            <p:ph type="body" idx="1"/>
          </p:nvPr>
        </p:nvSpPr>
        <p:spPr/>
        <p:txBody>
          <a:bodyPr/>
          <a:lstStyle/>
          <a:p>
            <a:pPr eaLnBrk="1" hangingPunct="1">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 – generic version</a:t>
            </a:r>
          </a:p>
          <a:p>
            <a:pPr eaLnBrk="1" hangingPunct="1">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rxn</a:t>
            </a:r>
            <a:r>
              <a:rPr lang="en-US" altLang="en-US" smtClean="0"/>
              <a:t> – generic version</a:t>
            </a:r>
          </a:p>
          <a:p>
            <a:pPr eaLnBrk="1" hangingPunct="1">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smtClean="0">
                <a:latin typeface="Arial" pitchFamily="34" charset="0"/>
              </a:rPr>
              <a:t>º</a:t>
            </a:r>
            <a:r>
              <a:rPr lang="en-US" altLang="en-US" smtClean="0"/>
              <a:t> - enthalpy change under Standard Temperature and Pressure (298 K, 1 atm)</a:t>
            </a:r>
          </a:p>
          <a:p>
            <a:pPr eaLnBrk="1" hangingPunct="1">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smtClean="0"/>
              <a:t> – enthalpy of formation, refers to a specific reaction type</a:t>
            </a:r>
          </a:p>
          <a:p>
            <a:pPr eaLnBrk="1" hangingPunct="1">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comb</a:t>
            </a:r>
            <a:r>
              <a:rPr lang="en-US" altLang="en-US" smtClean="0"/>
              <a:t> – enthalpy change of combustion</a:t>
            </a:r>
          </a:p>
          <a:p>
            <a:pPr eaLnBrk="1" hangingPunct="1">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baseline="30000" smtClean="0"/>
              <a:t>0</a:t>
            </a:r>
            <a:r>
              <a:rPr lang="en-US" altLang="en-US" baseline="-25000" smtClean="0"/>
              <a:t>f</a:t>
            </a:r>
            <a:r>
              <a:rPr lang="en-US" altLang="en-US" smtClean="0"/>
              <a:t> – enthalpy of formation at STP</a:t>
            </a:r>
          </a:p>
          <a:p>
            <a:pPr eaLnBrk="1" hangingPunct="1">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Reaction Energies</a:t>
            </a:r>
          </a:p>
        </p:txBody>
      </p:sp>
      <p:sp>
        <p:nvSpPr>
          <p:cNvPr id="409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t>In our earlier discussions of calorimetry, we used </a:t>
            </a:r>
            <a:r>
              <a:rPr lang="en-US" altLang="en-US" b="1" smtClean="0"/>
              <a:t>physical</a:t>
            </a:r>
            <a:r>
              <a:rPr lang="en-US" altLang="en-US" smtClean="0"/>
              <a:t> sources of heat (hot metal slug).  It is also possible to use </a:t>
            </a:r>
            <a:r>
              <a:rPr lang="en-US" altLang="en-US" b="1" smtClean="0"/>
              <a:t>chemical</a:t>
            </a:r>
            <a:r>
              <a:rPr lang="en-US" altLang="en-US" smtClean="0"/>
              <a:t> sources of heat (like hot packs and cold packs).</a:t>
            </a:r>
          </a:p>
          <a:p>
            <a:pPr eaLnBrk="1" hangingPunct="1">
              <a:lnSpc>
                <a:spcPct val="90000"/>
              </a:lnSpc>
              <a:buFont typeface="Wingdings" pitchFamily="2" charset="2"/>
              <a:buNone/>
            </a:pPr>
            <a:endParaRPr lang="en-US" altLang="en-US" smtClean="0"/>
          </a:p>
          <a:p>
            <a:pPr eaLnBrk="1" hangingPunct="1">
              <a:lnSpc>
                <a:spcPct val="90000"/>
              </a:lnSpc>
              <a:buFont typeface="Wingdings" pitchFamily="2" charset="2"/>
              <a:buNone/>
            </a:pPr>
            <a:r>
              <a:rPr lang="en-US" altLang="en-US" smtClean="0"/>
              <a:t>The energy change associated with a chemical reaction is called the </a:t>
            </a:r>
            <a:r>
              <a:rPr lang="en-US" altLang="en-US" b="1" smtClean="0"/>
              <a:t>enthalpy of reaction</a:t>
            </a:r>
            <a:r>
              <a:rPr lang="en-US" altLang="en-US" smtClean="0"/>
              <a:t> and abbreviated </a:t>
            </a:r>
            <a:r>
              <a:rPr lang="el-GR" altLang="en-US" smtClean="0">
                <a:sym typeface="WP Greek Courier"/>
              </a:rPr>
              <a:t>Δ </a:t>
            </a:r>
            <a:r>
              <a:rPr lang="en-US" altLang="en-US" smtClean="0"/>
              <a: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Start here</a:t>
            </a:r>
          </a:p>
        </p:txBody>
      </p:sp>
      <p:sp>
        <p:nvSpPr>
          <p:cNvPr id="22531" name="Content Placeholder 2"/>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endParaRPr lang="en-US" altLang="en-US" smtClean="0"/>
          </a:p>
        </p:txBody>
      </p:sp>
      <p:sp>
        <p:nvSpPr>
          <p:cNvPr id="23555"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altLang="en-US" sz="2400" smtClean="0"/>
              <a:t>The enthalpy change involved in this reaction depends, to some extent, on conditions.</a:t>
            </a:r>
          </a:p>
          <a:p>
            <a:pPr eaLnBrk="1" hangingPunct="1">
              <a:lnSpc>
                <a:spcPct val="80000"/>
              </a:lnSpc>
              <a:buFont typeface="Wingdings" pitchFamily="2" charset="2"/>
              <a:buNone/>
            </a:pPr>
            <a:endParaRPr lang="en-US" altLang="en-US" sz="2400" smtClean="0"/>
          </a:p>
          <a:p>
            <a:pPr eaLnBrk="1" hangingPunct="1">
              <a:lnSpc>
                <a:spcPct val="80000"/>
              </a:lnSpc>
              <a:buFont typeface="Wingdings" pitchFamily="2" charset="2"/>
              <a:buNone/>
            </a:pPr>
            <a:r>
              <a:rPr lang="en-US" altLang="en-US" sz="2400" smtClean="0"/>
              <a:t>At STP, </a:t>
            </a:r>
            <a:r>
              <a:rPr lang="en-US" altLang="en-US" sz="2400" smtClean="0">
                <a:sym typeface="Symbol" pitchFamily="18" charset="2"/>
              </a:rPr>
              <a:t></a:t>
            </a:r>
            <a:r>
              <a:rPr lang="en-US" altLang="en-US" sz="2400" smtClean="0">
                <a:sym typeface="WP Greek Courier"/>
              </a:rPr>
              <a:t> </a:t>
            </a:r>
            <a:r>
              <a:rPr lang="en-US" altLang="en-US" sz="2400" smtClean="0"/>
              <a:t>H</a:t>
            </a:r>
            <a:r>
              <a:rPr lang="en-US" altLang="en-US" sz="2400" baseline="30000" smtClean="0"/>
              <a:t>0</a:t>
            </a:r>
            <a:r>
              <a:rPr lang="en-US" altLang="en-US" sz="2400" smtClean="0"/>
              <a:t> will be known if it’s ever been measured:</a:t>
            </a:r>
          </a:p>
          <a:p>
            <a:pPr eaLnBrk="1" hangingPunct="1">
              <a:lnSpc>
                <a:spcPct val="80000"/>
              </a:lnSpc>
              <a:buFont typeface="Wingdings" pitchFamily="2" charset="2"/>
              <a:buNone/>
            </a:pPr>
            <a:endParaRPr lang="en-US" altLang="en-US" sz="2400" smtClean="0"/>
          </a:p>
          <a:p>
            <a:pPr eaLnBrk="1" hangingPunct="1">
              <a:lnSpc>
                <a:spcPct val="80000"/>
              </a:lnSpc>
              <a:buFont typeface="Wingdings" pitchFamily="2" charset="2"/>
              <a:buNone/>
            </a:pPr>
            <a:r>
              <a:rPr lang="en-US" altLang="en-US" sz="2400" smtClean="0"/>
              <a:t> </a:t>
            </a:r>
            <a:r>
              <a:rPr lang="en-US" altLang="en-US" sz="2400" smtClean="0">
                <a:sym typeface="Symbol" pitchFamily="18" charset="2"/>
              </a:rPr>
              <a:t></a:t>
            </a:r>
            <a:r>
              <a:rPr lang="en-US" altLang="en-US" sz="2400" smtClean="0">
                <a:sym typeface="WP Greek Courier"/>
              </a:rPr>
              <a:t> </a:t>
            </a:r>
            <a:r>
              <a:rPr lang="en-US" altLang="en-US" sz="2400" smtClean="0"/>
              <a:t>H</a:t>
            </a:r>
            <a:r>
              <a:rPr lang="en-US" altLang="en-US" sz="2400" baseline="30000" smtClean="0"/>
              <a:t>0 </a:t>
            </a:r>
            <a:r>
              <a:rPr lang="en-US" altLang="en-US" sz="2400" smtClean="0"/>
              <a:t>= -483.66 kJ</a:t>
            </a:r>
          </a:p>
          <a:p>
            <a:pPr eaLnBrk="1" hangingPunct="1">
              <a:lnSpc>
                <a:spcPct val="80000"/>
              </a:lnSpc>
              <a:buFont typeface="Wingdings" pitchFamily="2" charset="2"/>
              <a:buNone/>
            </a:pPr>
            <a:endParaRPr lang="en-US" altLang="en-US" sz="2400" smtClean="0"/>
          </a:p>
          <a:p>
            <a:pPr eaLnBrk="1" hangingPunct="1">
              <a:lnSpc>
                <a:spcPct val="80000"/>
              </a:lnSpc>
              <a:buFont typeface="Wingdings" pitchFamily="2" charset="2"/>
              <a:buNone/>
            </a:pPr>
            <a:r>
              <a:rPr lang="en-US" altLang="en-US" sz="2400" smtClean="0"/>
              <a:t>The enthalpy change must include some accounting for the amount (moles of the substance)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endParaRPr lang="en-US" altLang="en-US" smtClean="0"/>
          </a:p>
        </p:txBody>
      </p:sp>
      <p:sp>
        <p:nvSpPr>
          <p:cNvPr id="24579"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altLang="en-US" sz="2000" smtClean="0"/>
              <a:t>This reaction is a very special type of reaction.</a:t>
            </a:r>
          </a:p>
          <a:p>
            <a:pPr eaLnBrk="1" hangingPunct="1">
              <a:lnSpc>
                <a:spcPct val="80000"/>
              </a:lnSpc>
              <a:buFont typeface="Wingdings" pitchFamily="2" charset="2"/>
              <a:buNone/>
            </a:pPr>
            <a:endParaRPr lang="en-US" altLang="en-US" sz="2000" smtClean="0"/>
          </a:p>
          <a:p>
            <a:pPr eaLnBrk="1" hangingPunct="1">
              <a:lnSpc>
                <a:spcPct val="80000"/>
              </a:lnSpc>
              <a:buFont typeface="Wingdings" pitchFamily="2" charset="2"/>
              <a:buNone/>
            </a:pPr>
            <a:r>
              <a:rPr lang="en-US" altLang="en-US" sz="2000" smtClean="0"/>
              <a:t>This is a </a:t>
            </a:r>
            <a:r>
              <a:rPr lang="en-US" altLang="en-US" sz="2000" b="1" smtClean="0"/>
              <a:t>reaction of formation</a:t>
            </a:r>
            <a:r>
              <a:rPr lang="en-US" altLang="en-US" sz="2000" smtClean="0"/>
              <a:t>.</a:t>
            </a:r>
          </a:p>
          <a:p>
            <a:pPr eaLnBrk="1" hangingPunct="1">
              <a:lnSpc>
                <a:spcPct val="80000"/>
              </a:lnSpc>
              <a:buFont typeface="Wingdings" pitchFamily="2" charset="2"/>
              <a:buNone/>
            </a:pPr>
            <a:endParaRPr lang="en-US" altLang="en-US" sz="2000" smtClean="0"/>
          </a:p>
          <a:p>
            <a:pPr eaLnBrk="1" hangingPunct="1">
              <a:lnSpc>
                <a:spcPct val="80000"/>
              </a:lnSpc>
              <a:buFont typeface="Wingdings" pitchFamily="2" charset="2"/>
              <a:buNone/>
            </a:pPr>
            <a:r>
              <a:rPr lang="en-US" altLang="en-US" sz="2000" smtClean="0"/>
              <a:t>A formation reaction creates a molecule from the most common elemental form of its constituent atoms</a:t>
            </a:r>
          </a:p>
          <a:p>
            <a:pPr eaLnBrk="1" hangingPunct="1">
              <a:lnSpc>
                <a:spcPct val="80000"/>
              </a:lnSpc>
              <a:buFont typeface="Wingdings" pitchFamily="2" charset="2"/>
              <a:buNone/>
            </a:pPr>
            <a:endParaRPr lang="en-US" altLang="en-US" sz="2000" smtClean="0"/>
          </a:p>
          <a:p>
            <a:pPr eaLnBrk="1" hangingPunct="1">
              <a:lnSpc>
                <a:spcPct val="80000"/>
              </a:lnSpc>
              <a:buFont typeface="Wingdings" pitchFamily="2" charset="2"/>
              <a:buNone/>
            </a:pPr>
            <a:endParaRPr lang="en-US" altLang="en-US" sz="2000" smtClean="0"/>
          </a:p>
          <a:p>
            <a:pPr eaLnBrk="1" hangingPunct="1">
              <a:lnSpc>
                <a:spcPct val="80000"/>
              </a:lnSpc>
              <a:buFont typeface="Wingdings" pitchFamily="2" charset="2"/>
              <a:buNone/>
            </a:pPr>
            <a:r>
              <a:rPr lang="en-US" altLang="en-US" sz="2000" smtClean="0">
                <a:sym typeface="Symbol" pitchFamily="18" charset="2"/>
              </a:rPr>
              <a:t></a:t>
            </a:r>
            <a:r>
              <a:rPr lang="en-US" altLang="en-US" sz="2000" smtClean="0">
                <a:sym typeface="WP Greek Courier"/>
              </a:rPr>
              <a:t> </a:t>
            </a:r>
            <a:r>
              <a:rPr lang="en-US" altLang="en-US" sz="2000" smtClean="0"/>
              <a:t>H</a:t>
            </a:r>
            <a:r>
              <a:rPr lang="en-US" altLang="en-US" sz="2000" baseline="-25000" smtClean="0"/>
              <a:t>f</a:t>
            </a:r>
            <a:r>
              <a:rPr lang="en-US" altLang="en-US" sz="2000" baseline="30000" smtClean="0"/>
              <a:t>0 </a:t>
            </a:r>
            <a:r>
              <a:rPr lang="en-US" altLang="en-US" sz="2000" smtClean="0"/>
              <a:t>= -241.83 kJ/mol</a:t>
            </a:r>
          </a:p>
          <a:p>
            <a:pPr eaLnBrk="1" hangingPunct="1">
              <a:lnSpc>
                <a:spcPct val="80000"/>
              </a:lnSpc>
              <a:buFont typeface="Wingdings" pitchFamily="2" charset="2"/>
              <a:buNone/>
            </a:pPr>
            <a:endParaRPr lang="en-US" altLang="en-US" sz="2000" smtClean="0"/>
          </a:p>
          <a:p>
            <a:pPr eaLnBrk="1" hangingPunct="1">
              <a:lnSpc>
                <a:spcPct val="80000"/>
              </a:lnSpc>
              <a:buFont typeface="Wingdings" pitchFamily="2" charset="2"/>
              <a:buNone/>
            </a:pPr>
            <a:r>
              <a:rPr lang="en-US" altLang="en-US" sz="2000" smtClean="0"/>
              <a:t>We form 2 moles of H</a:t>
            </a:r>
            <a:r>
              <a:rPr lang="en-US" altLang="en-US" sz="2000" baseline="-25000" smtClean="0"/>
              <a:t>2</a:t>
            </a:r>
            <a:r>
              <a:rPr lang="en-US" altLang="en-US" sz="2000" smtClean="0"/>
              <a:t>O in this reaction, so:</a:t>
            </a:r>
          </a:p>
          <a:p>
            <a:pPr eaLnBrk="1" hangingPunct="1">
              <a:lnSpc>
                <a:spcPct val="80000"/>
              </a:lnSpc>
              <a:buFont typeface="Wingdings" pitchFamily="2" charset="2"/>
              <a:buNone/>
            </a:pPr>
            <a:r>
              <a:rPr lang="en-US" altLang="en-US" sz="2000" smtClean="0">
                <a:sym typeface="Symbol" pitchFamily="18" charset="2"/>
              </a:rPr>
              <a:t></a:t>
            </a:r>
            <a:r>
              <a:rPr lang="en-US" altLang="en-US" sz="2000" smtClean="0">
                <a:sym typeface="WP Greek Courier"/>
              </a:rPr>
              <a:t> </a:t>
            </a:r>
            <a:r>
              <a:rPr lang="en-US" altLang="en-US" sz="2000" smtClean="0"/>
              <a:t>H</a:t>
            </a:r>
            <a:r>
              <a:rPr lang="en-US" altLang="en-US" sz="2000" baseline="-25000" smtClean="0"/>
              <a:t>rxn</a:t>
            </a:r>
            <a:r>
              <a:rPr lang="en-US" altLang="en-US" sz="2000" baseline="30000" smtClean="0"/>
              <a:t> </a:t>
            </a:r>
            <a:r>
              <a:rPr lang="en-US" altLang="en-US" sz="2000" smtClean="0"/>
              <a:t>= 2 mol*(-241.83 kJ/mol) = -483.66 kJ</a:t>
            </a:r>
          </a:p>
          <a:p>
            <a:pPr eaLnBrk="1" hangingPunct="1">
              <a:lnSpc>
                <a:spcPct val="80000"/>
              </a:lnSpc>
              <a:buFont typeface="Wingdings" pitchFamily="2" charset="2"/>
              <a:buNone/>
            </a:pPr>
            <a:endParaRPr lang="en-US" altLang="en-US" sz="2000" smtClean="0"/>
          </a:p>
          <a:p>
            <a:pPr eaLnBrk="1" hangingPunct="1">
              <a:lnSpc>
                <a:spcPct val="80000"/>
              </a:lnSpc>
              <a:buFont typeface="Wingdings" pitchFamily="2" charset="2"/>
              <a:buNone/>
            </a:pPr>
            <a:endParaRPr lang="en-US" altLang="en-US" sz="2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Determining the </a:t>
            </a:r>
            <a:r>
              <a:rPr lang="en-US" altLang="en-US" smtClean="0">
                <a:sym typeface="Symbol" pitchFamily="18" charset="2"/>
              </a:rPr>
              <a:t></a:t>
            </a:r>
            <a:r>
              <a:rPr lang="en-US" altLang="en-US" smtClean="0"/>
              <a:t>H </a:t>
            </a:r>
          </a:p>
        </p:txBody>
      </p:sp>
      <p:sp>
        <p:nvSpPr>
          <p:cNvPr id="25603" name="Rectangle 3"/>
          <p:cNvSpPr>
            <a:spLocks noGrp="1" noChangeArrowheads="1"/>
          </p:cNvSpPr>
          <p:nvPr>
            <p:ph type="body" idx="1"/>
          </p:nvPr>
        </p:nvSpPr>
        <p:spPr/>
        <p:txBody>
          <a:bodyPr/>
          <a:lstStyle/>
          <a:p>
            <a:pPr eaLnBrk="1" hangingPunct="1">
              <a:buFont typeface="Wingdings" pitchFamily="2" charset="2"/>
              <a:buNone/>
            </a:pPr>
            <a:r>
              <a:rPr lang="en-US" altLang="en-US" smtClean="0"/>
              <a:t>Where did I get that number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baseline="30000" smtClean="0"/>
              <a:t>0 </a:t>
            </a:r>
            <a:r>
              <a:rPr lang="en-US" altLang="en-US" smtClean="0"/>
              <a:t>= -241.83 kJ/mol)?</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From the table in the appendix of your book which lists enthalpies of formation for a number of different molecules!</a:t>
            </a:r>
          </a:p>
          <a:p>
            <a:pPr eaLnBrk="1" hangingPunct="1">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spect="1" noChangeArrowheads="1"/>
          </p:cNvSpPr>
          <p:nvPr>
            <p:ph type="title"/>
          </p:nvPr>
        </p:nvSpPr>
        <p:spPr/>
        <p:txBody>
          <a:bodyPr/>
          <a:lstStyle/>
          <a:p>
            <a:pPr eaLnBrk="1" hangingPunct="1"/>
            <a:endParaRPr lang="en-US" altLang="en-US" smtClean="0"/>
          </a:p>
        </p:txBody>
      </p:sp>
      <p:pic>
        <p:nvPicPr>
          <p:cNvPr id="2662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381000"/>
            <a:ext cx="9144000" cy="6096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Determining the </a:t>
            </a:r>
            <a:r>
              <a:rPr lang="en-US" altLang="en-US" smtClean="0">
                <a:sym typeface="Symbol" pitchFamily="18" charset="2"/>
              </a:rPr>
              <a:t></a:t>
            </a:r>
            <a:r>
              <a:rPr lang="en-US" altLang="en-US" smtClean="0"/>
              <a:t>H </a:t>
            </a:r>
          </a:p>
        </p:txBody>
      </p:sp>
      <p:sp>
        <p:nvSpPr>
          <p:cNvPr id="30723" name="Rectangle 3"/>
          <p:cNvSpPr>
            <a:spLocks noGrp="1" noChangeArrowheads="1"/>
          </p:cNvSpPr>
          <p:nvPr>
            <p:ph type="body" idx="1"/>
          </p:nvPr>
        </p:nvSpPr>
        <p:spPr/>
        <p:txBody>
          <a:bodyPr/>
          <a:lstStyle/>
          <a:p>
            <a:pPr eaLnBrk="1" hangingPunct="1">
              <a:buFont typeface="Wingdings" pitchFamily="2" charset="2"/>
              <a:buNone/>
            </a:pPr>
            <a:r>
              <a:rPr lang="en-US" altLang="en-US" smtClean="0"/>
              <a:t>Suppose the molecule you care about isn’t in that table?</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Find a different table! </a:t>
            </a:r>
            <a:r>
              <a:rPr lang="en-US" altLang="en-US" smtClean="0">
                <a:sym typeface="Wingdings" pitchFamily="2" charset="2"/>
              </a:rPr>
              <a:t></a:t>
            </a:r>
            <a:endParaRPr lang="en-US" altLang="en-US" smtClean="0"/>
          </a:p>
          <a:p>
            <a:pPr eaLnBrk="1" hangingPunct="1">
              <a:buFont typeface="Wingdings" pitchFamily="2" charset="2"/>
              <a:buNone/>
            </a:pPr>
            <a:endParaRPr lang="en-US" altLang="en-US" smtClean="0"/>
          </a:p>
          <a:p>
            <a:pPr eaLnBrk="1" hangingPunct="1">
              <a:buFont typeface="Wingdings" pitchFamily="2" charset="2"/>
              <a:buNone/>
            </a:pPr>
            <a:r>
              <a:rPr lang="en-US" altLang="en-US" smtClean="0"/>
              <a:t>Half-kidding!  You could also determine the value from the bond energies involved.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Effect transition="in" filter="diamond(in)">
                                      <p:cBhvr>
                                        <p:cTn id="7" dur="2000"/>
                                        <p:tgtEl>
                                          <p:spTgt spid="3072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0723">
                                            <p:txEl>
                                              <p:pRg st="4" end="4"/>
                                            </p:txEl>
                                          </p:spTgt>
                                        </p:tgtEl>
                                        <p:attrNameLst>
                                          <p:attrName>style.visibility</p:attrName>
                                        </p:attrNameLst>
                                      </p:cBhvr>
                                      <p:to>
                                        <p:strVal val="visible"/>
                                      </p:to>
                                    </p:set>
                                    <p:animEffect transition="in" filter="diamond(in)">
                                      <p:cBhvr>
                                        <p:cTn id="12" dur="2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Enthalpy is a “State Function”</a:t>
            </a:r>
          </a:p>
        </p:txBody>
      </p:sp>
      <p:sp>
        <p:nvSpPr>
          <p:cNvPr id="29699" name="Rectangle 3"/>
          <p:cNvSpPr>
            <a:spLocks noGrp="1" noChangeArrowheads="1"/>
          </p:cNvSpPr>
          <p:nvPr>
            <p:ph type="body" idx="1"/>
          </p:nvPr>
        </p:nvSpPr>
        <p:spPr/>
        <p:txBody>
          <a:bodyPr/>
          <a:lstStyle/>
          <a:p>
            <a:pPr eaLnBrk="1" hangingPunct="1">
              <a:buFont typeface="Wingdings" pitchFamily="2" charset="2"/>
              <a:buNone/>
            </a:pPr>
            <a:r>
              <a:rPr lang="en-US" altLang="en-US" smtClean="0"/>
              <a:t>What’s a “state function”?</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A “state function” is a value that is a function only of the initial and final states of the system, not the path you take to get 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Effect transition="in" filter="diamond(in)">
                                      <p:cBhvr>
                                        <p:cTn id="7" dur="20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Climbing Mt. Everest</a:t>
            </a:r>
          </a:p>
        </p:txBody>
      </p:sp>
      <p:sp>
        <p:nvSpPr>
          <p:cNvPr id="29699" name="Rectangle 3"/>
          <p:cNvSpPr>
            <a:spLocks noGrp="1" noChangeArrowheads="1"/>
          </p:cNvSpPr>
          <p:nvPr>
            <p:ph type="body" idx="1"/>
          </p:nvPr>
        </p:nvSpPr>
        <p:spPr>
          <a:xfrm>
            <a:off x="457200" y="1600200"/>
            <a:ext cx="3560763" cy="4530725"/>
          </a:xfrm>
        </p:spPr>
        <p:txBody>
          <a:bodyPr/>
          <a:lstStyle/>
          <a:p>
            <a:pPr eaLnBrk="1" hangingPunct="1">
              <a:buFont typeface="Wingdings" pitchFamily="2" charset="2"/>
              <a:buNone/>
            </a:pPr>
            <a:r>
              <a:rPr lang="en-US" altLang="en-US" sz="2400" smtClean="0"/>
              <a:t>Suppose you start at Himalayan Base Camp #1, climb to the summit of Everest over the course of 3 weeks, then return to Himalayan Base Camp #1.</a:t>
            </a:r>
          </a:p>
        </p:txBody>
      </p:sp>
      <p:sp>
        <p:nvSpPr>
          <p:cNvPr id="29700" name="Arc 4"/>
          <p:cNvSpPr>
            <a:spLocks/>
          </p:cNvSpPr>
          <p:nvPr/>
        </p:nvSpPr>
        <p:spPr bwMode="auto">
          <a:xfrm flipV="1">
            <a:off x="4648200" y="4419600"/>
            <a:ext cx="1371600" cy="1371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Arc 6"/>
          <p:cNvSpPr>
            <a:spLocks/>
          </p:cNvSpPr>
          <p:nvPr/>
        </p:nvSpPr>
        <p:spPr bwMode="auto">
          <a:xfrm flipH="1">
            <a:off x="6019800" y="2057400"/>
            <a:ext cx="18288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9702" name="Picture 7" descr="j03029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9906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descr="j03029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7244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Climbing Mt. Everest</a:t>
            </a:r>
          </a:p>
        </p:txBody>
      </p:sp>
      <p:sp>
        <p:nvSpPr>
          <p:cNvPr id="32771" name="Rectangle 3"/>
          <p:cNvSpPr>
            <a:spLocks noGrp="1" noChangeArrowheads="1"/>
          </p:cNvSpPr>
          <p:nvPr>
            <p:ph type="body" idx="1"/>
          </p:nvPr>
        </p:nvSpPr>
        <p:spPr>
          <a:xfrm>
            <a:off x="457200" y="1600200"/>
            <a:ext cx="3560763" cy="4530725"/>
          </a:xfrm>
        </p:spPr>
        <p:txBody>
          <a:bodyPr/>
          <a:lstStyle/>
          <a:p>
            <a:pPr eaLnBrk="1" hangingPunct="1">
              <a:buFont typeface="Wingdings" pitchFamily="2" charset="2"/>
              <a:buNone/>
            </a:pPr>
            <a:r>
              <a:rPr lang="en-US" altLang="en-US" smtClean="0"/>
              <a:t>Back at base camp, I figure out my altitude change.  What is it?</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ZERO – I’m back where I started</a:t>
            </a:r>
          </a:p>
        </p:txBody>
      </p:sp>
      <p:sp>
        <p:nvSpPr>
          <p:cNvPr id="30724" name="Arc 4"/>
          <p:cNvSpPr>
            <a:spLocks/>
          </p:cNvSpPr>
          <p:nvPr/>
        </p:nvSpPr>
        <p:spPr bwMode="auto">
          <a:xfrm flipV="1">
            <a:off x="4648200" y="4419600"/>
            <a:ext cx="1371600" cy="1371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Arc 5"/>
          <p:cNvSpPr>
            <a:spLocks/>
          </p:cNvSpPr>
          <p:nvPr/>
        </p:nvSpPr>
        <p:spPr bwMode="auto">
          <a:xfrm flipH="1">
            <a:off x="6019800" y="2057400"/>
            <a:ext cx="18288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26" name="Picture 6" descr="j03029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9906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j03029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7244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 calcmode="lin" valueType="num">
                                      <p:cBhvr additive="base">
                                        <p:cTn id="7" dur="500" fill="hold"/>
                                        <p:tgtEl>
                                          <p:spTgt spid="3277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277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Climbing Mt. Everest</a:t>
            </a:r>
          </a:p>
        </p:txBody>
      </p:sp>
      <p:sp>
        <p:nvSpPr>
          <p:cNvPr id="31747" name="Rectangle 3"/>
          <p:cNvSpPr>
            <a:spLocks noGrp="1" noChangeArrowheads="1"/>
          </p:cNvSpPr>
          <p:nvPr>
            <p:ph type="body" idx="1"/>
          </p:nvPr>
        </p:nvSpPr>
        <p:spPr>
          <a:xfrm>
            <a:off x="457200" y="1600200"/>
            <a:ext cx="3560763" cy="4530725"/>
          </a:xfrm>
        </p:spPr>
        <p:txBody>
          <a:bodyPr/>
          <a:lstStyle/>
          <a:p>
            <a:pPr eaLnBrk="1" hangingPunct="1">
              <a:buFont typeface="Wingdings" pitchFamily="2" charset="2"/>
              <a:buNone/>
            </a:pPr>
            <a:r>
              <a:rPr lang="en-US" altLang="en-US" sz="2400" smtClean="0"/>
              <a:t>I did a lot of work along the way, but all that matters is I’m back where I started.  The net change in altitude is NADA, ZERO, ZILCH!</a:t>
            </a:r>
          </a:p>
          <a:p>
            <a:pPr eaLnBrk="1" hangingPunct="1">
              <a:buFont typeface="Wingdings" pitchFamily="2" charset="2"/>
              <a:buNone/>
            </a:pPr>
            <a:endParaRPr lang="en-US" altLang="en-US" sz="2400" smtClean="0"/>
          </a:p>
        </p:txBody>
      </p:sp>
      <p:sp>
        <p:nvSpPr>
          <p:cNvPr id="31748" name="Arc 4"/>
          <p:cNvSpPr>
            <a:spLocks/>
          </p:cNvSpPr>
          <p:nvPr/>
        </p:nvSpPr>
        <p:spPr bwMode="auto">
          <a:xfrm flipV="1">
            <a:off x="4648200" y="4419600"/>
            <a:ext cx="1371600" cy="1371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Arc 5"/>
          <p:cNvSpPr>
            <a:spLocks/>
          </p:cNvSpPr>
          <p:nvPr/>
        </p:nvSpPr>
        <p:spPr bwMode="auto">
          <a:xfrm flipH="1">
            <a:off x="6019800" y="2057400"/>
            <a:ext cx="18288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1750" name="Picture 6" descr="j03029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9906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j03029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7244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Enthalpy of Reactions</a:t>
            </a:r>
          </a:p>
        </p:txBody>
      </p:sp>
      <p:sp>
        <p:nvSpPr>
          <p:cNvPr id="5123" name="Rectangle 3"/>
          <p:cNvSpPr>
            <a:spLocks noGrp="1" noChangeArrowheads="1"/>
          </p:cNvSpPr>
          <p:nvPr>
            <p:ph type="body" idx="1"/>
          </p:nvPr>
        </p:nvSpPr>
        <p:spPr/>
        <p:txBody>
          <a:bodyPr/>
          <a:lstStyle/>
          <a:p>
            <a:pPr eaLnBrk="1" hangingPunct="1">
              <a:buFont typeface="Wingdings" pitchFamily="2" charset="2"/>
              <a:buNone/>
            </a:pPr>
            <a:r>
              <a:rPr lang="en-US" altLang="en-US" smtClean="0"/>
              <a:t>There are actually a number of different types of enthalpies because enthalpy depends on conditions.  THEY ARE ALL JUST SPECIFIC TYPES OF A GENERAL CONCEPT CALLED “ENTHALPY”.</a:t>
            </a:r>
          </a:p>
          <a:p>
            <a:pPr eaLnBrk="1" hangingPunct="1">
              <a:buFont typeface="Wingdings" pitchFamily="2" charset="2"/>
              <a:buNone/>
            </a:pPr>
            <a:endParaRPr lang="en-US" altLang="en-US" smtClean="0"/>
          </a:p>
          <a:p>
            <a:pPr eaLnBrk="1" hangingPunct="1">
              <a:buFont typeface="Wingdings" pitchFamily="2" charset="2"/>
              <a:buNone/>
            </a:pPr>
            <a:r>
              <a:rPr lang="en-US" altLang="en-US" smtClean="0">
                <a:sym typeface="Symbol" pitchFamily="18" charset="2"/>
              </a:rPr>
              <a:t></a:t>
            </a:r>
            <a:r>
              <a:rPr lang="en-US" altLang="en-US" smtClean="0"/>
              <a:t>H = H</a:t>
            </a:r>
            <a:r>
              <a:rPr lang="en-US" altLang="en-US" baseline="-25000" smtClean="0"/>
              <a:t>final</a:t>
            </a:r>
            <a:r>
              <a:rPr lang="en-US" altLang="en-US" smtClean="0"/>
              <a:t> - H</a:t>
            </a:r>
            <a:r>
              <a:rPr lang="en-US" altLang="en-US" baseline="-25000" smtClean="0"/>
              <a:t>initial</a:t>
            </a:r>
            <a:endParaRPr lang="en-US"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Enthalpy as a State Function</a:t>
            </a:r>
          </a:p>
        </p:txBody>
      </p:sp>
      <p:sp>
        <p:nvSpPr>
          <p:cNvPr id="32771" name="Rectangle 3"/>
          <p:cNvSpPr>
            <a:spLocks noGrp="1" noChangeArrowheads="1"/>
          </p:cNvSpPr>
          <p:nvPr>
            <p:ph type="body" idx="1"/>
          </p:nvPr>
        </p:nvSpPr>
        <p:spPr/>
        <p:txBody>
          <a:bodyPr/>
          <a:lstStyle/>
          <a:p>
            <a:pPr eaLnBrk="1" hangingPunct="1">
              <a:buFont typeface="Wingdings" pitchFamily="2" charset="2"/>
              <a:buNone/>
            </a:pPr>
            <a:r>
              <a:rPr lang="en-US" altLang="en-US" smtClean="0"/>
              <a:t>Enthalpy is like that.  It doesn’t care how you got where you are going, it simply looks at the difference from where you started.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Path doesn’t matter!</a:t>
            </a:r>
          </a:p>
        </p:txBody>
      </p:sp>
      <p:sp>
        <p:nvSpPr>
          <p:cNvPr id="33795" name="Rectangle 3"/>
          <p:cNvSpPr>
            <a:spLocks noGrp="1" noChangeArrowheads="1"/>
          </p:cNvSpPr>
          <p:nvPr>
            <p:ph type="body" idx="1"/>
          </p:nvPr>
        </p:nvSpPr>
        <p:spPr/>
        <p:txBody>
          <a:bodyPr/>
          <a:lstStyle/>
          <a:p>
            <a:pPr eaLnBrk="1" hangingPunct="1"/>
            <a:endParaRPr lang="en-US" altLang="en-US" smtClean="0"/>
          </a:p>
        </p:txBody>
      </p:sp>
      <p:sp>
        <p:nvSpPr>
          <p:cNvPr id="33796" name="Line 4"/>
          <p:cNvSpPr>
            <a:spLocks noChangeShapeType="1"/>
          </p:cNvSpPr>
          <p:nvPr/>
        </p:nvSpPr>
        <p:spPr bwMode="auto">
          <a:xfrm>
            <a:off x="1143000" y="56388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7" name="Text Box 5"/>
          <p:cNvSpPr txBox="1">
            <a:spLocks noChangeArrowheads="1"/>
          </p:cNvSpPr>
          <p:nvPr/>
        </p:nvSpPr>
        <p:spPr bwMode="auto">
          <a:xfrm>
            <a:off x="1219200" y="5181600"/>
            <a:ext cx="121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Reactants</a:t>
            </a:r>
          </a:p>
        </p:txBody>
      </p:sp>
      <p:sp>
        <p:nvSpPr>
          <p:cNvPr id="33798" name="Line 7"/>
          <p:cNvSpPr>
            <a:spLocks noChangeShapeType="1"/>
          </p:cNvSpPr>
          <p:nvPr/>
        </p:nvSpPr>
        <p:spPr bwMode="auto">
          <a:xfrm flipV="1">
            <a:off x="2971800" y="4343400"/>
            <a:ext cx="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9" name="Line 8"/>
          <p:cNvSpPr>
            <a:spLocks noChangeShapeType="1"/>
          </p:cNvSpPr>
          <p:nvPr/>
        </p:nvSpPr>
        <p:spPr bwMode="auto">
          <a:xfrm>
            <a:off x="4495800" y="25908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Line 9"/>
          <p:cNvSpPr>
            <a:spLocks noChangeShapeType="1"/>
          </p:cNvSpPr>
          <p:nvPr/>
        </p:nvSpPr>
        <p:spPr bwMode="auto">
          <a:xfrm>
            <a:off x="3733800" y="37338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10"/>
          <p:cNvSpPr>
            <a:spLocks noChangeShapeType="1"/>
          </p:cNvSpPr>
          <p:nvPr/>
        </p:nvSpPr>
        <p:spPr bwMode="auto">
          <a:xfrm>
            <a:off x="2971800" y="32766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2" name="Line 11"/>
          <p:cNvSpPr>
            <a:spLocks noChangeShapeType="1"/>
          </p:cNvSpPr>
          <p:nvPr/>
        </p:nvSpPr>
        <p:spPr bwMode="auto">
          <a:xfrm>
            <a:off x="5638800" y="28956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3" name="Line 12"/>
          <p:cNvSpPr>
            <a:spLocks noChangeShapeType="1"/>
          </p:cNvSpPr>
          <p:nvPr/>
        </p:nvSpPr>
        <p:spPr bwMode="auto">
          <a:xfrm>
            <a:off x="1905000" y="4343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4" name="Line 13"/>
          <p:cNvSpPr>
            <a:spLocks noChangeShapeType="1"/>
          </p:cNvSpPr>
          <p:nvPr/>
        </p:nvSpPr>
        <p:spPr bwMode="auto">
          <a:xfrm>
            <a:off x="6248400" y="21336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Line 14"/>
          <p:cNvSpPr>
            <a:spLocks noChangeShapeType="1"/>
          </p:cNvSpPr>
          <p:nvPr/>
        </p:nvSpPr>
        <p:spPr bwMode="auto">
          <a:xfrm>
            <a:off x="6477000" y="4724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Line 15"/>
          <p:cNvSpPr>
            <a:spLocks noChangeShapeType="1"/>
          </p:cNvSpPr>
          <p:nvPr/>
        </p:nvSpPr>
        <p:spPr bwMode="auto">
          <a:xfrm flipV="1">
            <a:off x="3276600" y="32766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7" name="Line 16"/>
          <p:cNvSpPr>
            <a:spLocks noChangeShapeType="1"/>
          </p:cNvSpPr>
          <p:nvPr/>
        </p:nvSpPr>
        <p:spPr bwMode="auto">
          <a:xfrm>
            <a:off x="4114800" y="3276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Line 17"/>
          <p:cNvSpPr>
            <a:spLocks noChangeShapeType="1"/>
          </p:cNvSpPr>
          <p:nvPr/>
        </p:nvSpPr>
        <p:spPr bwMode="auto">
          <a:xfrm flipV="1">
            <a:off x="5181600" y="25908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9" name="Line 18"/>
          <p:cNvSpPr>
            <a:spLocks noChangeShapeType="1"/>
          </p:cNvSpPr>
          <p:nvPr/>
        </p:nvSpPr>
        <p:spPr bwMode="auto">
          <a:xfrm>
            <a:off x="6096000" y="2590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0" name="Line 19"/>
          <p:cNvSpPr>
            <a:spLocks noChangeShapeType="1"/>
          </p:cNvSpPr>
          <p:nvPr/>
        </p:nvSpPr>
        <p:spPr bwMode="auto">
          <a:xfrm flipV="1">
            <a:off x="7467600" y="2133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1" name="Line 20"/>
          <p:cNvSpPr>
            <a:spLocks noChangeShapeType="1"/>
          </p:cNvSpPr>
          <p:nvPr/>
        </p:nvSpPr>
        <p:spPr bwMode="auto">
          <a:xfrm>
            <a:off x="7848600" y="2133600"/>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2" name="Text Box 21"/>
          <p:cNvSpPr txBox="1">
            <a:spLocks noChangeArrowheads="1"/>
          </p:cNvSpPr>
          <p:nvPr/>
        </p:nvSpPr>
        <p:spPr bwMode="auto">
          <a:xfrm>
            <a:off x="6918325" y="4837113"/>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Products</a:t>
            </a:r>
          </a:p>
        </p:txBody>
      </p:sp>
      <p:sp>
        <p:nvSpPr>
          <p:cNvPr id="33813" name="Line 22"/>
          <p:cNvSpPr>
            <a:spLocks noChangeShapeType="1"/>
          </p:cNvSpPr>
          <p:nvPr/>
        </p:nvSpPr>
        <p:spPr bwMode="auto">
          <a:xfrm>
            <a:off x="3124200" y="5638800"/>
            <a:ext cx="5257800" cy="0"/>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4" name="Line 23"/>
          <p:cNvSpPr>
            <a:spLocks noChangeShapeType="1"/>
          </p:cNvSpPr>
          <p:nvPr/>
        </p:nvSpPr>
        <p:spPr bwMode="auto">
          <a:xfrm flipV="1">
            <a:off x="6858000" y="4724400"/>
            <a:ext cx="0" cy="914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5" name="Text Box 24"/>
          <p:cNvSpPr txBox="1">
            <a:spLocks noChangeArrowheads="1"/>
          </p:cNvSpPr>
          <p:nvPr/>
        </p:nvSpPr>
        <p:spPr bwMode="auto">
          <a:xfrm>
            <a:off x="6248400" y="4953000"/>
            <a:ext cx="485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sym typeface="WP Greek Courier"/>
              </a:rPr>
              <a:t></a:t>
            </a:r>
            <a:r>
              <a:rPr lang="en-US" altLang="en-US" sz="1800">
                <a:latin typeface="Arial" pitchFamily="34" charset="0"/>
              </a:rPr>
              <a:t>H</a:t>
            </a:r>
          </a:p>
        </p:txBody>
      </p:sp>
      <p:sp>
        <p:nvSpPr>
          <p:cNvPr id="33816" name="Text Box 25"/>
          <p:cNvSpPr txBox="1">
            <a:spLocks noChangeArrowheads="1"/>
          </p:cNvSpPr>
          <p:nvPr/>
        </p:nvSpPr>
        <p:spPr bwMode="auto">
          <a:xfrm>
            <a:off x="1219200" y="266700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Actual path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endParaRPr lang="en-US" altLang="en-US" smtClean="0"/>
          </a:p>
        </p:txBody>
      </p:sp>
      <p:sp>
        <p:nvSpPr>
          <p:cNvPr id="34819" name="Rectangle 3"/>
          <p:cNvSpPr>
            <a:spLocks noGrp="1" noChangeArrowheads="1"/>
          </p:cNvSpPr>
          <p:nvPr>
            <p:ph type="body" idx="1"/>
          </p:nvPr>
        </p:nvSpPr>
        <p:spPr/>
        <p:txBody>
          <a:bodyPr/>
          <a:lstStyle/>
          <a:p>
            <a:pPr marL="609600" indent="-609600" eaLnBrk="1" hangingPunct="1">
              <a:buFont typeface="Wingdings" pitchFamily="2" charset="2"/>
              <a:buNone/>
            </a:pPr>
            <a:r>
              <a:rPr lang="en-US" altLang="en-US" sz="2400" smtClean="0"/>
              <a:t>We don’t know exactly how this reaction occurs:</a:t>
            </a:r>
          </a:p>
          <a:p>
            <a:pPr marL="609600" indent="-609600" eaLnBrk="1" hangingPunct="1">
              <a:buFontTx/>
              <a:buAutoNum type="arabicPeriod"/>
            </a:pPr>
            <a:r>
              <a:rPr lang="en-US" altLang="en-US" sz="2400" smtClean="0"/>
              <a:t>2 H</a:t>
            </a:r>
            <a:r>
              <a:rPr lang="en-US" altLang="en-US" sz="2400" baseline="-25000" smtClean="0"/>
              <a:t>2</a:t>
            </a:r>
            <a:r>
              <a:rPr lang="en-US" altLang="en-US" sz="2400" smtClean="0"/>
              <a:t> collide forming 4 H fragments, then 1 H fragment collides with the O</a:t>
            </a:r>
            <a:r>
              <a:rPr lang="en-US" altLang="en-US" sz="2400" baseline="-25000" smtClean="0"/>
              <a:t>2</a:t>
            </a:r>
            <a:r>
              <a:rPr lang="en-US" altLang="en-US" sz="2400" smtClean="0"/>
              <a:t> creating an OH and an O, then the O collides with an H to make a second OH, then the two OH collide to make H</a:t>
            </a:r>
            <a:r>
              <a:rPr lang="en-US" altLang="en-US" sz="2400" baseline="-25000" smtClean="0"/>
              <a:t>2</a:t>
            </a:r>
            <a:r>
              <a:rPr lang="en-US" altLang="en-US" sz="2400" smtClean="0"/>
              <a:t>O</a:t>
            </a:r>
            <a:r>
              <a:rPr lang="en-US" altLang="en-US" sz="2400" baseline="-25000" smtClean="0"/>
              <a:t> </a:t>
            </a:r>
            <a:r>
              <a:rPr lang="en-US" altLang="en-US" sz="2400" smtClean="0"/>
              <a:t>and another O which then collides with an H…</a:t>
            </a:r>
          </a:p>
          <a:p>
            <a:pPr marL="609600" indent="-609600" eaLnBrk="1" hangingPunct="1">
              <a:buFontTx/>
              <a:buAutoNum type="arabicPeriod"/>
            </a:pPr>
            <a:r>
              <a:rPr lang="en-US" altLang="en-US" sz="2400" smtClean="0"/>
              <a:t>2 H</a:t>
            </a:r>
            <a:r>
              <a:rPr lang="en-US" altLang="en-US" sz="2400" baseline="-25000" smtClean="0"/>
              <a:t>2</a:t>
            </a:r>
            <a:r>
              <a:rPr lang="en-US" altLang="en-US" sz="2400" smtClean="0"/>
              <a:t> and 1 O</a:t>
            </a:r>
            <a:r>
              <a:rPr lang="en-US" altLang="en-US" sz="2400" baseline="-25000" smtClean="0"/>
              <a:t>2 </a:t>
            </a:r>
            <a:r>
              <a:rPr lang="en-US" altLang="en-US" sz="2400" smtClean="0"/>
              <a:t>all collide at the same time creating 2 H</a:t>
            </a:r>
            <a:r>
              <a:rPr lang="en-US" altLang="en-US" sz="2400" baseline="-25000" smtClean="0"/>
              <a:t>2</a:t>
            </a:r>
            <a:r>
              <a:rPr lang="en-US" altLang="en-US" sz="2400" smtClean="0"/>
              <a:t>O molecules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endParaRPr lang="en-US" altLang="en-US" smtClean="0"/>
          </a:p>
        </p:txBody>
      </p:sp>
      <p:sp>
        <p:nvSpPr>
          <p:cNvPr id="38915"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en-US" sz="8000" smtClean="0"/>
              <a:t>IT JUST DOESN’T MATTER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repeatCount="indefinite" fill="hold" nodeType="clickEffect">
                                  <p:stCondLst>
                                    <p:cond delay="0"/>
                                  </p:stCondLst>
                                  <p:childTnLst>
                                    <p:animEffect transition="out" filter="fade">
                                      <p:cBhvr>
                                        <p:cTn id="6" dur="500" tmFilter="0, 0; .2, .5; .8, .5; 1, 0"/>
                                        <p:tgtEl>
                                          <p:spTgt spid="38915">
                                            <p:txEl>
                                              <p:pRg st="0" end="0"/>
                                            </p:txEl>
                                          </p:spTgt>
                                        </p:tgtEl>
                                      </p:cBhvr>
                                    </p:animEffect>
                                    <p:animScale>
                                      <p:cBhvr>
                                        <p:cTn id="7" dur="250" autoRev="1" fill="hold"/>
                                        <p:tgtEl>
                                          <p:spTgt spid="3891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endParaRPr lang="en-US" altLang="en-US" smtClean="0"/>
          </a:p>
        </p:txBody>
      </p:sp>
      <p:sp>
        <p:nvSpPr>
          <p:cNvPr id="39939" name="Rectangle 3"/>
          <p:cNvSpPr>
            <a:spLocks noGrp="1" noChangeArrowheads="1"/>
          </p:cNvSpPr>
          <p:nvPr>
            <p:ph type="body" idx="1"/>
          </p:nvPr>
        </p:nvSpPr>
        <p:spPr/>
        <p:txBody>
          <a:bodyPr/>
          <a:lstStyle/>
          <a:p>
            <a:pPr marL="609600" indent="-609600" algn="ctr" eaLnBrk="1" hangingPunct="1">
              <a:lnSpc>
                <a:spcPct val="80000"/>
              </a:lnSpc>
              <a:buFont typeface="Wingdings" pitchFamily="2" charset="2"/>
              <a:buNone/>
            </a:pPr>
            <a:r>
              <a:rPr lang="en-US" altLang="en-US" sz="6000" smtClean="0"/>
              <a:t>You can pick whatever path you want that makes it easy to calculate.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repeatCount="indefinite" fill="hold" nodeType="clickEffect">
                                  <p:stCondLst>
                                    <p:cond delay="0"/>
                                  </p:stCondLst>
                                  <p:childTnLst>
                                    <p:animEffect transition="out" filter="fade">
                                      <p:cBhvr>
                                        <p:cTn id="6" dur="500" tmFilter="0, 0; .2, .5; .8, .5; 1, 0"/>
                                        <p:tgtEl>
                                          <p:spTgt spid="39939">
                                            <p:txEl>
                                              <p:pRg st="0" end="0"/>
                                            </p:txEl>
                                          </p:spTgt>
                                        </p:tgtEl>
                                      </p:cBhvr>
                                    </p:animEffect>
                                    <p:animScale>
                                      <p:cBhvr>
                                        <p:cTn id="7" dur="250" autoRev="1" fill="hold"/>
                                        <p:tgtEl>
                                          <p:spTgt spid="3993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 (g)</a:t>
            </a:r>
            <a:endParaRPr lang="en-US" altLang="en-US" smtClean="0"/>
          </a:p>
        </p:txBody>
      </p:sp>
      <p:sp>
        <p:nvSpPr>
          <p:cNvPr id="3789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400" smtClean="0"/>
              <a:t>H-H                              H    H             H    H    </a:t>
            </a:r>
          </a:p>
          <a:p>
            <a:pPr eaLnBrk="1" hangingPunct="1">
              <a:lnSpc>
                <a:spcPct val="90000"/>
              </a:lnSpc>
              <a:buFont typeface="Wingdings" pitchFamily="2" charset="2"/>
              <a:buNone/>
            </a:pPr>
            <a:r>
              <a:rPr lang="en-US" altLang="en-US" sz="2400" smtClean="0"/>
              <a:t>H-H               </a:t>
            </a:r>
            <a:r>
              <a:rPr lang="en-US" altLang="en-US" sz="2400" smtClean="0">
                <a:sym typeface="Wingdings 3" pitchFamily="18" charset="2"/>
              </a:rPr>
              <a:t></a:t>
            </a:r>
            <a:r>
              <a:rPr lang="en-US" altLang="en-US" sz="2400" smtClean="0"/>
              <a:t>             </a:t>
            </a:r>
            <a:r>
              <a:rPr lang="en-US" altLang="en-US" sz="2400" smtClean="0">
                <a:sym typeface="WP MathA"/>
              </a:rPr>
              <a:t>\</a:t>
            </a:r>
            <a:r>
              <a:rPr lang="en-US" altLang="en-US" sz="2400" smtClean="0"/>
              <a:t>   </a:t>
            </a:r>
            <a:r>
              <a:rPr lang="en-US" altLang="en-US" sz="2400" smtClean="0">
                <a:sym typeface="WP MathA"/>
              </a:rPr>
              <a:t>/</a:t>
            </a:r>
            <a:r>
              <a:rPr lang="en-US" altLang="en-US" sz="2400" smtClean="0"/>
              <a:t>                </a:t>
            </a:r>
            <a:r>
              <a:rPr lang="en-US" altLang="en-US" sz="2400" smtClean="0">
                <a:sym typeface="WP MathA"/>
              </a:rPr>
              <a:t>\</a:t>
            </a:r>
            <a:r>
              <a:rPr lang="en-US" altLang="en-US" sz="2400" smtClean="0"/>
              <a:t>   </a:t>
            </a:r>
            <a:r>
              <a:rPr lang="en-US" altLang="en-US" sz="2400" smtClean="0">
                <a:sym typeface="WP MathA"/>
              </a:rPr>
              <a:t>/</a:t>
            </a:r>
            <a:endParaRPr lang="en-US" altLang="en-US" sz="2400" smtClean="0"/>
          </a:p>
          <a:p>
            <a:pPr eaLnBrk="1" hangingPunct="1">
              <a:lnSpc>
                <a:spcPct val="90000"/>
              </a:lnSpc>
              <a:buFont typeface="Wingdings" pitchFamily="2" charset="2"/>
              <a:buNone/>
            </a:pPr>
            <a:r>
              <a:rPr lang="en-US" altLang="en-US" sz="2400" smtClean="0"/>
              <a:t>O=O                                O                   O</a:t>
            </a:r>
          </a:p>
          <a:p>
            <a:pPr eaLnBrk="1" hangingPunct="1">
              <a:lnSpc>
                <a:spcPct val="90000"/>
              </a:lnSpc>
              <a:buFont typeface="Wingdings" pitchFamily="2" charset="2"/>
              <a:buNone/>
            </a:pPr>
            <a:endParaRPr lang="en-US" altLang="en-US" sz="2400" smtClean="0"/>
          </a:p>
          <a:p>
            <a:pPr eaLnBrk="1" hangingPunct="1">
              <a:lnSpc>
                <a:spcPct val="90000"/>
              </a:lnSpc>
              <a:buFont typeface="Wingdings" pitchFamily="2" charset="2"/>
              <a:buNone/>
            </a:pPr>
            <a:endParaRPr lang="en-US" altLang="en-US" sz="2400" smtClean="0"/>
          </a:p>
          <a:p>
            <a:pPr eaLnBrk="1" hangingPunct="1">
              <a:lnSpc>
                <a:spcPct val="90000"/>
              </a:lnSpc>
              <a:buFont typeface="Wingdings" pitchFamily="2" charset="2"/>
              <a:buNone/>
            </a:pPr>
            <a:endParaRPr lang="en-US" altLang="en-US" sz="2400" smtClean="0"/>
          </a:p>
          <a:p>
            <a:pPr eaLnBrk="1" hangingPunct="1">
              <a:lnSpc>
                <a:spcPct val="90000"/>
              </a:lnSpc>
              <a:buFont typeface="Wingdings" pitchFamily="2" charset="2"/>
              <a:buNone/>
            </a:pPr>
            <a:r>
              <a:rPr lang="en-US" altLang="en-US" sz="2400" smtClean="0"/>
              <a:t>One common path:  add up all the broken bonds and the made bonds and see what the net difference 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 (g)</a:t>
            </a:r>
            <a:endParaRPr lang="en-US" altLang="en-US" smtClean="0"/>
          </a:p>
        </p:txBody>
      </p:sp>
      <p:sp>
        <p:nvSpPr>
          <p:cNvPr id="38915" name="Rectangle 3"/>
          <p:cNvSpPr>
            <a:spLocks noGrp="1" noChangeArrowheads="1"/>
          </p:cNvSpPr>
          <p:nvPr>
            <p:ph type="body" idx="1"/>
          </p:nvPr>
        </p:nvSpPr>
        <p:spPr/>
        <p:txBody>
          <a:bodyPr/>
          <a:lstStyle/>
          <a:p>
            <a:pPr eaLnBrk="1" hangingPunct="1">
              <a:buFont typeface="Wingdings" pitchFamily="2" charset="2"/>
              <a:buNone/>
            </a:pPr>
            <a:r>
              <a:rPr lang="en-US" altLang="en-US" sz="2400" smtClean="0"/>
              <a:t>H-H                              H    H             H    H    </a:t>
            </a:r>
          </a:p>
          <a:p>
            <a:pPr eaLnBrk="1" hangingPunct="1">
              <a:buFont typeface="Wingdings" pitchFamily="2" charset="2"/>
              <a:buNone/>
            </a:pPr>
            <a:r>
              <a:rPr lang="en-US" altLang="en-US" sz="2400" smtClean="0"/>
              <a:t>H-H               </a:t>
            </a:r>
            <a:r>
              <a:rPr lang="en-US" altLang="en-US" sz="2400" smtClean="0">
                <a:sym typeface="Wingdings 3" pitchFamily="18" charset="2"/>
              </a:rPr>
              <a:t></a:t>
            </a:r>
            <a:r>
              <a:rPr lang="en-US" altLang="en-US" sz="2400" smtClean="0"/>
              <a:t>             </a:t>
            </a:r>
            <a:r>
              <a:rPr lang="en-US" altLang="en-US" sz="2400" smtClean="0">
                <a:sym typeface="WP MathA"/>
              </a:rPr>
              <a:t>\</a:t>
            </a:r>
            <a:r>
              <a:rPr lang="en-US" altLang="en-US" sz="2400" smtClean="0"/>
              <a:t>   /               \   /</a:t>
            </a:r>
          </a:p>
          <a:p>
            <a:pPr eaLnBrk="1" hangingPunct="1">
              <a:buFont typeface="Wingdings" pitchFamily="2" charset="2"/>
              <a:buNone/>
            </a:pPr>
            <a:r>
              <a:rPr lang="en-US" altLang="en-US" sz="2400" smtClean="0"/>
              <a:t>O=O                                O                   O</a:t>
            </a:r>
          </a:p>
          <a:p>
            <a:pPr eaLnBrk="1" hangingPunct="1">
              <a:buFont typeface="Wingdings" pitchFamily="2" charset="2"/>
              <a:buNone/>
            </a:pPr>
            <a:endParaRPr lang="en-US" altLang="en-US" sz="2400" smtClean="0"/>
          </a:p>
          <a:p>
            <a:pPr eaLnBrk="1" hangingPunct="1">
              <a:buFont typeface="Wingdings" pitchFamily="2" charset="2"/>
              <a:buNone/>
            </a:pPr>
            <a:endParaRPr lang="en-US" altLang="en-US" sz="2400" smtClean="0"/>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t>I need to break 2 H-H bonds and 1 O=O bond</a:t>
            </a:r>
          </a:p>
          <a:p>
            <a:pPr eaLnBrk="1" hangingPunct="1">
              <a:buFont typeface="Wingdings" pitchFamily="2" charset="2"/>
              <a:buNone/>
            </a:pPr>
            <a:r>
              <a:rPr lang="en-US" altLang="en-US" sz="2400" smtClean="0"/>
              <a:t>I need to make 4 O-H bonds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p>
        </p:txBody>
      </p:sp>
      <p:sp>
        <p:nvSpPr>
          <p:cNvPr id="39939" name="Rectangle 3"/>
          <p:cNvSpPr>
            <a:spLocks noGrp="1" noChangeArrowheads="1"/>
          </p:cNvSpPr>
          <p:nvPr>
            <p:ph type="body" idx="1"/>
          </p:nvPr>
        </p:nvSpPr>
        <p:spPr/>
        <p:txBody>
          <a:bodyPr/>
          <a:lstStyle/>
          <a:p>
            <a:pPr eaLnBrk="1" hangingPunct="1">
              <a:buFont typeface="Wingdings" pitchFamily="2" charset="2"/>
              <a:buNone/>
            </a:pPr>
            <a:r>
              <a:rPr lang="en-US" altLang="en-US" smtClean="0"/>
              <a:t>Bond Dissociation Energies – energy required to break a bond</a:t>
            </a:r>
          </a:p>
          <a:p>
            <a:pPr eaLnBrk="1" hangingPunct="1">
              <a:buFont typeface="Wingdings" pitchFamily="2" charset="2"/>
              <a:buNone/>
            </a:pPr>
            <a:r>
              <a:rPr lang="en-US" altLang="en-US" smtClean="0">
                <a:sym typeface="Symbol" pitchFamily="18" charset="2"/>
              </a:rPr>
              <a:t></a:t>
            </a:r>
            <a:r>
              <a:rPr lang="el-GR" altLang="en-US" smtClean="0">
                <a:latin typeface="MS PGothic" pitchFamily="34" charset="-128"/>
                <a:ea typeface="MS PGothic" pitchFamily="34" charset="-128"/>
                <a:sym typeface="WP Greek Courier"/>
              </a:rPr>
              <a:t> </a:t>
            </a:r>
            <a:r>
              <a:rPr lang="en-US" altLang="en-US" smtClean="0"/>
              <a:t>H</a:t>
            </a:r>
            <a:r>
              <a:rPr lang="en-US" altLang="en-US" baseline="-25000" smtClean="0"/>
              <a:t>rxn</a:t>
            </a:r>
            <a:r>
              <a:rPr lang="en-US" altLang="en-US" smtClean="0"/>
              <a:t> = H</a:t>
            </a:r>
            <a:r>
              <a:rPr lang="en-US" altLang="en-US" baseline="-25000" smtClean="0"/>
              <a:t>final</a:t>
            </a:r>
            <a:r>
              <a:rPr lang="en-US" altLang="en-US" smtClean="0"/>
              <a:t> - H</a:t>
            </a:r>
            <a:r>
              <a:rPr lang="en-US" altLang="en-US" baseline="-25000" smtClean="0"/>
              <a:t>initial</a:t>
            </a:r>
            <a:endParaRPr lang="en-US" altLang="en-US" smtClean="0"/>
          </a:p>
          <a:p>
            <a:pPr eaLnBrk="1" hangingPunct="1">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rxn</a:t>
            </a:r>
            <a:r>
              <a:rPr lang="en-US" altLang="en-US" smtClean="0"/>
              <a:t> = energy put in to break bonds – energy regained from bonds formed</a:t>
            </a:r>
          </a:p>
          <a:p>
            <a:pPr eaLnBrk="1" hangingPunct="1">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rxn</a:t>
            </a:r>
            <a:r>
              <a:rPr lang="en-US" altLang="en-US" smtClean="0"/>
              <a:t> = </a:t>
            </a:r>
            <a:r>
              <a:rPr lang="el-GR" altLang="en-US" smtClean="0">
                <a:latin typeface="MS PGothic" pitchFamily="34" charset="-128"/>
                <a:ea typeface="MS PGothic" pitchFamily="34" charset="-128"/>
                <a:sym typeface="WP Greek Helve"/>
              </a:rPr>
              <a:t>Σ</a:t>
            </a:r>
            <a:r>
              <a:rPr lang="en-US" altLang="en-US" smtClean="0"/>
              <a:t>bonds broken - </a:t>
            </a:r>
            <a:r>
              <a:rPr lang="el-GR" altLang="en-US" smtClean="0">
                <a:latin typeface="MS PGothic" pitchFamily="34" charset="-128"/>
                <a:ea typeface="MS PGothic" pitchFamily="34" charset="-128"/>
                <a:sym typeface="WP Greek Helve"/>
              </a:rPr>
              <a:t>Σ</a:t>
            </a:r>
            <a:r>
              <a:rPr lang="en-US" altLang="en-US" smtClean="0">
                <a:sym typeface="WP Greek Helve"/>
              </a:rPr>
              <a:t> </a:t>
            </a:r>
            <a:r>
              <a:rPr lang="en-US" altLang="en-US" smtClean="0"/>
              <a:t>bonds formed</a:t>
            </a:r>
          </a:p>
          <a:p>
            <a:pPr eaLnBrk="1" hangingPunct="1">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eaLnBrk="1" hangingPunct="1"/>
            <a:endParaRPr lang="en-US" altLang="en-US" smtClean="0"/>
          </a:p>
        </p:txBody>
      </p:sp>
      <p:sp>
        <p:nvSpPr>
          <p:cNvPr id="40963" name="Rectangle 3"/>
          <p:cNvSpPr>
            <a:spLocks noGrp="1" noChangeArrowheads="1"/>
          </p:cNvSpPr>
          <p:nvPr>
            <p:ph type="subTitle" idx="1"/>
          </p:nvPr>
        </p:nvSpPr>
        <p:spPr/>
        <p:txBody>
          <a:bodyPr/>
          <a:lstStyle/>
          <a:p>
            <a:pPr eaLnBrk="1" hangingPunct="1"/>
            <a:endParaRPr lang="en-US" altLang="en-US" smtClean="0"/>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562850"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p>
        </p:txBody>
      </p:sp>
      <p:sp>
        <p:nvSpPr>
          <p:cNvPr id="43011" name="Rectangle 3"/>
          <p:cNvSpPr>
            <a:spLocks noGrp="1" noChangeArrowheads="1"/>
          </p:cNvSpPr>
          <p:nvPr>
            <p:ph type="body" idx="1"/>
          </p:nvPr>
        </p:nvSpPr>
        <p:spPr/>
        <p:txBody>
          <a:bodyPr/>
          <a:lstStyle/>
          <a:p>
            <a:pPr eaLnBrk="1" hangingPunct="1">
              <a:buFont typeface="Wingdings" pitchFamily="2" charset="2"/>
              <a:buNone/>
            </a:pPr>
            <a:r>
              <a:rPr lang="en-US" altLang="en-US" sz="2400" smtClean="0"/>
              <a:t>From Table in your book (page 392)</a:t>
            </a:r>
          </a:p>
          <a:p>
            <a:pPr eaLnBrk="1" hangingPunct="1">
              <a:buFont typeface="Wingdings" pitchFamily="2" charset="2"/>
              <a:buNone/>
            </a:pPr>
            <a:r>
              <a:rPr lang="en-US" altLang="en-US" sz="2400" smtClean="0"/>
              <a:t>H-H BDE is 436 kJ/mol</a:t>
            </a:r>
          </a:p>
          <a:p>
            <a:pPr eaLnBrk="1" hangingPunct="1">
              <a:buFont typeface="Wingdings" pitchFamily="2" charset="2"/>
              <a:buNone/>
            </a:pPr>
            <a:r>
              <a:rPr lang="en-US" altLang="en-US" sz="2400" smtClean="0"/>
              <a:t>O=O BDE is 498 kJ/mol</a:t>
            </a:r>
          </a:p>
          <a:p>
            <a:pPr eaLnBrk="1" hangingPunct="1">
              <a:buFont typeface="Wingdings" pitchFamily="2" charset="2"/>
              <a:buNone/>
            </a:pPr>
            <a:r>
              <a:rPr lang="en-US" altLang="en-US" sz="2400" smtClean="0"/>
              <a:t>O-H BDE is 463 kJ/mol</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sym typeface="Symbol" pitchFamily="18" charset="2"/>
              </a:rPr>
              <a:t></a:t>
            </a:r>
            <a:r>
              <a:rPr lang="en-US" altLang="en-US" sz="2400" smtClean="0">
                <a:sym typeface="WP Greek Courier"/>
              </a:rPr>
              <a:t> </a:t>
            </a:r>
            <a:r>
              <a:rPr lang="en-US" altLang="en-US" sz="2400" smtClean="0"/>
              <a:t>H</a:t>
            </a:r>
            <a:r>
              <a:rPr lang="en-US" altLang="en-US" sz="2400" baseline="-25000" smtClean="0"/>
              <a:t>rxn</a:t>
            </a:r>
            <a:r>
              <a:rPr lang="en-US" altLang="en-US" sz="2400" smtClean="0"/>
              <a:t> = </a:t>
            </a:r>
            <a:r>
              <a:rPr lang="el-GR" altLang="en-US" sz="2400" smtClean="0">
                <a:latin typeface="MS PGothic" pitchFamily="34" charset="-128"/>
                <a:ea typeface="MS PGothic" pitchFamily="34" charset="-128"/>
                <a:sym typeface="WP Greek Helve"/>
              </a:rPr>
              <a:t>Σ</a:t>
            </a:r>
            <a:r>
              <a:rPr lang="en-US" altLang="en-US" sz="2400" smtClean="0"/>
              <a:t>bonds broken - </a:t>
            </a:r>
            <a:r>
              <a:rPr lang="el-GR" altLang="en-US" sz="2400" smtClean="0">
                <a:latin typeface="MS PGothic" pitchFamily="34" charset="-128"/>
                <a:ea typeface="MS PGothic" pitchFamily="34" charset="-128"/>
                <a:sym typeface="WP Greek Helve"/>
              </a:rPr>
              <a:t>Σ</a:t>
            </a:r>
            <a:r>
              <a:rPr lang="en-US" altLang="en-US" sz="2400" smtClean="0"/>
              <a:t>bonds formed</a:t>
            </a:r>
          </a:p>
          <a:p>
            <a:pPr eaLnBrk="1" hangingPunct="1">
              <a:buFont typeface="Wingdings" pitchFamily="2" charset="2"/>
              <a:buNone/>
            </a:pPr>
            <a:r>
              <a:rPr lang="en-US" altLang="en-US" sz="2400" smtClean="0">
                <a:sym typeface="Symbol" pitchFamily="18" charset="2"/>
              </a:rPr>
              <a:t></a:t>
            </a:r>
            <a:r>
              <a:rPr lang="en-US" altLang="en-US" sz="2400" smtClean="0">
                <a:sym typeface="WP Greek Courier"/>
              </a:rPr>
              <a:t> </a:t>
            </a:r>
            <a:r>
              <a:rPr lang="en-US" altLang="en-US" sz="2400" smtClean="0"/>
              <a:t>H</a:t>
            </a:r>
            <a:r>
              <a:rPr lang="en-US" altLang="en-US" sz="2400" baseline="-25000" smtClean="0"/>
              <a:t>rxn</a:t>
            </a:r>
            <a:r>
              <a:rPr lang="en-US" altLang="en-US" sz="2400" smtClean="0"/>
              <a:t> = [2*H-H + 1*O=O) – (4*O-H)]</a:t>
            </a:r>
          </a:p>
          <a:p>
            <a:pPr eaLnBrk="1" hangingPunct="1">
              <a:buFont typeface="Wingdings" pitchFamily="2" charset="2"/>
              <a:buNone/>
            </a:pPr>
            <a:r>
              <a:rPr lang="en-US" altLang="en-US" sz="2400" smtClean="0">
                <a:sym typeface="Symbol" pitchFamily="18" charset="2"/>
              </a:rPr>
              <a:t></a:t>
            </a:r>
            <a:r>
              <a:rPr lang="en-US" altLang="en-US" sz="2400" smtClean="0">
                <a:sym typeface="WP Greek Courier"/>
              </a:rPr>
              <a:t> </a:t>
            </a:r>
            <a:r>
              <a:rPr lang="en-US" altLang="en-US" sz="2400" smtClean="0"/>
              <a:t>H</a:t>
            </a:r>
            <a:r>
              <a:rPr lang="en-US" altLang="en-US" sz="2400" baseline="-25000" smtClean="0"/>
              <a:t>rxn</a:t>
            </a:r>
            <a:r>
              <a:rPr lang="en-US" altLang="en-US" sz="2400" smtClean="0"/>
              <a:t> = [2*436+ 1*498) – (4*463)] = -482 kJ</a:t>
            </a:r>
          </a:p>
          <a:p>
            <a:pPr eaLnBrk="1" hangingPunct="1">
              <a:buFont typeface="Wingdings" pitchFamily="2" charset="2"/>
              <a:buNone/>
            </a:pPr>
            <a:endParaRPr lang="en-US" altLang="en-US"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General Reaction Scheme</a:t>
            </a:r>
          </a:p>
        </p:txBody>
      </p:sp>
      <p:grpSp>
        <p:nvGrpSpPr>
          <p:cNvPr id="6147" name="Group 4"/>
          <p:cNvGrpSpPr>
            <a:grpSpLocks/>
          </p:cNvGrpSpPr>
          <p:nvPr/>
        </p:nvGrpSpPr>
        <p:grpSpPr bwMode="auto">
          <a:xfrm>
            <a:off x="990600" y="1295400"/>
            <a:ext cx="6400800" cy="4938713"/>
            <a:chOff x="288" y="192"/>
            <a:chExt cx="4032" cy="3111"/>
          </a:xfrm>
        </p:grpSpPr>
        <p:grpSp>
          <p:nvGrpSpPr>
            <p:cNvPr id="6148" name="Group 5"/>
            <p:cNvGrpSpPr>
              <a:grpSpLocks/>
            </p:cNvGrpSpPr>
            <p:nvPr/>
          </p:nvGrpSpPr>
          <p:grpSpPr bwMode="auto">
            <a:xfrm>
              <a:off x="1200" y="1632"/>
              <a:ext cx="960" cy="720"/>
              <a:chOff x="960" y="2016"/>
              <a:chExt cx="1200" cy="720"/>
            </a:xfrm>
          </p:grpSpPr>
          <p:sp>
            <p:nvSpPr>
              <p:cNvPr id="6169" name="Arc 6"/>
              <p:cNvSpPr>
                <a:spLocks/>
              </p:cNvSpPr>
              <p:nvPr/>
            </p:nvSpPr>
            <p:spPr bwMode="auto">
              <a:xfrm flipV="1">
                <a:off x="1536" y="2016"/>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Arc 7"/>
              <p:cNvSpPr>
                <a:spLocks/>
              </p:cNvSpPr>
              <p:nvPr/>
            </p:nvSpPr>
            <p:spPr bwMode="auto">
              <a:xfrm flipH="1" flipV="1">
                <a:off x="960" y="2544"/>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49" name="Group 8"/>
            <p:cNvGrpSpPr>
              <a:grpSpLocks/>
            </p:cNvGrpSpPr>
            <p:nvPr/>
          </p:nvGrpSpPr>
          <p:grpSpPr bwMode="auto">
            <a:xfrm>
              <a:off x="2160" y="480"/>
              <a:ext cx="768" cy="576"/>
              <a:chOff x="1488" y="1152"/>
              <a:chExt cx="1488" cy="576"/>
            </a:xfrm>
          </p:grpSpPr>
          <p:sp>
            <p:nvSpPr>
              <p:cNvPr id="6167" name="Arc 9"/>
              <p:cNvSpPr>
                <a:spLocks/>
              </p:cNvSpPr>
              <p:nvPr/>
            </p:nvSpPr>
            <p:spPr bwMode="auto">
              <a:xfrm>
                <a:off x="2208" y="1152"/>
                <a:ext cx="768"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Arc 10"/>
              <p:cNvSpPr>
                <a:spLocks/>
              </p:cNvSpPr>
              <p:nvPr/>
            </p:nvSpPr>
            <p:spPr bwMode="auto">
              <a:xfrm flipH="1">
                <a:off x="1488" y="1152"/>
                <a:ext cx="720"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50" name="Line 11"/>
            <p:cNvSpPr>
              <a:spLocks noChangeShapeType="1"/>
            </p:cNvSpPr>
            <p:nvPr/>
          </p:nvSpPr>
          <p:spPr bwMode="auto">
            <a:xfrm flipV="1">
              <a:off x="2160" y="1056"/>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Line 12"/>
            <p:cNvSpPr>
              <a:spLocks noChangeShapeType="1"/>
            </p:cNvSpPr>
            <p:nvPr/>
          </p:nvSpPr>
          <p:spPr bwMode="auto">
            <a:xfrm>
              <a:off x="2928" y="1056"/>
              <a:ext cx="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52" name="Group 13"/>
            <p:cNvGrpSpPr>
              <a:grpSpLocks/>
            </p:cNvGrpSpPr>
            <p:nvPr/>
          </p:nvGrpSpPr>
          <p:grpSpPr bwMode="auto">
            <a:xfrm>
              <a:off x="2928" y="2112"/>
              <a:ext cx="816" cy="720"/>
              <a:chOff x="2928" y="1872"/>
              <a:chExt cx="1248" cy="720"/>
            </a:xfrm>
          </p:grpSpPr>
          <p:sp>
            <p:nvSpPr>
              <p:cNvPr id="6165" name="Arc 14"/>
              <p:cNvSpPr>
                <a:spLocks/>
              </p:cNvSpPr>
              <p:nvPr/>
            </p:nvSpPr>
            <p:spPr bwMode="auto">
              <a:xfrm flipV="1">
                <a:off x="3552" y="2256"/>
                <a:ext cx="624" cy="336"/>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Arc 15"/>
              <p:cNvSpPr>
                <a:spLocks/>
              </p:cNvSpPr>
              <p:nvPr/>
            </p:nvSpPr>
            <p:spPr bwMode="auto">
              <a:xfrm flipH="1" flipV="1">
                <a:off x="2928" y="1872"/>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53" name="Line 16"/>
            <p:cNvSpPr>
              <a:spLocks noChangeShapeType="1"/>
            </p:cNvSpPr>
            <p:nvPr/>
          </p:nvSpPr>
          <p:spPr bwMode="auto">
            <a:xfrm>
              <a:off x="720" y="2976"/>
              <a:ext cx="360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Line 17"/>
            <p:cNvSpPr>
              <a:spLocks noChangeShapeType="1"/>
            </p:cNvSpPr>
            <p:nvPr/>
          </p:nvSpPr>
          <p:spPr bwMode="auto">
            <a:xfrm flipV="1">
              <a:off x="720" y="192"/>
              <a:ext cx="0" cy="2784"/>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Text Box 18"/>
            <p:cNvSpPr txBox="1">
              <a:spLocks noChangeArrowheads="1"/>
            </p:cNvSpPr>
            <p:nvPr/>
          </p:nvSpPr>
          <p:spPr bwMode="auto">
            <a:xfrm>
              <a:off x="1776" y="3072"/>
              <a:ext cx="1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Reaction Coordinate</a:t>
              </a:r>
            </a:p>
          </p:txBody>
        </p:sp>
        <p:sp>
          <p:nvSpPr>
            <p:cNvPr id="6156" name="Text Box 19"/>
            <p:cNvSpPr txBox="1">
              <a:spLocks noChangeArrowheads="1"/>
            </p:cNvSpPr>
            <p:nvPr/>
          </p:nvSpPr>
          <p:spPr bwMode="auto">
            <a:xfrm rot="-5400000">
              <a:off x="118" y="1322"/>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Energy</a:t>
              </a:r>
            </a:p>
          </p:txBody>
        </p:sp>
        <p:sp>
          <p:nvSpPr>
            <p:cNvPr id="6157" name="Text Box 20"/>
            <p:cNvSpPr txBox="1">
              <a:spLocks noChangeArrowheads="1"/>
            </p:cNvSpPr>
            <p:nvPr/>
          </p:nvSpPr>
          <p:spPr bwMode="auto">
            <a:xfrm>
              <a:off x="1296" y="2016"/>
              <a:ext cx="5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Reactants</a:t>
              </a:r>
            </a:p>
          </p:txBody>
        </p:sp>
        <p:sp>
          <p:nvSpPr>
            <p:cNvPr id="6158" name="Text Box 21"/>
            <p:cNvSpPr txBox="1">
              <a:spLocks noChangeArrowheads="1"/>
            </p:cNvSpPr>
            <p:nvPr/>
          </p:nvSpPr>
          <p:spPr bwMode="auto">
            <a:xfrm>
              <a:off x="3158" y="2469"/>
              <a:ext cx="4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Products</a:t>
              </a:r>
            </a:p>
          </p:txBody>
        </p:sp>
        <p:sp>
          <p:nvSpPr>
            <p:cNvPr id="6159" name="Line 22"/>
            <p:cNvSpPr>
              <a:spLocks noChangeShapeType="1"/>
            </p:cNvSpPr>
            <p:nvPr/>
          </p:nvSpPr>
          <p:spPr bwMode="auto">
            <a:xfrm>
              <a:off x="1680" y="2352"/>
              <a:ext cx="124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23"/>
            <p:cNvSpPr>
              <a:spLocks noChangeShapeType="1"/>
            </p:cNvSpPr>
            <p:nvPr/>
          </p:nvSpPr>
          <p:spPr bwMode="auto">
            <a:xfrm flipV="1">
              <a:off x="2544" y="480"/>
              <a:ext cx="0" cy="187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Text Box 24"/>
            <p:cNvSpPr txBox="1">
              <a:spLocks noChangeArrowheads="1"/>
            </p:cNvSpPr>
            <p:nvPr/>
          </p:nvSpPr>
          <p:spPr bwMode="auto">
            <a:xfrm>
              <a:off x="2534" y="1271"/>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a:t>
              </a:r>
              <a:r>
                <a:rPr lang="en-US" altLang="en-US" sz="1800" baseline="-25000">
                  <a:latin typeface="Arial" pitchFamily="34" charset="0"/>
                </a:rPr>
                <a:t>a</a:t>
              </a:r>
              <a:endParaRPr lang="en-US" altLang="en-US" sz="1800">
                <a:latin typeface="Arial" pitchFamily="34" charset="0"/>
              </a:endParaRPr>
            </a:p>
          </p:txBody>
        </p:sp>
        <p:sp>
          <p:nvSpPr>
            <p:cNvPr id="6162" name="Line 25"/>
            <p:cNvSpPr>
              <a:spLocks noChangeShapeType="1"/>
            </p:cNvSpPr>
            <p:nvPr/>
          </p:nvSpPr>
          <p:spPr bwMode="auto">
            <a:xfrm>
              <a:off x="2592" y="2832"/>
              <a:ext cx="672"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3" name="Line 26"/>
            <p:cNvSpPr>
              <a:spLocks noChangeShapeType="1"/>
            </p:cNvSpPr>
            <p:nvPr/>
          </p:nvSpPr>
          <p:spPr bwMode="auto">
            <a:xfrm>
              <a:off x="2736" y="2352"/>
              <a:ext cx="0" cy="4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4" name="Text Box 27"/>
            <p:cNvSpPr txBox="1">
              <a:spLocks noChangeArrowheads="1"/>
            </p:cNvSpPr>
            <p:nvPr/>
          </p:nvSpPr>
          <p:spPr bwMode="auto">
            <a:xfrm>
              <a:off x="2390" y="2471"/>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l-GR" altLang="en-US" sz="1800">
                  <a:latin typeface="Arial" pitchFamily="34" charset="0"/>
                </a:rPr>
                <a:t>Δ</a:t>
              </a:r>
              <a:r>
                <a:rPr lang="en-US" altLang="en-US" sz="1800">
                  <a:latin typeface="Arial" pitchFamily="34" charset="0"/>
                </a:rPr>
                <a:t>H</a:t>
              </a:r>
              <a:endParaRPr lang="el-GR" altLang="en-US" sz="1800">
                <a:latin typeface="Arial" pitchFamily="34"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pPr eaLnBrk="1" hangingPunct="1"/>
            <a:endParaRPr lang="en-US" altLang="en-US" smtClean="0"/>
          </a:p>
        </p:txBody>
      </p:sp>
      <p:sp>
        <p:nvSpPr>
          <p:cNvPr id="45059" name="Rectangle 3"/>
          <p:cNvSpPr>
            <a:spLocks noGrp="1" noChangeArrowheads="1"/>
          </p:cNvSpPr>
          <p:nvPr>
            <p:ph type="subTitle" idx="1"/>
          </p:nvPr>
        </p:nvSpPr>
        <p:spPr/>
        <p:txBody>
          <a:bodyPr/>
          <a:lstStyle/>
          <a:p>
            <a:pPr eaLnBrk="1" hangingPunct="1"/>
            <a:endParaRPr lang="en-US" altLang="en-US" smtClean="0"/>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562850"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p>
        </p:txBody>
      </p:sp>
      <p:sp>
        <p:nvSpPr>
          <p:cNvPr id="44035" name="Rectangle 3"/>
          <p:cNvSpPr>
            <a:spLocks noGrp="1" noChangeArrowheads="1"/>
          </p:cNvSpPr>
          <p:nvPr>
            <p:ph type="body" idx="1"/>
          </p:nvPr>
        </p:nvSpPr>
        <p:spPr>
          <a:xfrm>
            <a:off x="457200" y="1600200"/>
            <a:ext cx="8153400" cy="4530725"/>
          </a:xfrm>
        </p:spPr>
        <p:txBody>
          <a:bodyPr/>
          <a:lstStyle/>
          <a:p>
            <a:pPr eaLnBrk="1" hangingPunct="1">
              <a:lnSpc>
                <a:spcPct val="80000"/>
              </a:lnSpc>
              <a:buFont typeface="Wingdings" pitchFamily="2" charset="2"/>
              <a:buNone/>
            </a:pPr>
            <a:r>
              <a:rPr lang="en-US" altLang="en-US" sz="2400" dirty="0" smtClean="0"/>
              <a:t>Previously, we found: </a:t>
            </a:r>
            <a:r>
              <a:rPr lang="en-US" altLang="en-US" sz="2400" dirty="0" smtClean="0">
                <a:sym typeface="Symbol" pitchFamily="18" charset="2"/>
              </a:rPr>
              <a:t></a:t>
            </a:r>
            <a:r>
              <a:rPr lang="en-US" altLang="en-US" sz="2400" dirty="0" smtClean="0">
                <a:sym typeface="WP Greek Courier"/>
              </a:rPr>
              <a:t> </a:t>
            </a:r>
            <a:r>
              <a:rPr lang="en-US" altLang="en-US" sz="2400" dirty="0" smtClean="0"/>
              <a:t>H</a:t>
            </a:r>
            <a:r>
              <a:rPr lang="en-US" altLang="en-US" sz="2400" baseline="-25000" dirty="0" smtClean="0"/>
              <a:t>f</a:t>
            </a:r>
            <a:r>
              <a:rPr lang="en-US" altLang="en-US" sz="2400" baseline="30000" dirty="0" smtClean="0"/>
              <a:t>0</a:t>
            </a:r>
            <a:r>
              <a:rPr lang="en-US" altLang="en-US" sz="2400" dirty="0" smtClean="0"/>
              <a:t>=-483.66 kJ</a:t>
            </a:r>
          </a:p>
          <a:p>
            <a:pPr eaLnBrk="1" hangingPunct="1">
              <a:lnSpc>
                <a:spcPct val="80000"/>
              </a:lnSpc>
              <a:buFont typeface="Wingdings" pitchFamily="2" charset="2"/>
              <a:buNone/>
            </a:pPr>
            <a:endParaRPr lang="en-US" altLang="en-US" sz="2400" dirty="0" smtClean="0"/>
          </a:p>
          <a:p>
            <a:pPr eaLnBrk="1" hangingPunct="1">
              <a:lnSpc>
                <a:spcPct val="80000"/>
              </a:lnSpc>
              <a:buFont typeface="Wingdings" pitchFamily="2" charset="2"/>
              <a:buNone/>
            </a:pPr>
            <a:r>
              <a:rPr lang="en-US" altLang="en-US" sz="2400" dirty="0" smtClean="0"/>
              <a:t>Calculated from Bond Dissociation Energies, </a:t>
            </a:r>
            <a:r>
              <a:rPr lang="en-US" altLang="en-US" sz="2400" dirty="0" smtClean="0">
                <a:sym typeface="Symbol" pitchFamily="18" charset="2"/>
              </a:rPr>
              <a:t></a:t>
            </a:r>
            <a:r>
              <a:rPr lang="en-US" altLang="en-US" sz="2400" dirty="0" smtClean="0">
                <a:sym typeface="WP Greek Courier"/>
              </a:rPr>
              <a:t> </a:t>
            </a:r>
            <a:r>
              <a:rPr lang="en-US" altLang="en-US" sz="2400" dirty="0" err="1" smtClean="0"/>
              <a:t>H</a:t>
            </a:r>
            <a:r>
              <a:rPr lang="en-US" altLang="en-US" sz="2400" baseline="-25000" dirty="0" err="1" smtClean="0"/>
              <a:t>rxn</a:t>
            </a:r>
            <a:r>
              <a:rPr lang="en-US" altLang="en-US" sz="2400" dirty="0" smtClean="0"/>
              <a:t> = -482 kJ</a:t>
            </a:r>
          </a:p>
          <a:p>
            <a:pPr eaLnBrk="1" hangingPunct="1">
              <a:lnSpc>
                <a:spcPct val="80000"/>
              </a:lnSpc>
              <a:buFont typeface="Wingdings" pitchFamily="2" charset="2"/>
              <a:buNone/>
            </a:pPr>
            <a:endParaRPr lang="en-US" altLang="en-US" sz="2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Are these the same?</a:t>
            </a:r>
          </a:p>
        </p:txBody>
      </p:sp>
      <p:sp>
        <p:nvSpPr>
          <p:cNvPr id="41987" name="Content Placeholder 2"/>
          <p:cNvSpPr>
            <a:spLocks noGrp="1"/>
          </p:cNvSpPr>
          <p:nvPr>
            <p:ph idx="1"/>
          </p:nvPr>
        </p:nvSpPr>
        <p:spPr/>
        <p:txBody>
          <a:bodyPr/>
          <a:lstStyle/>
          <a:p>
            <a:pPr marL="514350" indent="-514350">
              <a:buFont typeface="Wingdings" pitchFamily="2" charset="2"/>
              <a:buAutoNum type="alphaUcPeriod"/>
            </a:pPr>
            <a:r>
              <a:rPr lang="en-US" altLang="en-US" smtClean="0"/>
              <a:t>Yes</a:t>
            </a:r>
          </a:p>
          <a:p>
            <a:pPr marL="514350" indent="-514350">
              <a:buFont typeface="Wingdings" pitchFamily="2" charset="2"/>
              <a:buAutoNum type="alphaUcPeriod"/>
            </a:pPr>
            <a:r>
              <a:rPr lang="en-US" altLang="en-US" smtClean="0"/>
              <a:t>No</a:t>
            </a:r>
          </a:p>
          <a:p>
            <a:pPr marL="514350" indent="-514350">
              <a:buFont typeface="Wingdings" pitchFamily="2" charset="2"/>
              <a:buAutoNum type="alphaUcPeriod"/>
            </a:pPr>
            <a:r>
              <a:rPr lang="en-US" altLang="en-US" smtClean="0"/>
              <a:t>What do you mean by the same?</a:t>
            </a:r>
          </a:p>
          <a:p>
            <a:pPr marL="514350" indent="-514350">
              <a:buFont typeface="Wingdings" pitchFamily="2" charset="2"/>
              <a:buAutoNum type="alphaUcPeriod"/>
            </a:pPr>
            <a:r>
              <a:rPr lang="en-US" altLang="en-US" smtClean="0"/>
              <a:t>Assuming that the electron induction of neighboring plasmidogenesis can be accepted, they are.</a:t>
            </a:r>
          </a:p>
          <a:p>
            <a:pPr marL="514350" indent="-514350">
              <a:buFont typeface="Wingdings" pitchFamily="2" charset="2"/>
              <a:buAutoNum type="alphaUcPeriod"/>
            </a:pPr>
            <a:r>
              <a:rPr lang="en-US" altLang="en-US" smtClean="0"/>
              <a:t>To the extent that orbital influence of neighboring groups cannot be ignored, they are not.</a:t>
            </a:r>
          </a:p>
          <a:p>
            <a:pPr marL="514350" indent="-514350">
              <a:buFont typeface="Wingdings" pitchFamily="2" charset="2"/>
              <a:buAutoNum type="alphaUcPeriod"/>
            </a:pPr>
            <a:r>
              <a:rPr lang="en-US" altLang="en-US" smtClean="0"/>
              <a:t>Turkeyyy….mmmmmmmmmmm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p>
        </p:txBody>
      </p:sp>
      <p:sp>
        <p:nvSpPr>
          <p:cNvPr id="44035" name="Rectangle 3"/>
          <p:cNvSpPr>
            <a:spLocks noGrp="1" noChangeArrowheads="1"/>
          </p:cNvSpPr>
          <p:nvPr>
            <p:ph type="body" idx="1"/>
          </p:nvPr>
        </p:nvSpPr>
        <p:spPr>
          <a:xfrm>
            <a:off x="457200" y="1600200"/>
            <a:ext cx="8153400" cy="4530725"/>
          </a:xfrm>
        </p:spPr>
        <p:txBody>
          <a:bodyPr/>
          <a:lstStyle/>
          <a:p>
            <a:pPr eaLnBrk="1" hangingPunct="1">
              <a:lnSpc>
                <a:spcPct val="80000"/>
              </a:lnSpc>
              <a:buFont typeface="Wingdings" pitchFamily="2" charset="2"/>
              <a:buNone/>
            </a:pPr>
            <a:r>
              <a:rPr lang="en-US" altLang="en-US" sz="2400" smtClean="0"/>
              <a:t>This compares well to the known value given earlier: </a:t>
            </a:r>
            <a:r>
              <a:rPr lang="en-US" altLang="en-US" sz="2400" smtClean="0">
                <a:sym typeface="Symbol" pitchFamily="18" charset="2"/>
              </a:rPr>
              <a:t></a:t>
            </a:r>
            <a:r>
              <a:rPr lang="en-US" altLang="en-US" sz="2400" smtClean="0">
                <a:sym typeface="WP Greek Courier"/>
              </a:rPr>
              <a:t> </a:t>
            </a:r>
            <a:r>
              <a:rPr lang="en-US" altLang="en-US" sz="2400" smtClean="0"/>
              <a:t>H</a:t>
            </a:r>
            <a:r>
              <a:rPr lang="en-US" altLang="en-US" sz="2400" baseline="30000" smtClean="0"/>
              <a:t>0</a:t>
            </a:r>
            <a:r>
              <a:rPr lang="en-US" altLang="en-US" sz="2400" smtClean="0"/>
              <a:t>=-483.66 kJ</a:t>
            </a:r>
          </a:p>
          <a:p>
            <a:pPr eaLnBrk="1" hangingPunct="1">
              <a:lnSpc>
                <a:spcPct val="80000"/>
              </a:lnSpc>
              <a:buFont typeface="Wingdings" pitchFamily="2" charset="2"/>
              <a:buNone/>
            </a:pPr>
            <a:endParaRPr lang="en-US" altLang="en-US" sz="2400" smtClean="0"/>
          </a:p>
          <a:p>
            <a:pPr eaLnBrk="1" hangingPunct="1">
              <a:lnSpc>
                <a:spcPct val="80000"/>
              </a:lnSpc>
              <a:buFont typeface="Wingdings" pitchFamily="2" charset="2"/>
              <a:buNone/>
            </a:pPr>
            <a:r>
              <a:rPr lang="en-US" altLang="en-US" sz="2400" smtClean="0"/>
              <a:t>Calculated from Bond Dissociation Energies, </a:t>
            </a:r>
            <a:r>
              <a:rPr lang="en-US" altLang="en-US" sz="2400" smtClean="0">
                <a:sym typeface="Symbol" pitchFamily="18" charset="2"/>
              </a:rPr>
              <a:t></a:t>
            </a:r>
            <a:r>
              <a:rPr lang="en-US" altLang="en-US" sz="2400" smtClean="0">
                <a:sym typeface="WP Greek Courier"/>
              </a:rPr>
              <a:t> </a:t>
            </a:r>
            <a:r>
              <a:rPr lang="en-US" altLang="en-US" sz="2400" smtClean="0"/>
              <a:t>H</a:t>
            </a:r>
            <a:r>
              <a:rPr lang="en-US" altLang="en-US" sz="2400" baseline="-25000" smtClean="0"/>
              <a:t>rxn</a:t>
            </a:r>
            <a:r>
              <a:rPr lang="en-US" altLang="en-US" sz="2400" smtClean="0"/>
              <a:t> = -482 kJ</a:t>
            </a:r>
          </a:p>
          <a:p>
            <a:pPr eaLnBrk="1" hangingPunct="1">
              <a:lnSpc>
                <a:spcPct val="80000"/>
              </a:lnSpc>
              <a:buFont typeface="Wingdings" pitchFamily="2" charset="2"/>
              <a:buNone/>
            </a:pPr>
            <a:endParaRPr lang="en-US" altLang="en-US" sz="2400" smtClean="0"/>
          </a:p>
          <a:p>
            <a:pPr eaLnBrk="1" hangingPunct="1">
              <a:lnSpc>
                <a:spcPct val="80000"/>
              </a:lnSpc>
              <a:buFont typeface="Wingdings" pitchFamily="2" charset="2"/>
              <a:buNone/>
            </a:pPr>
            <a:r>
              <a:rPr lang="en-US" altLang="en-US" sz="2400" smtClean="0"/>
              <a:t>Why the slight difference?  </a:t>
            </a:r>
          </a:p>
          <a:p>
            <a:pPr eaLnBrk="1" hangingPunct="1">
              <a:lnSpc>
                <a:spcPct val="80000"/>
              </a:lnSpc>
              <a:buFont typeface="Wingdings" pitchFamily="2" charset="2"/>
              <a:buNone/>
            </a:pPr>
            <a:r>
              <a:rPr lang="en-US" altLang="en-US" sz="2400" smtClean="0"/>
              <a:t>Bond energies are not identical, depending on who their neighbors are: an O-H next to another O-H isn’t exactly the same as an O-H next to an O-N, for example.</a:t>
            </a:r>
          </a:p>
        </p:txBody>
      </p:sp>
    </p:spTree>
    <p:extLst>
      <p:ext uri="{BB962C8B-B14F-4D97-AF65-F5344CB8AC3E}">
        <p14:creationId xmlns:p14="http://schemas.microsoft.com/office/powerpoint/2010/main" val="3272113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Ways to determine </a:t>
            </a:r>
            <a:r>
              <a:rPr lang="en-US" altLang="en-US" smtClean="0">
                <a:sym typeface="Symbol" pitchFamily="18" charset="2"/>
              </a:rPr>
              <a:t></a:t>
            </a:r>
            <a:r>
              <a:rPr lang="en-US" altLang="en-US" smtClean="0">
                <a:sym typeface="WP Greek Courier"/>
              </a:rPr>
              <a:t> </a:t>
            </a:r>
            <a:r>
              <a:rPr lang="en-US" altLang="en-US" smtClean="0"/>
              <a:t>H</a:t>
            </a:r>
          </a:p>
        </p:txBody>
      </p:sp>
      <p:sp>
        <p:nvSpPr>
          <p:cNvPr id="46083"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altLang="en-US" smtClean="0"/>
              <a:t>Find </a:t>
            </a:r>
            <a:r>
              <a:rPr lang="en-US" altLang="en-US" smtClean="0">
                <a:sym typeface="Symbol" pitchFamily="18" charset="2"/>
              </a:rPr>
              <a:t></a:t>
            </a:r>
            <a:r>
              <a:rPr lang="en-US" altLang="en-US" smtClean="0">
                <a:sym typeface="WP Greek Courier"/>
              </a:rPr>
              <a:t> </a:t>
            </a:r>
            <a:r>
              <a:rPr lang="en-US" altLang="en-US" smtClean="0"/>
              <a:t>H</a:t>
            </a:r>
            <a:r>
              <a:rPr lang="en-US" altLang="en-US" baseline="30000" smtClean="0"/>
              <a:t>0</a:t>
            </a:r>
            <a:r>
              <a:rPr lang="en-US" altLang="en-US" smtClean="0"/>
              <a:t> in a table</a:t>
            </a:r>
          </a:p>
          <a:p>
            <a:pPr marL="609600" indent="-609600" eaLnBrk="1" hangingPunct="1">
              <a:lnSpc>
                <a:spcPct val="90000"/>
              </a:lnSpc>
              <a:buFontTx/>
              <a:buAutoNum type="arabicPeriod"/>
            </a:pPr>
            <a:r>
              <a:rPr lang="en-US" altLang="en-US" smtClean="0"/>
              <a:t>Find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baseline="30000" smtClean="0"/>
              <a:t>0</a:t>
            </a:r>
            <a:r>
              <a:rPr lang="en-US" altLang="en-US" smtClean="0"/>
              <a:t> in a table</a:t>
            </a:r>
          </a:p>
          <a:p>
            <a:pPr marL="609600" indent="-609600" eaLnBrk="1" hangingPunct="1">
              <a:lnSpc>
                <a:spcPct val="90000"/>
              </a:lnSpc>
              <a:buFontTx/>
              <a:buAutoNum type="arabicPeriod"/>
            </a:pPr>
            <a:r>
              <a:rPr lang="en-US" altLang="en-US" smtClean="0"/>
              <a:t>Calculate from Bond Energies</a:t>
            </a:r>
          </a:p>
          <a:p>
            <a:pPr marL="609600" indent="-609600" eaLnBrk="1" hangingPunct="1">
              <a:lnSpc>
                <a:spcPct val="90000"/>
              </a:lnSpc>
              <a:buFont typeface="Wingdings" pitchFamily="2" charset="2"/>
              <a:buNone/>
            </a:pPr>
            <a:r>
              <a:rPr lang="en-US" altLang="en-US" smtClean="0"/>
              <a:t>And…</a:t>
            </a:r>
          </a:p>
          <a:p>
            <a:pPr marL="609600" indent="-609600" eaLnBrk="1" hangingPunct="1">
              <a:lnSpc>
                <a:spcPct val="90000"/>
              </a:lnSpc>
              <a:buFont typeface="Wingdings" pitchFamily="2" charset="2"/>
              <a:buNone/>
            </a:pPr>
            <a:endParaRPr lang="en-US" altLang="en-US" smtClean="0"/>
          </a:p>
          <a:p>
            <a:pPr marL="609600" indent="-609600" eaLnBrk="1" hangingPunct="1">
              <a:lnSpc>
                <a:spcPct val="90000"/>
              </a:lnSpc>
              <a:buFontTx/>
              <a:buAutoNum type="arabicPeriod" startAt="4"/>
            </a:pPr>
            <a:r>
              <a:rPr lang="en-US" altLang="en-US" smtClean="0"/>
              <a:t>Calculate from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baseline="30000" smtClean="0"/>
              <a:t>0</a:t>
            </a:r>
          </a:p>
          <a:p>
            <a:pPr marL="609600" indent="-609600" eaLnBrk="1" hangingPunct="1">
              <a:lnSpc>
                <a:spcPct val="90000"/>
              </a:lnSpc>
              <a:buFontTx/>
              <a:buAutoNum type="arabicPeriod" startAt="4"/>
            </a:pPr>
            <a:r>
              <a:rPr lang="en-US" altLang="en-US" smtClean="0"/>
              <a:t>Calculate from other </a:t>
            </a:r>
            <a:r>
              <a:rPr lang="en-US" altLang="en-US" smtClean="0">
                <a:sym typeface="Symbol" pitchFamily="18" charset="2"/>
              </a:rPr>
              <a:t></a:t>
            </a:r>
            <a:r>
              <a:rPr lang="en-US" altLang="en-US" smtClean="0">
                <a:sym typeface="WP Greek Courier"/>
              </a:rPr>
              <a:t> </a:t>
            </a:r>
            <a:r>
              <a:rPr lang="en-US" altLang="en-US" smtClean="0"/>
              <a:t>H that you already know (Hess’s Law)</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endParaRPr lang="en-US" altLang="en-US" smtClean="0"/>
          </a:p>
        </p:txBody>
      </p:sp>
      <p:sp>
        <p:nvSpPr>
          <p:cNvPr id="47107" name="Rectangle 3"/>
          <p:cNvSpPr>
            <a:spLocks noGrp="1" noChangeArrowheads="1"/>
          </p:cNvSpPr>
          <p:nvPr>
            <p:ph type="body" idx="1"/>
          </p:nvPr>
        </p:nvSpPr>
        <p:spPr/>
        <p:txBody>
          <a:bodyPr/>
          <a:lstStyle/>
          <a:p>
            <a:pPr eaLnBrk="1" hangingPunct="1">
              <a:buFont typeface="Wingdings" pitchFamily="2" charset="2"/>
              <a:buNone/>
            </a:pPr>
            <a:r>
              <a:rPr lang="en-US" altLang="en-US" sz="2400" smtClean="0"/>
              <a:t>This is a </a:t>
            </a:r>
            <a:r>
              <a:rPr lang="en-US" altLang="en-US" sz="2400" b="1" smtClean="0"/>
              <a:t>reaction of formation</a:t>
            </a:r>
            <a:r>
              <a:rPr lang="en-US" altLang="en-US" sz="2400" smtClean="0"/>
              <a:t> so we simply found the value for it in the table.</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sym typeface="Symbol" pitchFamily="18" charset="2"/>
              </a:rPr>
              <a:t></a:t>
            </a:r>
            <a:r>
              <a:rPr lang="en-US" altLang="en-US" sz="2400" smtClean="0">
                <a:sym typeface="WP Greek Courier"/>
              </a:rPr>
              <a:t> </a:t>
            </a:r>
            <a:r>
              <a:rPr lang="en-US" altLang="en-US" sz="2400" smtClean="0"/>
              <a:t>H</a:t>
            </a:r>
            <a:r>
              <a:rPr lang="en-US" altLang="en-US" sz="2400" baseline="-25000" smtClean="0"/>
              <a:t>f</a:t>
            </a:r>
            <a:r>
              <a:rPr lang="en-US" altLang="en-US" sz="2400" baseline="30000" smtClean="0"/>
              <a:t>0 </a:t>
            </a:r>
            <a:r>
              <a:rPr lang="en-US" altLang="en-US" sz="2400" smtClean="0"/>
              <a:t>= -241.83 kJ/mol</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t>But even if the reaction of interest isn’t itself a formation reaction, we can still use the enthalpies of formation to get the </a:t>
            </a:r>
            <a:r>
              <a:rPr lang="en-US" altLang="en-US" sz="2400" smtClean="0">
                <a:sym typeface="Symbol" pitchFamily="18" charset="2"/>
              </a:rPr>
              <a:t></a:t>
            </a:r>
            <a:r>
              <a:rPr lang="en-US" altLang="en-US" sz="2400" smtClean="0">
                <a:sym typeface="WP Greek Courier"/>
              </a:rPr>
              <a:t> </a:t>
            </a:r>
            <a:r>
              <a:rPr lang="en-US" altLang="en-US" sz="2400" smtClean="0"/>
              <a:t>H</a:t>
            </a:r>
            <a:r>
              <a:rPr lang="en-US" altLang="en-US" sz="2400" baseline="-25000" smtClean="0"/>
              <a:t>rxn</a:t>
            </a:r>
            <a:endParaRPr lang="en-US" altLang="en-US" sz="2400" smtClean="0"/>
          </a:p>
          <a:p>
            <a:pPr eaLnBrk="1" hangingPunct="1">
              <a:buFont typeface="Wingdings" pitchFamily="2" charset="2"/>
              <a:buNone/>
            </a:pPr>
            <a:endParaRPr lang="en-US" altLang="en-US" sz="2400" smtClean="0"/>
          </a:p>
          <a:p>
            <a:pPr eaLnBrk="1" hangingPunct="1">
              <a:buFont typeface="Wingdings" pitchFamily="2" charset="2"/>
              <a:buNone/>
            </a:pPr>
            <a:endParaRPr lang="en-US" altLang="en-US" sz="2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4000" smtClean="0"/>
              <a:t>CH</a:t>
            </a:r>
            <a:r>
              <a:rPr lang="en-US" altLang="en-US" sz="4000" baseline="-25000" smtClean="0"/>
              <a:t>4 (g)</a:t>
            </a:r>
            <a:r>
              <a:rPr lang="en-US" altLang="en-US" sz="4000" smtClean="0"/>
              <a:t> + 4 Cl</a:t>
            </a:r>
            <a:r>
              <a:rPr lang="en-US" altLang="en-US" sz="4000" baseline="-25000" smtClean="0"/>
              <a:t>2 (g)</a:t>
            </a:r>
            <a:r>
              <a:rPr lang="en-US" altLang="en-US" sz="4000" smtClean="0"/>
              <a:t> </a:t>
            </a:r>
            <a:r>
              <a:rPr lang="en-US" altLang="en-US" sz="4000" smtClean="0">
                <a:sym typeface="Wingdings 3" pitchFamily="18" charset="2"/>
              </a:rPr>
              <a:t></a:t>
            </a:r>
            <a:r>
              <a:rPr lang="en-US" altLang="en-US" sz="4000" smtClean="0"/>
              <a:t> CCl</a:t>
            </a:r>
            <a:r>
              <a:rPr lang="en-US" altLang="en-US" sz="4000" baseline="-25000" smtClean="0"/>
              <a:t>4 (l)</a:t>
            </a:r>
            <a:r>
              <a:rPr lang="en-US" altLang="en-US" sz="4000" smtClean="0"/>
              <a:t> + 4 HCl</a:t>
            </a:r>
            <a:r>
              <a:rPr lang="en-US" altLang="en-US" sz="4000" baseline="-25000" smtClean="0"/>
              <a:t> (g)</a:t>
            </a:r>
            <a:endParaRPr lang="en-US" altLang="en-US" sz="4000" smtClean="0"/>
          </a:p>
        </p:txBody>
      </p:sp>
      <p:sp>
        <p:nvSpPr>
          <p:cNvPr id="47107" name="Rectangle 3"/>
          <p:cNvSpPr>
            <a:spLocks noGrp="1" noChangeArrowheads="1"/>
          </p:cNvSpPr>
          <p:nvPr>
            <p:ph type="body" idx="1"/>
          </p:nvPr>
        </p:nvSpPr>
        <p:spPr/>
        <p:txBody>
          <a:bodyPr/>
          <a:lstStyle/>
          <a:p>
            <a:pPr eaLnBrk="1" hangingPunct="1">
              <a:buFont typeface="Wingdings" pitchFamily="2" charset="2"/>
              <a:buNone/>
            </a:pPr>
            <a:r>
              <a:rPr lang="en-US" altLang="en-US" sz="2400" smtClean="0"/>
              <a:t>This is not, itself, a formation reaction.</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t>BUT remember </a:t>
            </a:r>
            <a:r>
              <a:rPr lang="en-US" altLang="en-US" sz="2400" smtClean="0">
                <a:sym typeface="Symbol" pitchFamily="18" charset="2"/>
              </a:rPr>
              <a:t></a:t>
            </a:r>
            <a:r>
              <a:rPr lang="en-US" altLang="en-US" sz="2400" smtClean="0"/>
              <a:t>H is a STATE FUNCTION</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t>What does that mean?</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sym typeface="Symbol" pitchFamily="18" charset="2"/>
              </a:rPr>
              <a:t></a:t>
            </a:r>
            <a:r>
              <a:rPr lang="en-US" altLang="en-US" sz="2400" smtClean="0">
                <a:sym typeface="WP Greek Courier"/>
              </a:rPr>
              <a:t> </a:t>
            </a:r>
            <a:r>
              <a:rPr lang="en-US" altLang="en-US" sz="2400" smtClean="0"/>
              <a:t>H doesn’t depend on the path, just the start and the end.</a:t>
            </a:r>
          </a:p>
          <a:p>
            <a:pPr eaLnBrk="1" hangingPunct="1">
              <a:buFont typeface="Wingdings" pitchFamily="2" charset="2"/>
              <a:buNone/>
            </a:pPr>
            <a:endParaRPr lang="en-US"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7107">
                                            <p:txEl>
                                              <p:pRg st="6" end="6"/>
                                            </p:txEl>
                                          </p:spTgt>
                                        </p:tgtEl>
                                        <p:attrNameLst>
                                          <p:attrName>style.visibility</p:attrName>
                                        </p:attrNameLst>
                                      </p:cBhvr>
                                      <p:to>
                                        <p:strVal val="visible"/>
                                      </p:to>
                                    </p:set>
                                    <p:animEffect transition="in" filter="diamond(in)">
                                      <p:cBhvr>
                                        <p:cTn id="7" dur="2000"/>
                                        <p:tgtEl>
                                          <p:spTgt spid="47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4000" smtClean="0"/>
              <a:t>CH</a:t>
            </a:r>
            <a:r>
              <a:rPr lang="en-US" altLang="en-US" sz="4000" baseline="-25000" smtClean="0"/>
              <a:t>4 (g)</a:t>
            </a:r>
            <a:r>
              <a:rPr lang="en-US" altLang="en-US" sz="4000" smtClean="0"/>
              <a:t> + 4 Cl</a:t>
            </a:r>
            <a:r>
              <a:rPr lang="en-US" altLang="en-US" sz="4000" baseline="-25000" smtClean="0"/>
              <a:t>2 (g)</a:t>
            </a:r>
            <a:r>
              <a:rPr lang="en-US" altLang="en-US" sz="4000" smtClean="0"/>
              <a:t> </a:t>
            </a:r>
            <a:r>
              <a:rPr lang="en-US" altLang="en-US" sz="4000" smtClean="0">
                <a:sym typeface="Wingdings 3" pitchFamily="18" charset="2"/>
              </a:rPr>
              <a:t></a:t>
            </a:r>
            <a:r>
              <a:rPr lang="en-US" altLang="en-US" sz="4000" smtClean="0"/>
              <a:t> CCl</a:t>
            </a:r>
            <a:r>
              <a:rPr lang="en-US" altLang="en-US" sz="4000" baseline="-25000" smtClean="0"/>
              <a:t>4 (l)</a:t>
            </a:r>
            <a:r>
              <a:rPr lang="en-US" altLang="en-US" sz="4000" smtClean="0"/>
              <a:t> + 4 HCl</a:t>
            </a:r>
            <a:r>
              <a:rPr lang="en-US" altLang="en-US" sz="4000" baseline="-25000" smtClean="0"/>
              <a:t> (g)</a:t>
            </a:r>
            <a:endParaRPr lang="en-US" altLang="en-US" sz="4000" smtClean="0"/>
          </a:p>
        </p:txBody>
      </p:sp>
      <p:sp>
        <p:nvSpPr>
          <p:cNvPr id="49155" name="Line 4"/>
          <p:cNvSpPr>
            <a:spLocks noChangeShapeType="1"/>
          </p:cNvSpPr>
          <p:nvPr/>
        </p:nvSpPr>
        <p:spPr bwMode="auto">
          <a:xfrm>
            <a:off x="1981200" y="5638800"/>
            <a:ext cx="510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6" name="Text Box 5"/>
          <p:cNvSpPr txBox="1">
            <a:spLocks noChangeArrowheads="1"/>
          </p:cNvSpPr>
          <p:nvPr/>
        </p:nvSpPr>
        <p:spPr bwMode="auto">
          <a:xfrm>
            <a:off x="2438400" y="5715000"/>
            <a:ext cx="434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All the elements known to mankind!</a:t>
            </a:r>
          </a:p>
        </p:txBody>
      </p:sp>
      <p:sp>
        <p:nvSpPr>
          <p:cNvPr id="49157" name="Line 6"/>
          <p:cNvSpPr>
            <a:spLocks noChangeShapeType="1"/>
          </p:cNvSpPr>
          <p:nvPr/>
        </p:nvSpPr>
        <p:spPr bwMode="auto">
          <a:xfrm flipV="1">
            <a:off x="2209800" y="4343400"/>
            <a:ext cx="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8" name="Line 7"/>
          <p:cNvSpPr>
            <a:spLocks noChangeShapeType="1"/>
          </p:cNvSpPr>
          <p:nvPr/>
        </p:nvSpPr>
        <p:spPr bwMode="auto">
          <a:xfrm>
            <a:off x="1600200" y="43434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Text Box 8"/>
          <p:cNvSpPr txBox="1">
            <a:spLocks noChangeArrowheads="1"/>
          </p:cNvSpPr>
          <p:nvPr/>
        </p:nvSpPr>
        <p:spPr bwMode="auto">
          <a:xfrm>
            <a:off x="1889125" y="3917950"/>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CH</a:t>
            </a:r>
            <a:r>
              <a:rPr lang="en-US" altLang="en-US" sz="1800" baseline="-25000"/>
              <a:t>4</a:t>
            </a:r>
            <a:endParaRPr lang="en-US" altLang="en-US" sz="1800"/>
          </a:p>
        </p:txBody>
      </p:sp>
      <p:sp>
        <p:nvSpPr>
          <p:cNvPr id="49160" name="Line 9"/>
          <p:cNvSpPr>
            <a:spLocks noChangeShapeType="1"/>
          </p:cNvSpPr>
          <p:nvPr/>
        </p:nvSpPr>
        <p:spPr bwMode="auto">
          <a:xfrm flipV="1">
            <a:off x="3200400" y="3657600"/>
            <a:ext cx="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Line 10"/>
          <p:cNvSpPr>
            <a:spLocks noChangeShapeType="1"/>
          </p:cNvSpPr>
          <p:nvPr/>
        </p:nvSpPr>
        <p:spPr bwMode="auto">
          <a:xfrm>
            <a:off x="2667000" y="36576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2" name="Text Box 11"/>
          <p:cNvSpPr txBox="1">
            <a:spLocks noChangeArrowheads="1"/>
          </p:cNvSpPr>
          <p:nvPr/>
        </p:nvSpPr>
        <p:spPr bwMode="auto">
          <a:xfrm>
            <a:off x="2727325" y="3232150"/>
            <a:ext cx="731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4 Cl</a:t>
            </a:r>
            <a:r>
              <a:rPr lang="en-US" altLang="en-US" sz="1800" baseline="-25000"/>
              <a:t>2</a:t>
            </a:r>
            <a:endParaRPr lang="en-US" altLang="en-US" sz="1800"/>
          </a:p>
        </p:txBody>
      </p:sp>
      <p:sp>
        <p:nvSpPr>
          <p:cNvPr id="49163" name="Line 13"/>
          <p:cNvSpPr>
            <a:spLocks noChangeShapeType="1"/>
          </p:cNvSpPr>
          <p:nvPr/>
        </p:nvSpPr>
        <p:spPr bwMode="auto">
          <a:xfrm flipV="1">
            <a:off x="5257800" y="4419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4" name="Line 14"/>
          <p:cNvSpPr>
            <a:spLocks noChangeShapeType="1"/>
          </p:cNvSpPr>
          <p:nvPr/>
        </p:nvSpPr>
        <p:spPr bwMode="auto">
          <a:xfrm flipV="1">
            <a:off x="6781800" y="3581400"/>
            <a:ext cx="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5" name="Line 15"/>
          <p:cNvSpPr>
            <a:spLocks noChangeShapeType="1"/>
          </p:cNvSpPr>
          <p:nvPr/>
        </p:nvSpPr>
        <p:spPr bwMode="auto">
          <a:xfrm>
            <a:off x="4419600" y="44196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6" name="Line 16"/>
          <p:cNvSpPr>
            <a:spLocks noChangeShapeType="1"/>
          </p:cNvSpPr>
          <p:nvPr/>
        </p:nvSpPr>
        <p:spPr bwMode="auto">
          <a:xfrm>
            <a:off x="6172200" y="35814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7" name="Text Box 17"/>
          <p:cNvSpPr txBox="1">
            <a:spLocks noChangeArrowheads="1"/>
          </p:cNvSpPr>
          <p:nvPr/>
        </p:nvSpPr>
        <p:spPr bwMode="auto">
          <a:xfrm>
            <a:off x="4556125" y="4070350"/>
            <a:ext cx="846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CCl</a:t>
            </a:r>
            <a:r>
              <a:rPr lang="en-US" altLang="en-US" sz="1800" baseline="-25000"/>
              <a:t>4(l)</a:t>
            </a:r>
            <a:endParaRPr lang="en-US" altLang="en-US" sz="1800"/>
          </a:p>
        </p:txBody>
      </p:sp>
      <p:sp>
        <p:nvSpPr>
          <p:cNvPr id="49168" name="Text Box 18"/>
          <p:cNvSpPr txBox="1">
            <a:spLocks noChangeArrowheads="1"/>
          </p:cNvSpPr>
          <p:nvPr/>
        </p:nvSpPr>
        <p:spPr bwMode="auto">
          <a:xfrm>
            <a:off x="6384925" y="3155950"/>
            <a:ext cx="960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4HCl</a:t>
            </a:r>
            <a:r>
              <a:rPr lang="en-US" altLang="en-US" sz="1800" baseline="-25000"/>
              <a:t>(g)</a:t>
            </a:r>
            <a:endParaRPr lang="en-US" altLang="en-US" sz="18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4000" smtClean="0"/>
              <a:t>CH</a:t>
            </a:r>
            <a:r>
              <a:rPr lang="en-US" altLang="en-US" sz="4000" baseline="-25000" smtClean="0"/>
              <a:t>4 (g)</a:t>
            </a:r>
            <a:r>
              <a:rPr lang="en-US" altLang="en-US" sz="4000" smtClean="0"/>
              <a:t> + 4 Cl</a:t>
            </a:r>
            <a:r>
              <a:rPr lang="en-US" altLang="en-US" sz="4000" baseline="-25000" smtClean="0"/>
              <a:t>2 (g)</a:t>
            </a:r>
            <a:r>
              <a:rPr lang="en-US" altLang="en-US" sz="4000" smtClean="0"/>
              <a:t> </a:t>
            </a:r>
            <a:r>
              <a:rPr lang="en-US" altLang="en-US" sz="4000" smtClean="0">
                <a:sym typeface="Wingdings 3" pitchFamily="18" charset="2"/>
              </a:rPr>
              <a:t></a:t>
            </a:r>
            <a:r>
              <a:rPr lang="en-US" altLang="en-US" sz="4000" smtClean="0"/>
              <a:t> CCl</a:t>
            </a:r>
            <a:r>
              <a:rPr lang="en-US" altLang="en-US" sz="4000" baseline="-25000" smtClean="0"/>
              <a:t>4 (l)</a:t>
            </a:r>
            <a:r>
              <a:rPr lang="en-US" altLang="en-US" sz="4000" smtClean="0"/>
              <a:t> + 4 HCl</a:t>
            </a:r>
            <a:r>
              <a:rPr lang="en-US" altLang="en-US" sz="4000" baseline="-25000" smtClean="0"/>
              <a:t> (g)</a:t>
            </a:r>
            <a:endParaRPr lang="en-US" altLang="en-US" sz="4000" smtClean="0"/>
          </a:p>
        </p:txBody>
      </p:sp>
      <p:sp>
        <p:nvSpPr>
          <p:cNvPr id="48131" name="Rectangle 3"/>
          <p:cNvSpPr>
            <a:spLocks noGrp="1" noChangeArrowheads="1"/>
          </p:cNvSpPr>
          <p:nvPr>
            <p:ph type="body" idx="1"/>
          </p:nvPr>
        </p:nvSpPr>
        <p:spPr/>
        <p:txBody>
          <a:bodyPr/>
          <a:lstStyle/>
          <a:p>
            <a:pPr eaLnBrk="1" hangingPunct="1">
              <a:buFont typeface="Wingdings" pitchFamily="2" charset="2"/>
              <a:buNone/>
            </a:pPr>
            <a:r>
              <a:rPr lang="en-US" altLang="en-US" smtClean="0"/>
              <a:t>How does that help?</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You can take the long road.  Don’t do the reaction as written, take a convenient path that you know the value of each step.</a:t>
            </a:r>
          </a:p>
          <a:p>
            <a:pPr eaLnBrk="1" hangingPunct="1">
              <a:buFont typeface="Wingdings" pitchFamily="2" charset="2"/>
              <a:buNone/>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animEffect transition="in" filter="diamond(in)">
                                      <p:cBhvr>
                                        <p:cTn id="7" dur="20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4000" smtClean="0"/>
              <a:t>CH</a:t>
            </a:r>
            <a:r>
              <a:rPr lang="en-US" altLang="en-US" sz="4000" baseline="-25000" smtClean="0"/>
              <a:t>4 (g)</a:t>
            </a:r>
            <a:r>
              <a:rPr lang="en-US" altLang="en-US" sz="4000" smtClean="0"/>
              <a:t> + 4 Cl</a:t>
            </a:r>
            <a:r>
              <a:rPr lang="en-US" altLang="en-US" sz="4000" baseline="-25000" smtClean="0"/>
              <a:t>2 (g)</a:t>
            </a:r>
            <a:r>
              <a:rPr lang="en-US" altLang="en-US" sz="4000" smtClean="0"/>
              <a:t> </a:t>
            </a:r>
            <a:r>
              <a:rPr lang="en-US" altLang="en-US" sz="4000" smtClean="0">
                <a:sym typeface="Wingdings 3" pitchFamily="18" charset="2"/>
              </a:rPr>
              <a:t></a:t>
            </a:r>
            <a:r>
              <a:rPr lang="en-US" altLang="en-US" sz="4000" smtClean="0"/>
              <a:t> CCl</a:t>
            </a:r>
            <a:r>
              <a:rPr lang="en-US" altLang="en-US" sz="4000" baseline="-25000" smtClean="0"/>
              <a:t>4 (l)</a:t>
            </a:r>
            <a:r>
              <a:rPr lang="en-US" altLang="en-US" sz="4000" smtClean="0"/>
              <a:t> + 4 HCl</a:t>
            </a:r>
            <a:r>
              <a:rPr lang="en-US" altLang="en-US" sz="4000" baseline="-25000" smtClean="0"/>
              <a:t> (g)</a:t>
            </a:r>
            <a:endParaRPr lang="en-US" altLang="en-US" sz="4000" smtClean="0"/>
          </a:p>
        </p:txBody>
      </p:sp>
      <p:sp>
        <p:nvSpPr>
          <p:cNvPr id="49155"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t>Can you think of a path where you know the value of each step?</a:t>
            </a:r>
          </a:p>
          <a:p>
            <a:pPr eaLnBrk="1" hangingPunct="1">
              <a:lnSpc>
                <a:spcPct val="90000"/>
              </a:lnSpc>
              <a:buFont typeface="Wingdings" pitchFamily="2" charset="2"/>
              <a:buNone/>
            </a:pPr>
            <a:endParaRPr lang="en-US" altLang="en-US" smtClean="0"/>
          </a:p>
          <a:p>
            <a:pPr eaLnBrk="1" hangingPunct="1">
              <a:lnSpc>
                <a:spcPct val="90000"/>
              </a:lnSpc>
              <a:buFont typeface="Wingdings" pitchFamily="2" charset="2"/>
              <a:buNone/>
            </a:pPr>
            <a:r>
              <a:rPr lang="en-US" altLang="en-US" smtClean="0"/>
              <a:t>  Make the products from elements (formation reactions).  Make the reactants from elements (formation reactions).  The difference between the  </a:t>
            </a:r>
            <a:r>
              <a:rPr lang="el-GR" altLang="en-US" smtClean="0">
                <a:sym typeface="WP Greek Courier"/>
              </a:rPr>
              <a:t>Δ</a:t>
            </a:r>
            <a:r>
              <a:rPr lang="en-US" altLang="en-US" smtClean="0"/>
              <a:t>H</a:t>
            </a:r>
            <a:r>
              <a:rPr lang="en-US" altLang="en-US" baseline="-25000" smtClean="0"/>
              <a:t>f</a:t>
            </a:r>
            <a:r>
              <a:rPr lang="en-US" altLang="en-US" baseline="30000" smtClean="0"/>
              <a:t>0</a:t>
            </a:r>
            <a:r>
              <a:rPr lang="en-US" altLang="en-US" smtClean="0"/>
              <a:t> of the products and the reactants must be the </a:t>
            </a:r>
            <a:r>
              <a:rPr lang="el-GR" altLang="en-US" smtClean="0">
                <a:sym typeface="WP Greek Courier"/>
              </a:rPr>
              <a:t>Δ</a:t>
            </a:r>
            <a:r>
              <a:rPr lang="en-US" altLang="en-US" smtClean="0"/>
              <a:t>H</a:t>
            </a:r>
            <a:r>
              <a:rPr lang="en-US" altLang="en-US" baseline="30000" smtClean="0"/>
              <a:t>0</a:t>
            </a:r>
            <a:r>
              <a:rPr lang="en-US" altLang="en-US" baseline="-25000" smtClean="0"/>
              <a:t>rxn</a:t>
            </a:r>
            <a:endParaRPr lang="en-US" altLang="en-US" smtClean="0"/>
          </a:p>
          <a:p>
            <a:pPr eaLnBrk="1" hangingPunct="1">
              <a:lnSpc>
                <a:spcPct val="90000"/>
              </a:lnSpc>
              <a:buFont typeface="Wingdings" pitchFamily="2" charset="2"/>
              <a:buNone/>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9155">
                                            <p:txEl>
                                              <p:pRg st="2" end="2"/>
                                            </p:txEl>
                                          </p:spTgt>
                                        </p:tgtEl>
                                        <p:attrNameLst>
                                          <p:attrName>style.visibility</p:attrName>
                                        </p:attrNameLst>
                                      </p:cBhvr>
                                      <p:to>
                                        <p:strVal val="visible"/>
                                      </p:to>
                                    </p:set>
                                    <p:animEffect transition="in" filter="diamond(in)">
                                      <p:cBhvr>
                                        <p:cTn id="7" dur="20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Reaction Coordinate</a:t>
            </a:r>
          </a:p>
        </p:txBody>
      </p:sp>
      <p:sp>
        <p:nvSpPr>
          <p:cNvPr id="717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000" smtClean="0"/>
              <a:t>The “reaction coordinate” is actually complicated to determine, but easy to understand.</a:t>
            </a:r>
          </a:p>
          <a:p>
            <a:pPr eaLnBrk="1" hangingPunct="1">
              <a:lnSpc>
                <a:spcPct val="90000"/>
              </a:lnSpc>
              <a:buFont typeface="Wingdings" pitchFamily="2" charset="2"/>
              <a:buNone/>
            </a:pPr>
            <a:endParaRPr lang="en-US" altLang="en-US" sz="2000" smtClean="0"/>
          </a:p>
          <a:p>
            <a:pPr eaLnBrk="1" hangingPunct="1">
              <a:lnSpc>
                <a:spcPct val="90000"/>
              </a:lnSpc>
              <a:buFont typeface="Wingdings" pitchFamily="2" charset="2"/>
              <a:buNone/>
            </a:pPr>
            <a:r>
              <a:rPr lang="en-US" altLang="en-US" sz="2000" smtClean="0"/>
              <a:t>The actual energy profile of a reaction is a multi-dimensional curve with lots of different paths from reactants to products.</a:t>
            </a:r>
          </a:p>
          <a:p>
            <a:pPr eaLnBrk="1" hangingPunct="1">
              <a:lnSpc>
                <a:spcPct val="90000"/>
              </a:lnSpc>
              <a:buFont typeface="Wingdings" pitchFamily="2" charset="2"/>
              <a:buNone/>
            </a:pPr>
            <a:endParaRPr lang="en-US" altLang="en-US" sz="2000" smtClean="0"/>
          </a:p>
          <a:p>
            <a:pPr eaLnBrk="1" hangingPunct="1">
              <a:lnSpc>
                <a:spcPct val="90000"/>
              </a:lnSpc>
              <a:buFont typeface="Wingdings" pitchFamily="2" charset="2"/>
              <a:buNone/>
            </a:pPr>
            <a:r>
              <a:rPr lang="en-US" altLang="en-US" sz="2000" smtClean="0"/>
              <a:t>The </a:t>
            </a:r>
            <a:r>
              <a:rPr lang="en-US" altLang="en-US" sz="2000" b="1" smtClean="0"/>
              <a:t>reaction coordinate</a:t>
            </a:r>
            <a:r>
              <a:rPr lang="en-US" altLang="en-US" sz="2000" smtClean="0"/>
              <a:t> is simply the most common path that averages all of the different parameters: bond length, bond angle, collision frequency, etc.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4000" smtClean="0"/>
              <a:t>CH</a:t>
            </a:r>
            <a:r>
              <a:rPr lang="en-US" altLang="en-US" sz="4000" baseline="-25000" smtClean="0"/>
              <a:t>4 (g)</a:t>
            </a:r>
            <a:r>
              <a:rPr lang="en-US" altLang="en-US" sz="4000" smtClean="0"/>
              <a:t> + 4 Cl</a:t>
            </a:r>
            <a:r>
              <a:rPr lang="en-US" altLang="en-US" sz="4000" baseline="-25000" smtClean="0"/>
              <a:t>2 (g)</a:t>
            </a:r>
            <a:r>
              <a:rPr lang="en-US" altLang="en-US" sz="4000" smtClean="0"/>
              <a:t> </a:t>
            </a:r>
            <a:r>
              <a:rPr lang="en-US" altLang="en-US" sz="4000" smtClean="0">
                <a:sym typeface="Wingdings 3" pitchFamily="18" charset="2"/>
              </a:rPr>
              <a:t></a:t>
            </a:r>
            <a:r>
              <a:rPr lang="en-US" altLang="en-US" sz="4000" smtClean="0"/>
              <a:t> CCl</a:t>
            </a:r>
            <a:r>
              <a:rPr lang="en-US" altLang="en-US" sz="4000" baseline="-25000" smtClean="0"/>
              <a:t>4 (l)</a:t>
            </a:r>
            <a:r>
              <a:rPr lang="en-US" altLang="en-US" sz="4000" smtClean="0"/>
              <a:t> + 4 HCl</a:t>
            </a:r>
            <a:r>
              <a:rPr lang="en-US" altLang="en-US" sz="4000" baseline="-25000" smtClean="0"/>
              <a:t> (g)</a:t>
            </a:r>
            <a:endParaRPr lang="en-US" altLang="en-US" sz="4000" smtClean="0"/>
          </a:p>
        </p:txBody>
      </p:sp>
      <p:sp>
        <p:nvSpPr>
          <p:cNvPr id="52227" name="Line 3"/>
          <p:cNvSpPr>
            <a:spLocks noChangeShapeType="1"/>
          </p:cNvSpPr>
          <p:nvPr/>
        </p:nvSpPr>
        <p:spPr bwMode="auto">
          <a:xfrm>
            <a:off x="1981200" y="5638800"/>
            <a:ext cx="510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8" name="Text Box 4"/>
          <p:cNvSpPr txBox="1">
            <a:spLocks noChangeArrowheads="1"/>
          </p:cNvSpPr>
          <p:nvPr/>
        </p:nvSpPr>
        <p:spPr bwMode="auto">
          <a:xfrm>
            <a:off x="2438400" y="5715000"/>
            <a:ext cx="434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All the elements known to mankind!</a:t>
            </a:r>
          </a:p>
        </p:txBody>
      </p:sp>
      <p:sp>
        <p:nvSpPr>
          <p:cNvPr id="52229" name="Line 5"/>
          <p:cNvSpPr>
            <a:spLocks noChangeShapeType="1"/>
          </p:cNvSpPr>
          <p:nvPr/>
        </p:nvSpPr>
        <p:spPr bwMode="auto">
          <a:xfrm flipV="1">
            <a:off x="2209800" y="4343400"/>
            <a:ext cx="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0" name="Line 6"/>
          <p:cNvSpPr>
            <a:spLocks noChangeShapeType="1"/>
          </p:cNvSpPr>
          <p:nvPr/>
        </p:nvSpPr>
        <p:spPr bwMode="auto">
          <a:xfrm>
            <a:off x="1600200" y="43434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1" name="Text Box 7"/>
          <p:cNvSpPr txBox="1">
            <a:spLocks noChangeArrowheads="1"/>
          </p:cNvSpPr>
          <p:nvPr/>
        </p:nvSpPr>
        <p:spPr bwMode="auto">
          <a:xfrm>
            <a:off x="1889125" y="3917950"/>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CH</a:t>
            </a:r>
            <a:r>
              <a:rPr lang="en-US" altLang="en-US" sz="1800" baseline="-25000"/>
              <a:t>4</a:t>
            </a:r>
            <a:endParaRPr lang="en-US" altLang="en-US" sz="1800"/>
          </a:p>
        </p:txBody>
      </p:sp>
      <p:sp>
        <p:nvSpPr>
          <p:cNvPr id="52232" name="Line 8"/>
          <p:cNvSpPr>
            <a:spLocks noChangeShapeType="1"/>
          </p:cNvSpPr>
          <p:nvPr/>
        </p:nvSpPr>
        <p:spPr bwMode="auto">
          <a:xfrm flipV="1">
            <a:off x="3200400" y="3657600"/>
            <a:ext cx="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Line 9"/>
          <p:cNvSpPr>
            <a:spLocks noChangeShapeType="1"/>
          </p:cNvSpPr>
          <p:nvPr/>
        </p:nvSpPr>
        <p:spPr bwMode="auto">
          <a:xfrm>
            <a:off x="2667000" y="36576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4" name="Text Box 10"/>
          <p:cNvSpPr txBox="1">
            <a:spLocks noChangeArrowheads="1"/>
          </p:cNvSpPr>
          <p:nvPr/>
        </p:nvSpPr>
        <p:spPr bwMode="auto">
          <a:xfrm>
            <a:off x="2727325" y="3232150"/>
            <a:ext cx="731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4 Cl</a:t>
            </a:r>
            <a:r>
              <a:rPr lang="en-US" altLang="en-US" sz="1800" baseline="-25000"/>
              <a:t>2</a:t>
            </a:r>
            <a:endParaRPr lang="en-US" altLang="en-US" sz="1800"/>
          </a:p>
        </p:txBody>
      </p:sp>
      <p:sp>
        <p:nvSpPr>
          <p:cNvPr id="52235" name="Line 11"/>
          <p:cNvSpPr>
            <a:spLocks noChangeShapeType="1"/>
          </p:cNvSpPr>
          <p:nvPr/>
        </p:nvSpPr>
        <p:spPr bwMode="auto">
          <a:xfrm flipV="1">
            <a:off x="5257800" y="4419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6" name="Line 12"/>
          <p:cNvSpPr>
            <a:spLocks noChangeShapeType="1"/>
          </p:cNvSpPr>
          <p:nvPr/>
        </p:nvSpPr>
        <p:spPr bwMode="auto">
          <a:xfrm flipV="1">
            <a:off x="6781800" y="3581400"/>
            <a:ext cx="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7" name="Line 13"/>
          <p:cNvSpPr>
            <a:spLocks noChangeShapeType="1"/>
          </p:cNvSpPr>
          <p:nvPr/>
        </p:nvSpPr>
        <p:spPr bwMode="auto">
          <a:xfrm>
            <a:off x="4419600" y="44196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8" name="Line 14"/>
          <p:cNvSpPr>
            <a:spLocks noChangeShapeType="1"/>
          </p:cNvSpPr>
          <p:nvPr/>
        </p:nvSpPr>
        <p:spPr bwMode="auto">
          <a:xfrm>
            <a:off x="6172200" y="35814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9" name="Text Box 15"/>
          <p:cNvSpPr txBox="1">
            <a:spLocks noChangeArrowheads="1"/>
          </p:cNvSpPr>
          <p:nvPr/>
        </p:nvSpPr>
        <p:spPr bwMode="auto">
          <a:xfrm>
            <a:off x="4556125" y="4070350"/>
            <a:ext cx="846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CCl</a:t>
            </a:r>
            <a:r>
              <a:rPr lang="en-US" altLang="en-US" sz="1800" baseline="-25000"/>
              <a:t>4(l)</a:t>
            </a:r>
            <a:endParaRPr lang="en-US" altLang="en-US" sz="1800"/>
          </a:p>
        </p:txBody>
      </p:sp>
      <p:sp>
        <p:nvSpPr>
          <p:cNvPr id="52240" name="Text Box 16"/>
          <p:cNvSpPr txBox="1">
            <a:spLocks noChangeArrowheads="1"/>
          </p:cNvSpPr>
          <p:nvPr/>
        </p:nvSpPr>
        <p:spPr bwMode="auto">
          <a:xfrm>
            <a:off x="6384925" y="3155950"/>
            <a:ext cx="960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4HCl</a:t>
            </a:r>
            <a:r>
              <a:rPr lang="en-US" altLang="en-US" sz="1800" baseline="-25000"/>
              <a:t>(g)</a:t>
            </a:r>
            <a:endParaRPr lang="en-US" altLang="en-US" sz="1800"/>
          </a:p>
        </p:txBody>
      </p:sp>
      <p:sp>
        <p:nvSpPr>
          <p:cNvPr id="52241" name="Oval 17"/>
          <p:cNvSpPr>
            <a:spLocks noChangeArrowheads="1"/>
          </p:cNvSpPr>
          <p:nvPr/>
        </p:nvSpPr>
        <p:spPr bwMode="auto">
          <a:xfrm>
            <a:off x="1066800" y="2590800"/>
            <a:ext cx="2971800" cy="3276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endParaRPr lang="en-US" altLang="en-US" sz="1800"/>
          </a:p>
        </p:txBody>
      </p:sp>
      <p:sp>
        <p:nvSpPr>
          <p:cNvPr id="52242" name="Oval 18"/>
          <p:cNvSpPr>
            <a:spLocks noChangeArrowheads="1"/>
          </p:cNvSpPr>
          <p:nvPr/>
        </p:nvSpPr>
        <p:spPr bwMode="auto">
          <a:xfrm>
            <a:off x="4114800" y="2362200"/>
            <a:ext cx="4114800" cy="3657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z="4000" smtClean="0"/>
              <a:t>CH</a:t>
            </a:r>
            <a:r>
              <a:rPr lang="en-US" altLang="en-US" sz="4000" baseline="-25000" smtClean="0"/>
              <a:t>4 (g)</a:t>
            </a:r>
            <a:r>
              <a:rPr lang="en-US" altLang="en-US" sz="4000" smtClean="0"/>
              <a:t> + 4 Cl</a:t>
            </a:r>
            <a:r>
              <a:rPr lang="en-US" altLang="en-US" sz="4000" baseline="-25000" smtClean="0"/>
              <a:t>2 (g)</a:t>
            </a:r>
            <a:r>
              <a:rPr lang="en-US" altLang="en-US" sz="4000" smtClean="0"/>
              <a:t> </a:t>
            </a:r>
            <a:r>
              <a:rPr lang="en-US" altLang="en-US" sz="4000" smtClean="0">
                <a:sym typeface="Wingdings 3" pitchFamily="18" charset="2"/>
              </a:rPr>
              <a:t></a:t>
            </a:r>
            <a:r>
              <a:rPr lang="en-US" altLang="en-US" sz="4000" smtClean="0"/>
              <a:t> CCl</a:t>
            </a:r>
            <a:r>
              <a:rPr lang="en-US" altLang="en-US" sz="4000" baseline="-25000" smtClean="0"/>
              <a:t>4 (l)</a:t>
            </a:r>
            <a:r>
              <a:rPr lang="en-US" altLang="en-US" sz="4000" smtClean="0"/>
              <a:t> + 4 HCl</a:t>
            </a:r>
            <a:r>
              <a:rPr lang="en-US" altLang="en-US" sz="4000" baseline="-25000" smtClean="0"/>
              <a:t> (g)</a:t>
            </a:r>
            <a:endParaRPr lang="en-US" altLang="en-US" sz="4000" smtClean="0"/>
          </a:p>
        </p:txBody>
      </p:sp>
      <p:sp>
        <p:nvSpPr>
          <p:cNvPr id="53251" name="Line 3"/>
          <p:cNvSpPr>
            <a:spLocks noChangeShapeType="1"/>
          </p:cNvSpPr>
          <p:nvPr/>
        </p:nvSpPr>
        <p:spPr bwMode="auto">
          <a:xfrm>
            <a:off x="1981200" y="5638800"/>
            <a:ext cx="510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2" name="Text Box 4"/>
          <p:cNvSpPr txBox="1">
            <a:spLocks noChangeArrowheads="1"/>
          </p:cNvSpPr>
          <p:nvPr/>
        </p:nvSpPr>
        <p:spPr bwMode="auto">
          <a:xfrm>
            <a:off x="2438400" y="5715000"/>
            <a:ext cx="434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All the elements known to mankind!</a:t>
            </a:r>
          </a:p>
        </p:txBody>
      </p:sp>
      <p:sp>
        <p:nvSpPr>
          <p:cNvPr id="53253" name="Line 5"/>
          <p:cNvSpPr>
            <a:spLocks noChangeShapeType="1"/>
          </p:cNvSpPr>
          <p:nvPr/>
        </p:nvSpPr>
        <p:spPr bwMode="auto">
          <a:xfrm flipV="1">
            <a:off x="2209800" y="4343400"/>
            <a:ext cx="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4" name="Line 6"/>
          <p:cNvSpPr>
            <a:spLocks noChangeShapeType="1"/>
          </p:cNvSpPr>
          <p:nvPr/>
        </p:nvSpPr>
        <p:spPr bwMode="auto">
          <a:xfrm>
            <a:off x="1600200" y="43434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Text Box 7"/>
          <p:cNvSpPr txBox="1">
            <a:spLocks noChangeArrowheads="1"/>
          </p:cNvSpPr>
          <p:nvPr/>
        </p:nvSpPr>
        <p:spPr bwMode="auto">
          <a:xfrm>
            <a:off x="1295400" y="1981200"/>
            <a:ext cx="10525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CH</a:t>
            </a:r>
            <a:r>
              <a:rPr lang="en-US" altLang="en-US" sz="1800" baseline="-25000"/>
              <a:t>4</a:t>
            </a:r>
            <a:r>
              <a:rPr lang="en-US" altLang="en-US" sz="1800"/>
              <a:t> (g)</a:t>
            </a:r>
          </a:p>
        </p:txBody>
      </p:sp>
      <p:sp>
        <p:nvSpPr>
          <p:cNvPr id="53256" name="Line 8"/>
          <p:cNvSpPr>
            <a:spLocks noChangeShapeType="1"/>
          </p:cNvSpPr>
          <p:nvPr/>
        </p:nvSpPr>
        <p:spPr bwMode="auto">
          <a:xfrm flipV="1">
            <a:off x="2362200" y="2362200"/>
            <a:ext cx="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7" name="Line 9"/>
          <p:cNvSpPr>
            <a:spLocks noChangeShapeType="1"/>
          </p:cNvSpPr>
          <p:nvPr/>
        </p:nvSpPr>
        <p:spPr bwMode="auto">
          <a:xfrm>
            <a:off x="1828800" y="23622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 name="Text Box 10"/>
          <p:cNvSpPr txBox="1">
            <a:spLocks noChangeArrowheads="1"/>
          </p:cNvSpPr>
          <p:nvPr/>
        </p:nvSpPr>
        <p:spPr bwMode="auto">
          <a:xfrm>
            <a:off x="2303463" y="1995488"/>
            <a:ext cx="13604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+ 4 Cl</a:t>
            </a:r>
            <a:r>
              <a:rPr lang="en-US" altLang="en-US" sz="1800" baseline="-25000"/>
              <a:t>2</a:t>
            </a:r>
            <a:r>
              <a:rPr lang="en-US" altLang="en-US" sz="1800"/>
              <a:t>(g)</a:t>
            </a:r>
          </a:p>
        </p:txBody>
      </p:sp>
      <p:sp>
        <p:nvSpPr>
          <p:cNvPr id="53259" name="Line 11"/>
          <p:cNvSpPr>
            <a:spLocks noChangeShapeType="1"/>
          </p:cNvSpPr>
          <p:nvPr/>
        </p:nvSpPr>
        <p:spPr bwMode="auto">
          <a:xfrm flipV="1">
            <a:off x="5257800" y="4419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0" name="Line 12"/>
          <p:cNvSpPr>
            <a:spLocks noChangeShapeType="1"/>
          </p:cNvSpPr>
          <p:nvPr/>
        </p:nvSpPr>
        <p:spPr bwMode="auto">
          <a:xfrm flipV="1">
            <a:off x="5410200" y="2667000"/>
            <a:ext cx="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1" name="Line 13"/>
          <p:cNvSpPr>
            <a:spLocks noChangeShapeType="1"/>
          </p:cNvSpPr>
          <p:nvPr/>
        </p:nvSpPr>
        <p:spPr bwMode="auto">
          <a:xfrm>
            <a:off x="4419600" y="44196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2" name="Line 14"/>
          <p:cNvSpPr>
            <a:spLocks noChangeShapeType="1"/>
          </p:cNvSpPr>
          <p:nvPr/>
        </p:nvSpPr>
        <p:spPr bwMode="auto">
          <a:xfrm>
            <a:off x="4800600" y="26670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3" name="Text Box 15"/>
          <p:cNvSpPr txBox="1">
            <a:spLocks noChangeArrowheads="1"/>
          </p:cNvSpPr>
          <p:nvPr/>
        </p:nvSpPr>
        <p:spPr bwMode="auto">
          <a:xfrm>
            <a:off x="4572000" y="2209800"/>
            <a:ext cx="846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CCl</a:t>
            </a:r>
            <a:r>
              <a:rPr lang="en-US" altLang="en-US" sz="1800" baseline="-25000"/>
              <a:t>4(l)</a:t>
            </a:r>
            <a:endParaRPr lang="en-US" altLang="en-US" sz="1800"/>
          </a:p>
        </p:txBody>
      </p:sp>
      <p:sp>
        <p:nvSpPr>
          <p:cNvPr id="53264" name="Text Box 16"/>
          <p:cNvSpPr txBox="1">
            <a:spLocks noChangeArrowheads="1"/>
          </p:cNvSpPr>
          <p:nvPr/>
        </p:nvSpPr>
        <p:spPr bwMode="auto">
          <a:xfrm>
            <a:off x="5334000" y="2209800"/>
            <a:ext cx="1309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+ 4 HCl</a:t>
            </a:r>
            <a:r>
              <a:rPr lang="en-US" altLang="en-US" sz="1800" baseline="-25000"/>
              <a:t>(g)</a:t>
            </a:r>
            <a:endParaRPr lang="en-US" altLang="en-US" sz="1800"/>
          </a:p>
        </p:txBody>
      </p:sp>
      <p:sp>
        <p:nvSpPr>
          <p:cNvPr id="53265" name="Line 20"/>
          <p:cNvSpPr>
            <a:spLocks noChangeShapeType="1"/>
          </p:cNvSpPr>
          <p:nvPr/>
        </p:nvSpPr>
        <p:spPr bwMode="auto">
          <a:xfrm>
            <a:off x="2895600" y="2362200"/>
            <a:ext cx="1828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6" name="Text Box 21"/>
          <p:cNvSpPr txBox="1">
            <a:spLocks noChangeArrowheads="1"/>
          </p:cNvSpPr>
          <p:nvPr/>
        </p:nvSpPr>
        <p:spPr bwMode="auto">
          <a:xfrm>
            <a:off x="3565525" y="2090738"/>
            <a:ext cx="57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sym typeface="Symbol" pitchFamily="18" charset="2"/>
              </a:rPr>
              <a:t></a:t>
            </a:r>
            <a:r>
              <a:rPr lang="en-US" altLang="en-US" sz="1800"/>
              <a:t> H</a:t>
            </a:r>
          </a:p>
        </p:txBody>
      </p:sp>
      <p:sp>
        <p:nvSpPr>
          <p:cNvPr id="53267" name="TextBox 1"/>
          <p:cNvSpPr txBox="1">
            <a:spLocks noChangeArrowheads="1"/>
          </p:cNvSpPr>
          <p:nvPr/>
        </p:nvSpPr>
        <p:spPr bwMode="auto">
          <a:xfrm>
            <a:off x="1601788" y="3963988"/>
            <a:ext cx="760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CH</a:t>
            </a:r>
            <a:r>
              <a:rPr lang="en-US" altLang="en-US" sz="1800" baseline="-25000"/>
              <a:t>4</a:t>
            </a:r>
            <a:endParaRPr lang="en-US" altLang="en-US" sz="1800"/>
          </a:p>
        </p:txBody>
      </p:sp>
      <p:sp>
        <p:nvSpPr>
          <p:cNvPr id="53268" name="TextBox 2"/>
          <p:cNvSpPr txBox="1">
            <a:spLocks noChangeArrowheads="1"/>
          </p:cNvSpPr>
          <p:nvPr/>
        </p:nvSpPr>
        <p:spPr bwMode="auto">
          <a:xfrm>
            <a:off x="5700713" y="3973513"/>
            <a:ext cx="94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t>CCl</a:t>
            </a:r>
            <a:r>
              <a:rPr lang="en-US" altLang="en-US" sz="1800" baseline="-25000"/>
              <a:t>4</a:t>
            </a:r>
            <a:r>
              <a:rPr lang="en-US" altLang="en-US" sz="1800"/>
              <a:t>(l)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z="4000" smtClean="0"/>
              <a:t>CH</a:t>
            </a:r>
            <a:r>
              <a:rPr lang="en-US" altLang="en-US" sz="4000" baseline="-25000" smtClean="0"/>
              <a:t>4 (g)</a:t>
            </a:r>
            <a:r>
              <a:rPr lang="en-US" altLang="en-US" sz="4000" smtClean="0"/>
              <a:t> + 4 Cl</a:t>
            </a:r>
            <a:r>
              <a:rPr lang="en-US" altLang="en-US" sz="4000" baseline="-25000" smtClean="0"/>
              <a:t>2 (g)</a:t>
            </a:r>
            <a:r>
              <a:rPr lang="en-US" altLang="en-US" sz="4000" smtClean="0"/>
              <a:t> </a:t>
            </a:r>
            <a:r>
              <a:rPr lang="en-US" altLang="en-US" sz="4000" smtClean="0">
                <a:sym typeface="Wingdings 3" pitchFamily="18" charset="2"/>
              </a:rPr>
              <a:t></a:t>
            </a:r>
            <a:r>
              <a:rPr lang="en-US" altLang="en-US" sz="4000" smtClean="0"/>
              <a:t> CCl</a:t>
            </a:r>
            <a:r>
              <a:rPr lang="en-US" altLang="en-US" sz="4000" baseline="-25000" smtClean="0"/>
              <a:t>4 (l)</a:t>
            </a:r>
            <a:r>
              <a:rPr lang="en-US" altLang="en-US" sz="4000" smtClean="0"/>
              <a:t> + 4 HCl</a:t>
            </a:r>
            <a:r>
              <a:rPr lang="en-US" altLang="en-US" sz="4000" baseline="-25000" smtClean="0"/>
              <a:t> (g)</a:t>
            </a:r>
            <a:endParaRPr lang="en-US" altLang="en-US" sz="4000" smtClean="0"/>
          </a:p>
        </p:txBody>
      </p:sp>
      <p:sp>
        <p:nvSpPr>
          <p:cNvPr id="54275"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baseline="30000" smtClean="0"/>
              <a:t>0</a:t>
            </a:r>
            <a:r>
              <a:rPr lang="en-US" altLang="en-US" baseline="-25000" smtClean="0"/>
              <a:t>rxn </a:t>
            </a:r>
            <a:r>
              <a:rPr lang="en-US" altLang="en-US" smtClean="0"/>
              <a:t>= </a:t>
            </a:r>
            <a:r>
              <a:rPr lang="el-GR" altLang="en-US" smtClean="0">
                <a:latin typeface="MS PGothic" pitchFamily="34" charset="-128"/>
                <a:ea typeface="MS PGothic" pitchFamily="34" charset="-128"/>
                <a:sym typeface="WP Greek Helve"/>
              </a:rPr>
              <a:t>Σ</a:t>
            </a:r>
            <a:r>
              <a:rPr lang="en-US" altLang="en-US" smtClean="0">
                <a:sym typeface="WP Greek Helve"/>
              </a:rPr>
              <a:t>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 prod</a:t>
            </a:r>
            <a:r>
              <a:rPr lang="en-US" altLang="en-US" smtClean="0"/>
              <a:t> - </a:t>
            </a:r>
            <a:r>
              <a:rPr lang="el-GR" altLang="en-US" smtClean="0">
                <a:latin typeface="MS PGothic" pitchFamily="34" charset="-128"/>
                <a:ea typeface="MS PGothic" pitchFamily="34" charset="-128"/>
                <a:sym typeface="WP Greek Helve"/>
              </a:rPr>
              <a:t>Σ</a:t>
            </a:r>
            <a:r>
              <a:rPr lang="en-US" altLang="en-US" smtClean="0">
                <a:sym typeface="WP Greek Helve"/>
              </a:rPr>
              <a:t>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 react</a:t>
            </a:r>
            <a:r>
              <a:rPr lang="en-US" altLang="en-US" smtClean="0"/>
              <a:t> </a:t>
            </a:r>
          </a:p>
          <a:p>
            <a:pPr eaLnBrk="1" hangingPunct="1">
              <a:lnSpc>
                <a:spcPct val="90000"/>
              </a:lnSpc>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baseline="30000" smtClean="0"/>
              <a:t>0</a:t>
            </a:r>
            <a:r>
              <a:rPr lang="en-US" altLang="en-US" baseline="-25000" smtClean="0"/>
              <a:t>rxn </a:t>
            </a:r>
            <a:r>
              <a:rPr lang="en-US" altLang="en-US" smtClean="0"/>
              <a:t>=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smtClean="0"/>
              <a:t>(CCl</a:t>
            </a:r>
            <a:r>
              <a:rPr lang="en-US" altLang="en-US" baseline="-25000" smtClean="0"/>
              <a:t>4</a:t>
            </a:r>
            <a:r>
              <a:rPr lang="en-US" altLang="en-US" smtClean="0"/>
              <a:t>) + 4*</a:t>
            </a:r>
            <a:r>
              <a:rPr lang="en-US" altLang="en-US" baseline="-25000" smtClean="0"/>
              <a:t>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smtClean="0"/>
              <a:t>(HCl)] –</a:t>
            </a:r>
          </a:p>
          <a:p>
            <a:pPr eaLnBrk="1" hangingPunct="1">
              <a:lnSpc>
                <a:spcPct val="90000"/>
              </a:lnSpc>
              <a:buFont typeface="Wingdings" pitchFamily="2" charset="2"/>
              <a:buNone/>
            </a:pPr>
            <a:r>
              <a:rPr lang="en-US" altLang="en-US" smtClean="0"/>
              <a:t>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smtClean="0"/>
              <a:t>(CH</a:t>
            </a:r>
            <a:r>
              <a:rPr lang="en-US" altLang="en-US" baseline="-25000" smtClean="0"/>
              <a:t>4</a:t>
            </a:r>
            <a:r>
              <a:rPr lang="en-US" altLang="en-US" smtClean="0"/>
              <a:t>) + 4*</a:t>
            </a:r>
            <a:r>
              <a:rPr lang="en-US" altLang="en-US" baseline="-25000" smtClean="0"/>
              <a:t>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smtClean="0"/>
              <a:t>(Cl</a:t>
            </a:r>
            <a:r>
              <a:rPr lang="en-US" altLang="en-US" baseline="-25000" smtClean="0"/>
              <a:t>2</a:t>
            </a:r>
            <a:r>
              <a:rPr lang="en-US" altLang="en-US" smtClean="0"/>
              <a:t>)]</a:t>
            </a:r>
          </a:p>
          <a:p>
            <a:pPr eaLnBrk="1" hangingPunct="1">
              <a:lnSpc>
                <a:spcPct val="90000"/>
              </a:lnSpc>
              <a:buFont typeface="Wingdings" pitchFamily="2" charset="2"/>
              <a:buNone/>
            </a:pPr>
            <a:endParaRPr lang="en-US" altLang="en-US" smtClean="0"/>
          </a:p>
          <a:p>
            <a:pPr eaLnBrk="1" hangingPunct="1">
              <a:lnSpc>
                <a:spcPct val="90000"/>
              </a:lnSpc>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baseline="30000" smtClean="0"/>
              <a:t>0</a:t>
            </a:r>
            <a:r>
              <a:rPr lang="en-US" altLang="en-US" baseline="-25000" smtClean="0"/>
              <a:t>rxn </a:t>
            </a:r>
            <a:r>
              <a:rPr lang="en-US" altLang="en-US" smtClean="0"/>
              <a:t>= [-139.3 kJ/mol + 4*(-92.3 kJ/mol)]– [-74.8 kJ/mol + 4*</a:t>
            </a:r>
            <a:r>
              <a:rPr lang="en-US" altLang="en-US" baseline="-25000" smtClean="0"/>
              <a:t> </a:t>
            </a:r>
            <a:r>
              <a:rPr lang="en-US" altLang="en-US" smtClean="0"/>
              <a:t>0 kJmol]</a:t>
            </a:r>
          </a:p>
          <a:p>
            <a:pPr eaLnBrk="1" hangingPunct="1">
              <a:lnSpc>
                <a:spcPct val="90000"/>
              </a:lnSpc>
              <a:buFont typeface="Symbol" pitchFamily="18" charset="2"/>
              <a:buChar char="D"/>
            </a:pPr>
            <a:r>
              <a:rPr lang="en-US" altLang="en-US" smtClean="0"/>
              <a:t>H</a:t>
            </a:r>
            <a:r>
              <a:rPr lang="en-US" altLang="en-US" baseline="30000" smtClean="0"/>
              <a:t>0</a:t>
            </a:r>
            <a:r>
              <a:rPr lang="en-US" altLang="en-US" baseline="-25000" smtClean="0"/>
              <a:t>rxn</a:t>
            </a:r>
            <a:r>
              <a:rPr lang="en-US" altLang="en-US" smtClean="0"/>
              <a:t> = -433.7 kJ</a:t>
            </a:r>
          </a:p>
          <a:p>
            <a:pPr eaLnBrk="1" hangingPunct="1">
              <a:lnSpc>
                <a:spcPct val="90000"/>
              </a:lnSpc>
              <a:buFont typeface="Symbol" pitchFamily="18" charset="2"/>
              <a:buChar char="D"/>
            </a:pPr>
            <a:endParaRPr lang="en-US" altLang="en-US" baseline="-25000" smtClean="0"/>
          </a:p>
          <a:p>
            <a:pPr eaLnBrk="1" hangingPunct="1">
              <a:lnSpc>
                <a:spcPct val="90000"/>
              </a:lnSpc>
              <a:buFont typeface="Symbol" pitchFamily="18" charset="2"/>
              <a:buChar char="D"/>
            </a:pPr>
            <a:r>
              <a:rPr lang="en-US" altLang="en-US" smtClean="0">
                <a:sym typeface="Symbol" pitchFamily="18" charset="2"/>
              </a:rPr>
              <a:t>anything = final anything – initial anything</a:t>
            </a:r>
            <a:endParaRPr lang="en-US" altLang="en-US" baseline="-25000" smtClean="0"/>
          </a:p>
          <a:p>
            <a:pPr eaLnBrk="1" hangingPunct="1">
              <a:lnSpc>
                <a:spcPct val="90000"/>
              </a:lnSpc>
              <a:buFont typeface="Wingdings" pitchFamily="2" charset="2"/>
              <a:buNone/>
            </a:pPr>
            <a:endParaRPr lang="en-US" altLang="en-US" baseline="-25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a:t>
            </a:r>
            <a:r>
              <a:rPr lang="en-US" dirty="0" err="1" smtClean="0"/>
              <a:t>H</a:t>
            </a:r>
            <a:r>
              <a:rPr lang="en-US" baseline="-25000" dirty="0" err="1" smtClean="0"/>
              <a:t>f</a:t>
            </a:r>
            <a:r>
              <a:rPr lang="en-US" dirty="0" smtClean="0"/>
              <a:t> (</a:t>
            </a:r>
            <a:r>
              <a:rPr lang="en-US" dirty="0" err="1" smtClean="0"/>
              <a:t>HCl</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½ H</a:t>
            </a:r>
            <a:r>
              <a:rPr lang="en-US" baseline="-25000" dirty="0" smtClean="0"/>
              <a:t>2 </a:t>
            </a:r>
            <a:r>
              <a:rPr lang="en-US" dirty="0" smtClean="0"/>
              <a:t>(g) + ½ Cl</a:t>
            </a:r>
            <a:r>
              <a:rPr lang="en-US" baseline="-25000" dirty="0" smtClean="0"/>
              <a:t>2 </a:t>
            </a:r>
            <a:r>
              <a:rPr lang="en-US" dirty="0" smtClean="0"/>
              <a:t>(g) = </a:t>
            </a:r>
            <a:r>
              <a:rPr lang="en-US" dirty="0" err="1" smtClean="0"/>
              <a:t>HCl</a:t>
            </a:r>
            <a:r>
              <a:rPr lang="en-US" dirty="0" smtClean="0"/>
              <a:t> (g)</a:t>
            </a:r>
            <a:endParaRPr lang="en-US" dirty="0"/>
          </a:p>
        </p:txBody>
      </p:sp>
    </p:spTree>
    <p:extLst>
      <p:ext uri="{BB962C8B-B14F-4D97-AF65-F5344CB8AC3E}">
        <p14:creationId xmlns:p14="http://schemas.microsoft.com/office/powerpoint/2010/main" val="3480391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4000" smtClean="0"/>
              <a:t>CH</a:t>
            </a:r>
            <a:r>
              <a:rPr lang="en-US" altLang="en-US" sz="4000" baseline="-25000" smtClean="0"/>
              <a:t>4 (g)</a:t>
            </a:r>
            <a:r>
              <a:rPr lang="en-US" altLang="en-US" sz="4000" smtClean="0"/>
              <a:t> + 4 Cl</a:t>
            </a:r>
            <a:r>
              <a:rPr lang="en-US" altLang="en-US" sz="4000" baseline="-25000" smtClean="0"/>
              <a:t>2 (g)</a:t>
            </a:r>
            <a:r>
              <a:rPr lang="en-US" altLang="en-US" sz="4000" smtClean="0"/>
              <a:t> </a:t>
            </a:r>
            <a:r>
              <a:rPr lang="en-US" altLang="en-US" sz="4000" smtClean="0">
                <a:sym typeface="Wingdings 3" pitchFamily="18" charset="2"/>
              </a:rPr>
              <a:t></a:t>
            </a:r>
            <a:r>
              <a:rPr lang="en-US" altLang="en-US" sz="4000" smtClean="0"/>
              <a:t> CCl</a:t>
            </a:r>
            <a:r>
              <a:rPr lang="en-US" altLang="en-US" sz="4000" baseline="-25000" smtClean="0"/>
              <a:t>4 (l)</a:t>
            </a:r>
            <a:r>
              <a:rPr lang="en-US" altLang="en-US" sz="4000" smtClean="0"/>
              <a:t> + 4 HCl</a:t>
            </a:r>
            <a:r>
              <a:rPr lang="en-US" altLang="en-US" sz="4000" baseline="-25000" smtClean="0"/>
              <a:t> (g)</a:t>
            </a:r>
            <a:endParaRPr lang="en-US" altLang="en-US" sz="4000" smtClean="0"/>
          </a:p>
        </p:txBody>
      </p:sp>
      <p:sp>
        <p:nvSpPr>
          <p:cNvPr id="5529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baseline="30000" smtClean="0"/>
              <a:t>0</a:t>
            </a:r>
            <a:r>
              <a:rPr lang="en-US" altLang="en-US" baseline="-25000" smtClean="0"/>
              <a:t>rxn </a:t>
            </a:r>
            <a:r>
              <a:rPr lang="en-US" altLang="en-US" smtClean="0"/>
              <a:t>= </a:t>
            </a:r>
            <a:r>
              <a:rPr lang="el-GR" altLang="en-US" smtClean="0">
                <a:latin typeface="MS PGothic" pitchFamily="34" charset="-128"/>
                <a:ea typeface="MS PGothic" pitchFamily="34" charset="-128"/>
                <a:sym typeface="WP Greek Helve"/>
              </a:rPr>
              <a:t>Σ</a:t>
            </a:r>
            <a:r>
              <a:rPr lang="en-US" altLang="en-US" smtClean="0">
                <a:sym typeface="WP Greek Helve"/>
              </a:rPr>
              <a:t>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 prod</a:t>
            </a:r>
            <a:r>
              <a:rPr lang="en-US" altLang="en-US" smtClean="0"/>
              <a:t> - </a:t>
            </a:r>
            <a:r>
              <a:rPr lang="el-GR" altLang="en-US" smtClean="0">
                <a:latin typeface="MS PGothic" pitchFamily="34" charset="-128"/>
                <a:ea typeface="MS PGothic" pitchFamily="34" charset="-128"/>
                <a:sym typeface="WP Greek Helve"/>
              </a:rPr>
              <a:t>Σ</a:t>
            </a:r>
            <a:r>
              <a:rPr lang="en-US" altLang="en-US" smtClean="0">
                <a:sym typeface="WP Greek Helve"/>
              </a:rPr>
              <a:t>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 react</a:t>
            </a:r>
            <a:r>
              <a:rPr lang="en-US" altLang="en-US" smtClean="0"/>
              <a:t> </a:t>
            </a:r>
          </a:p>
          <a:p>
            <a:pPr eaLnBrk="1" hangingPunct="1">
              <a:lnSpc>
                <a:spcPct val="90000"/>
              </a:lnSpc>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baseline="30000" smtClean="0"/>
              <a:t>0</a:t>
            </a:r>
            <a:r>
              <a:rPr lang="en-US" altLang="en-US" baseline="-25000" smtClean="0"/>
              <a:t>rxn </a:t>
            </a:r>
            <a:r>
              <a:rPr lang="en-US" altLang="en-US" smtClean="0"/>
              <a:t>=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smtClean="0"/>
              <a:t>(CCl</a:t>
            </a:r>
            <a:r>
              <a:rPr lang="en-US" altLang="en-US" baseline="-25000" smtClean="0"/>
              <a:t>4</a:t>
            </a:r>
            <a:r>
              <a:rPr lang="en-US" altLang="en-US" smtClean="0"/>
              <a:t>) + 4*</a:t>
            </a:r>
            <a:r>
              <a:rPr lang="en-US" altLang="en-US" baseline="-25000" smtClean="0"/>
              <a:t>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smtClean="0"/>
              <a:t>(HCl)] –</a:t>
            </a:r>
          </a:p>
          <a:p>
            <a:pPr eaLnBrk="1" hangingPunct="1">
              <a:lnSpc>
                <a:spcPct val="90000"/>
              </a:lnSpc>
              <a:buFont typeface="Wingdings" pitchFamily="2" charset="2"/>
              <a:buNone/>
            </a:pPr>
            <a:r>
              <a:rPr lang="en-US" altLang="en-US" smtClean="0"/>
              <a:t>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smtClean="0"/>
              <a:t>(CH</a:t>
            </a:r>
            <a:r>
              <a:rPr lang="en-US" altLang="en-US" baseline="-25000" smtClean="0"/>
              <a:t>4</a:t>
            </a:r>
            <a:r>
              <a:rPr lang="en-US" altLang="en-US" smtClean="0"/>
              <a:t>) + 4*</a:t>
            </a:r>
            <a:r>
              <a:rPr lang="en-US" altLang="en-US" baseline="-25000" smtClean="0"/>
              <a:t>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smtClean="0"/>
              <a:t>(Cl</a:t>
            </a:r>
            <a:r>
              <a:rPr lang="en-US" altLang="en-US" baseline="-25000" smtClean="0"/>
              <a:t>2</a:t>
            </a:r>
            <a:r>
              <a:rPr lang="en-US" altLang="en-US" smtClean="0"/>
              <a:t>)]</a:t>
            </a:r>
          </a:p>
          <a:p>
            <a:pPr eaLnBrk="1" hangingPunct="1">
              <a:lnSpc>
                <a:spcPct val="90000"/>
              </a:lnSpc>
              <a:buFont typeface="Wingdings" pitchFamily="2" charset="2"/>
              <a:buNone/>
            </a:pPr>
            <a:endParaRPr lang="en-US" altLang="en-US" smtClean="0"/>
          </a:p>
          <a:p>
            <a:pPr eaLnBrk="1" hangingPunct="1">
              <a:lnSpc>
                <a:spcPct val="90000"/>
              </a:lnSpc>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a:t>
            </a:r>
            <a:r>
              <a:rPr lang="en-US" altLang="en-US" baseline="30000" smtClean="0"/>
              <a:t>0</a:t>
            </a:r>
            <a:r>
              <a:rPr lang="en-US" altLang="en-US" baseline="-25000" smtClean="0"/>
              <a:t>rxn </a:t>
            </a:r>
            <a:r>
              <a:rPr lang="en-US" altLang="en-US" smtClean="0"/>
              <a:t>= [-139.3 kJ/mol + 4*(-92.3 kJ/mol)]– [-74.8 kJ/mol + 4*</a:t>
            </a:r>
            <a:r>
              <a:rPr lang="en-US" altLang="en-US" baseline="-25000" smtClean="0"/>
              <a:t> </a:t>
            </a:r>
            <a:r>
              <a:rPr lang="en-US" altLang="en-US" smtClean="0"/>
              <a:t>0 kJmol]</a:t>
            </a:r>
          </a:p>
          <a:p>
            <a:pPr eaLnBrk="1" hangingPunct="1">
              <a:lnSpc>
                <a:spcPct val="90000"/>
              </a:lnSpc>
              <a:buFont typeface="Symbol" pitchFamily="18" charset="2"/>
              <a:buChar char="D"/>
            </a:pPr>
            <a:r>
              <a:rPr lang="en-US" altLang="en-US" smtClean="0"/>
              <a:t>H</a:t>
            </a:r>
            <a:r>
              <a:rPr lang="en-US" altLang="en-US" baseline="30000" smtClean="0"/>
              <a:t>0</a:t>
            </a:r>
            <a:r>
              <a:rPr lang="en-US" altLang="en-US" baseline="-25000" smtClean="0"/>
              <a:t>rxn</a:t>
            </a:r>
            <a:r>
              <a:rPr lang="en-US" altLang="en-US" smtClean="0"/>
              <a:t> = -433.7 kJ</a:t>
            </a:r>
          </a:p>
          <a:p>
            <a:pPr eaLnBrk="1" hangingPunct="1">
              <a:lnSpc>
                <a:spcPct val="90000"/>
              </a:lnSpc>
              <a:buFont typeface="Wingdings" pitchFamily="2" charset="2"/>
              <a:buNone/>
            </a:pPr>
            <a:r>
              <a:rPr lang="en-US" altLang="en-US" smtClean="0"/>
              <a:t>-433.7 kJ/mol CH</a:t>
            </a:r>
            <a:r>
              <a:rPr lang="en-US" altLang="en-US" baseline="-25000" smtClean="0"/>
              <a:t>4</a:t>
            </a:r>
          </a:p>
          <a:p>
            <a:pPr eaLnBrk="1" hangingPunct="1">
              <a:lnSpc>
                <a:spcPct val="90000"/>
              </a:lnSpc>
              <a:buFont typeface="Wingdings" pitchFamily="2" charset="2"/>
              <a:buNone/>
            </a:pPr>
            <a:r>
              <a:rPr lang="en-US" altLang="en-US" smtClean="0"/>
              <a:t>-433.7 kJ/4 mol Cl</a:t>
            </a:r>
            <a:r>
              <a:rPr lang="en-US" altLang="en-US" baseline="-25000" smtClean="0"/>
              <a:t>2</a:t>
            </a:r>
            <a:endParaRPr lang="en-US" alt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n-US" altLang="en-US" smtClean="0"/>
          </a:p>
        </p:txBody>
      </p:sp>
      <p:sp>
        <p:nvSpPr>
          <p:cNvPr id="56323" name="Rectangle 3"/>
          <p:cNvSpPr>
            <a:spLocks noGrp="1" noChangeArrowheads="1"/>
          </p:cNvSpPr>
          <p:nvPr>
            <p:ph type="body" idx="1"/>
          </p:nvPr>
        </p:nvSpPr>
        <p:spPr/>
        <p:txBody>
          <a:bodyPr/>
          <a:lstStyle/>
          <a:p>
            <a:pPr eaLnBrk="1" hangingPunct="1">
              <a:buFont typeface="Symbol" pitchFamily="18" charset="2"/>
              <a:buChar char="D"/>
            </a:pPr>
            <a:r>
              <a:rPr lang="en-US" altLang="en-US" smtClean="0"/>
              <a:t>H</a:t>
            </a:r>
            <a:r>
              <a:rPr lang="en-US" altLang="en-US" baseline="-25000" smtClean="0"/>
              <a:t>f</a:t>
            </a:r>
            <a:r>
              <a:rPr lang="en-US" altLang="en-US" smtClean="0"/>
              <a:t>(CCl</a:t>
            </a:r>
            <a:r>
              <a:rPr lang="en-US" altLang="en-US" baseline="-25000" smtClean="0"/>
              <a:t>4</a:t>
            </a:r>
            <a:r>
              <a:rPr lang="en-US" altLang="en-US" smtClean="0"/>
              <a:t>)=-139.3 kJ/mol</a:t>
            </a:r>
          </a:p>
          <a:p>
            <a:pPr eaLnBrk="1" hangingPunct="1">
              <a:buFont typeface="Symbol" pitchFamily="18" charset="2"/>
              <a:buChar char="D"/>
            </a:pPr>
            <a:endParaRPr lang="en-US" altLang="en-US" smtClean="0"/>
          </a:p>
          <a:p>
            <a:pPr eaLnBrk="1" hangingPunct="1">
              <a:buFont typeface="Symbol" pitchFamily="18" charset="2"/>
              <a:buNone/>
            </a:pPr>
            <a:r>
              <a:rPr lang="en-US" altLang="en-US" smtClean="0"/>
              <a:t>If I make 1 mol CCl4, I get/need 139.3 kJ?</a:t>
            </a:r>
          </a:p>
          <a:p>
            <a:pPr eaLnBrk="1" hangingPunct="1">
              <a:buFont typeface="Symbol" pitchFamily="18" charset="2"/>
              <a:buChar char="D"/>
            </a:pPr>
            <a:endParaRPr lang="en-US" altLang="en-US" smtClean="0"/>
          </a:p>
          <a:p>
            <a:pPr eaLnBrk="1" hangingPunct="1">
              <a:buFont typeface="Symbol" pitchFamily="18" charset="2"/>
              <a:buNone/>
            </a:pPr>
            <a:r>
              <a:rPr lang="en-US" altLang="en-US" smtClean="0"/>
              <a:t>A. Get</a:t>
            </a:r>
          </a:p>
          <a:p>
            <a:pPr eaLnBrk="1" hangingPunct="1">
              <a:buFont typeface="Symbol" pitchFamily="18" charset="2"/>
              <a:buNone/>
            </a:pPr>
            <a:r>
              <a:rPr lang="en-US" altLang="en-US" smtClean="0"/>
              <a:t>B. Need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spect="1" noChangeArrowheads="1"/>
          </p:cNvSpPr>
          <p:nvPr>
            <p:ph type="title"/>
          </p:nvPr>
        </p:nvSpPr>
        <p:spPr/>
        <p:txBody>
          <a:bodyPr/>
          <a:lstStyle/>
          <a:p>
            <a:pPr eaLnBrk="1" hangingPunct="1"/>
            <a:endParaRPr lang="en-US" altLang="en-US" smtClean="0"/>
          </a:p>
        </p:txBody>
      </p:sp>
      <p:pic>
        <p:nvPicPr>
          <p:cNvPr id="2662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381000"/>
            <a:ext cx="9144000" cy="6096000"/>
          </a:xfrm>
        </p:spPr>
      </p:pic>
    </p:spTree>
    <p:extLst>
      <p:ext uri="{BB962C8B-B14F-4D97-AF65-F5344CB8AC3E}">
        <p14:creationId xmlns:p14="http://schemas.microsoft.com/office/powerpoint/2010/main" val="30928433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81000"/>
            <a:ext cx="8229600" cy="1139825"/>
          </a:xfrm>
        </p:spPr>
        <p:txBody>
          <a:bodyPr/>
          <a:lstStyle/>
          <a:p>
            <a:pPr eaLnBrk="1" hangingPunct="1"/>
            <a:r>
              <a:rPr lang="en-US" altLang="en-US" smtClean="0"/>
              <a:t>Clicker Question</a:t>
            </a:r>
          </a:p>
        </p:txBody>
      </p:sp>
      <mc:AlternateContent xmlns:mc="http://schemas.openxmlformats.org/markup-compatibility/2006">
        <mc:Choice xmlns:a14="http://schemas.microsoft.com/office/drawing/2010/main" Requires="a14">
          <p:sp>
            <p:nvSpPr>
              <p:cNvPr id="56323" name="Rectangle 3"/>
              <p:cNvSpPr>
                <a:spLocks noGrp="1" noChangeArrowheads="1"/>
              </p:cNvSpPr>
              <p:nvPr>
                <p:ph type="body" idx="1"/>
              </p:nvPr>
            </p:nvSpPr>
            <p:spPr>
              <a:xfrm>
                <a:off x="457200" y="838200"/>
                <a:ext cx="8229600" cy="4530725"/>
              </a:xfrm>
            </p:spPr>
            <p:txBody>
              <a:bodyPr/>
              <a:lstStyle/>
              <a:p>
                <a:pPr marL="533400" indent="-533400" eaLnBrk="1" hangingPunct="1">
                  <a:lnSpc>
                    <a:spcPct val="90000"/>
                  </a:lnSpc>
                  <a:buFont typeface="Wingdings" pitchFamily="2" charset="2"/>
                  <a:buNone/>
                  <a:defRPr/>
                </a:pPr>
                <a:r>
                  <a:rPr lang="en-US" altLang="en-US" dirty="0" smtClean="0"/>
                  <a:t>CH</a:t>
                </a:r>
                <a:r>
                  <a:rPr lang="en-US" altLang="en-US" baseline="-25000" dirty="0" smtClean="0"/>
                  <a:t>4 (g)</a:t>
                </a:r>
                <a:r>
                  <a:rPr lang="en-US" altLang="en-US" dirty="0" smtClean="0"/>
                  <a:t> + 4 Cl</a:t>
                </a:r>
                <a:r>
                  <a:rPr lang="en-US" altLang="en-US" baseline="-25000" dirty="0" smtClean="0"/>
                  <a:t>2 (g)</a:t>
                </a:r>
                <a:r>
                  <a:rPr lang="en-US" altLang="en-US" dirty="0" smtClean="0"/>
                  <a:t> </a:t>
                </a:r>
                <a:r>
                  <a:rPr lang="en-US" altLang="en-US" dirty="0" smtClean="0">
                    <a:sym typeface="Wingdings 3" pitchFamily="18" charset="2"/>
                  </a:rPr>
                  <a:t></a:t>
                </a:r>
                <a:r>
                  <a:rPr lang="en-US" altLang="en-US" dirty="0" smtClean="0"/>
                  <a:t> CCl</a:t>
                </a:r>
                <a:r>
                  <a:rPr lang="en-US" altLang="en-US" baseline="-25000" dirty="0" smtClean="0"/>
                  <a:t>4 (l)</a:t>
                </a:r>
                <a:r>
                  <a:rPr lang="en-US" altLang="en-US" dirty="0" smtClean="0"/>
                  <a:t> + 4 </a:t>
                </a:r>
                <a:r>
                  <a:rPr lang="en-US" altLang="en-US" dirty="0" err="1" smtClean="0"/>
                  <a:t>HCl</a:t>
                </a:r>
                <a:r>
                  <a:rPr lang="en-US" altLang="en-US" baseline="-25000" dirty="0" smtClean="0"/>
                  <a:t> (g)</a:t>
                </a:r>
              </a:p>
              <a:p>
                <a:pPr marL="533400" indent="-533400" eaLnBrk="1" hangingPunct="1">
                  <a:lnSpc>
                    <a:spcPct val="90000"/>
                  </a:lnSpc>
                  <a:buFont typeface="Wingdings" pitchFamily="2" charset="2"/>
                  <a:buNone/>
                  <a:defRPr/>
                </a:pPr>
                <a:endParaRPr lang="en-US" altLang="en-US" baseline="-25000" dirty="0" smtClean="0"/>
              </a:p>
              <a:p>
                <a:pPr eaLnBrk="1" hangingPunct="1">
                  <a:lnSpc>
                    <a:spcPct val="90000"/>
                  </a:lnSpc>
                  <a:buFont typeface="Symbol" pitchFamily="18" charset="2"/>
                  <a:buChar char="D"/>
                  <a:defRPr/>
                </a:pPr>
                <a:r>
                  <a:rPr lang="en-US" altLang="en-US" dirty="0" smtClean="0"/>
                  <a:t>H</a:t>
                </a:r>
                <a:r>
                  <a:rPr lang="en-US" altLang="en-US" baseline="30000" dirty="0" smtClean="0"/>
                  <a:t>0</a:t>
                </a:r>
                <a:r>
                  <a:rPr lang="en-US" altLang="en-US" baseline="-25000" dirty="0" smtClean="0"/>
                  <a:t>rxn</a:t>
                </a:r>
                <a:r>
                  <a:rPr lang="en-US" altLang="en-US" dirty="0" smtClean="0"/>
                  <a:t> = </a:t>
                </a:r>
                <a14:m>
                  <m:oMath xmlns:m="http://schemas.openxmlformats.org/officeDocument/2006/math">
                    <m:f>
                      <m:fPr>
                        <m:ctrlPr>
                          <a:rPr lang="en-US" altLang="en-US" i="1" dirty="0" smtClean="0">
                            <a:latin typeface="Cambria Math"/>
                          </a:rPr>
                        </m:ctrlPr>
                      </m:fPr>
                      <m:num>
                        <m:r>
                          <a:rPr lang="en-US" altLang="en-US" i="1" dirty="0">
                            <a:latin typeface="Cambria Math"/>
                          </a:rPr>
                          <m:t>−433.7 </m:t>
                        </m:r>
                        <m:r>
                          <a:rPr lang="en-US" altLang="en-US" i="1" dirty="0">
                            <a:latin typeface="Cambria Math"/>
                          </a:rPr>
                          <m:t>𝑘𝐽</m:t>
                        </m:r>
                        <m:r>
                          <m:rPr>
                            <m:nor/>
                          </m:rPr>
                          <a:rPr lang="en-US" altLang="en-US" dirty="0"/>
                          <m:t> </m:t>
                        </m:r>
                      </m:num>
                      <m:den>
                        <m:r>
                          <a:rPr lang="en-US" altLang="en-US" b="0" i="1" dirty="0" smtClean="0">
                            <a:latin typeface="Cambria Math"/>
                          </a:rPr>
                          <m:t>4 </m:t>
                        </m:r>
                        <m:r>
                          <a:rPr lang="en-US" altLang="en-US" b="0" i="1" dirty="0" smtClean="0">
                            <a:latin typeface="Cambria Math"/>
                          </a:rPr>
                          <m:t>𝑚𝑜𝑙</m:t>
                        </m:r>
                        <m:r>
                          <a:rPr lang="en-US" altLang="en-US" b="0" i="1" dirty="0" smtClean="0">
                            <a:latin typeface="Cambria Math"/>
                          </a:rPr>
                          <m:t> </m:t>
                        </m:r>
                        <m:r>
                          <a:rPr lang="en-US" altLang="en-US" b="0" i="1" dirty="0" smtClean="0">
                            <a:latin typeface="Cambria Math"/>
                          </a:rPr>
                          <m:t>𝐶</m:t>
                        </m:r>
                        <m:sSub>
                          <m:sSubPr>
                            <m:ctrlPr>
                              <a:rPr lang="en-US" altLang="en-US" b="0" i="1" dirty="0" smtClean="0">
                                <a:latin typeface="Cambria Math"/>
                              </a:rPr>
                            </m:ctrlPr>
                          </m:sSubPr>
                          <m:e>
                            <m:r>
                              <a:rPr lang="en-US" altLang="en-US" b="0" i="1" dirty="0" smtClean="0">
                                <a:latin typeface="Cambria Math"/>
                              </a:rPr>
                              <m:t>𝑙</m:t>
                            </m:r>
                          </m:e>
                          <m:sub>
                            <m:r>
                              <a:rPr lang="en-US" altLang="en-US" b="0" i="1" dirty="0" smtClean="0">
                                <a:latin typeface="Cambria Math"/>
                              </a:rPr>
                              <m:t>2</m:t>
                            </m:r>
                          </m:sub>
                        </m:sSub>
                      </m:den>
                    </m:f>
                  </m:oMath>
                </a14:m>
                <a:endParaRPr lang="en-US" altLang="en-US" dirty="0" smtClean="0"/>
              </a:p>
              <a:p>
                <a:pPr eaLnBrk="1" hangingPunct="1">
                  <a:lnSpc>
                    <a:spcPct val="90000"/>
                  </a:lnSpc>
                  <a:buFont typeface="Symbol" pitchFamily="18" charset="2"/>
                  <a:buChar char="D"/>
                  <a:defRPr/>
                </a:pPr>
                <a:r>
                  <a:rPr lang="en-US" altLang="en-US" dirty="0" smtClean="0"/>
                  <a:t>c</a:t>
                </a:r>
                <a:r>
                  <a:rPr lang="en-US" altLang="en-US" baseline="-25000" dirty="0" smtClean="0"/>
                  <a:t>H2O</a:t>
                </a:r>
                <a:r>
                  <a:rPr lang="en-US" altLang="en-US" dirty="0" smtClean="0"/>
                  <a:t> = 4.18 J/</a:t>
                </a:r>
                <a:r>
                  <a:rPr lang="en-US" altLang="en-US" dirty="0" err="1" smtClean="0"/>
                  <a:t>g</a:t>
                </a:r>
                <a:r>
                  <a:rPr lang="en-US" altLang="en-US" dirty="0" err="1" smtClean="0">
                    <a:latin typeface="Times New Roman"/>
                    <a:cs typeface="Times New Roman"/>
                  </a:rPr>
                  <a:t>º</a:t>
                </a:r>
                <a:r>
                  <a:rPr lang="en-US" altLang="en-US" dirty="0" err="1" smtClean="0"/>
                  <a:t>C</a:t>
                </a:r>
                <a:endParaRPr lang="en-US" altLang="en-US" dirty="0" smtClean="0"/>
              </a:p>
              <a:p>
                <a:pPr marL="533400" indent="-533400" eaLnBrk="1" hangingPunct="1">
                  <a:lnSpc>
                    <a:spcPct val="90000"/>
                  </a:lnSpc>
                  <a:buFont typeface="Wingdings" pitchFamily="2" charset="2"/>
                  <a:buNone/>
                  <a:defRPr/>
                </a:pPr>
                <a:endParaRPr lang="en-US" altLang="en-US" baseline="-25000" dirty="0" smtClean="0"/>
              </a:p>
              <a:p>
                <a:pPr marL="533400" indent="-533400" eaLnBrk="1" hangingPunct="1">
                  <a:lnSpc>
                    <a:spcPct val="90000"/>
                  </a:lnSpc>
                  <a:buFont typeface="Wingdings" pitchFamily="2" charset="2"/>
                  <a:buNone/>
                  <a:defRPr/>
                </a:pPr>
                <a:r>
                  <a:rPr lang="en-US" altLang="en-US" dirty="0" smtClean="0"/>
                  <a:t>If I want to heat 1000 g of water from 25 C to boiling.  How much chlorine would I need to react (assuming I have infinite CH</a:t>
                </a:r>
                <a:r>
                  <a:rPr lang="en-US" altLang="en-US" baseline="-25000" dirty="0" smtClean="0"/>
                  <a:t>4</a:t>
                </a:r>
                <a:r>
                  <a:rPr lang="en-US" altLang="en-US" dirty="0" smtClean="0"/>
                  <a:t>)?</a:t>
                </a:r>
              </a:p>
              <a:p>
                <a:pPr marL="533400" indent="-533400" eaLnBrk="1" hangingPunct="1">
                  <a:lnSpc>
                    <a:spcPct val="90000"/>
                  </a:lnSpc>
                  <a:buFont typeface="Wingdings" pitchFamily="2" charset="2"/>
                  <a:buNone/>
                  <a:defRPr/>
                </a:pPr>
                <a:r>
                  <a:rPr lang="en-US" altLang="en-US" dirty="0" smtClean="0"/>
                  <a:t>A.  51.26 g</a:t>
                </a:r>
              </a:p>
              <a:p>
                <a:pPr marL="533400" indent="-533400" eaLnBrk="1" hangingPunct="1">
                  <a:lnSpc>
                    <a:spcPct val="90000"/>
                  </a:lnSpc>
                  <a:buFont typeface="Wingdings" pitchFamily="2" charset="2"/>
                  <a:buNone/>
                  <a:defRPr/>
                </a:pPr>
                <a:r>
                  <a:rPr lang="en-US" altLang="en-US" dirty="0" smtClean="0"/>
                  <a:t>B.  0.723 g</a:t>
                </a:r>
              </a:p>
              <a:p>
                <a:pPr marL="533400" indent="-533400" eaLnBrk="1" hangingPunct="1">
                  <a:lnSpc>
                    <a:spcPct val="90000"/>
                  </a:lnSpc>
                  <a:buFont typeface="Wingdings" pitchFamily="2" charset="2"/>
                  <a:buAutoNum type="alphaUcPeriod" startAt="3"/>
                  <a:defRPr/>
                </a:pPr>
                <a:r>
                  <a:rPr lang="en-US" altLang="en-US" dirty="0" smtClean="0"/>
                  <a:t>205.04 g</a:t>
                </a:r>
              </a:p>
              <a:p>
                <a:pPr marL="533400" indent="-533400" eaLnBrk="1" hangingPunct="1">
                  <a:lnSpc>
                    <a:spcPct val="90000"/>
                  </a:lnSpc>
                  <a:buFont typeface="Wingdings" pitchFamily="2" charset="2"/>
                  <a:buAutoNum type="alphaUcPeriod" startAt="3"/>
                  <a:defRPr/>
                </a:pPr>
                <a:r>
                  <a:rPr lang="en-US" altLang="en-US" dirty="0" smtClean="0"/>
                  <a:t>Don’t tell me it’s over </a:t>
                </a:r>
                <a:r>
                  <a:rPr lang="en-US" altLang="en-US" dirty="0" smtClean="0">
                    <a:sym typeface="Wingdings" pitchFamily="2" charset="2"/>
                  </a:rPr>
                  <a:t></a:t>
                </a:r>
                <a:endParaRPr lang="en-US" altLang="en-US" dirty="0" smtClean="0"/>
              </a:p>
              <a:p>
                <a:pPr marL="533400" indent="-533400" eaLnBrk="1" hangingPunct="1">
                  <a:lnSpc>
                    <a:spcPct val="90000"/>
                  </a:lnSpc>
                  <a:buFont typeface="Wingdings" pitchFamily="2" charset="2"/>
                  <a:buAutoNum type="alphaUcPeriod" startAt="4"/>
                  <a:defRPr/>
                </a:pPr>
                <a:endParaRPr lang="en-US" altLang="en-US" dirty="0" smtClean="0"/>
              </a:p>
            </p:txBody>
          </p:sp>
        </mc:Choice>
        <mc:Fallback>
          <p:sp>
            <p:nvSpPr>
              <p:cNvPr id="56323" name="Rectangle 3"/>
              <p:cNvSpPr>
                <a:spLocks noGrp="1" noRot="1" noChangeAspect="1" noMove="1" noResize="1" noEditPoints="1" noAdjustHandles="1" noChangeArrowheads="1" noChangeShapeType="1" noTextEdit="1"/>
              </p:cNvSpPr>
              <p:nvPr>
                <p:ph type="body" idx="1"/>
              </p:nvPr>
            </p:nvSpPr>
            <p:spPr>
              <a:xfrm>
                <a:off x="457200" y="838200"/>
                <a:ext cx="8229600" cy="4530725"/>
              </a:xfrm>
              <a:blipFill rotWithShape="1">
                <a:blip r:embed="rId2"/>
                <a:stretch>
                  <a:fillRect l="-1481" t="-2423" r="-370" b="-3176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altLang="en-US" dirty="0" smtClean="0"/>
                  <a:t>H</a:t>
                </a:r>
                <a:r>
                  <a:rPr lang="en-US" altLang="en-US" baseline="30000" dirty="0"/>
                  <a:t>0</a:t>
                </a:r>
                <a:r>
                  <a:rPr lang="en-US" altLang="en-US" baseline="-25000" dirty="0"/>
                  <a:t>rxn</a:t>
                </a:r>
                <a:r>
                  <a:rPr lang="en-US" altLang="en-US" dirty="0"/>
                  <a:t> = </a:t>
                </a:r>
                <a14:m>
                  <m:oMath xmlns:m="http://schemas.openxmlformats.org/officeDocument/2006/math">
                    <m:f>
                      <m:fPr>
                        <m:ctrlPr>
                          <a:rPr lang="en-US" altLang="en-US" i="1" dirty="0">
                            <a:latin typeface="Cambria Math"/>
                          </a:rPr>
                        </m:ctrlPr>
                      </m:fPr>
                      <m:num>
                        <m:r>
                          <a:rPr lang="en-US" altLang="en-US" i="1" dirty="0">
                            <a:latin typeface="Cambria Math"/>
                          </a:rPr>
                          <m:t>−433.7 </m:t>
                        </m:r>
                        <m:r>
                          <a:rPr lang="en-US" altLang="en-US" i="1" dirty="0">
                            <a:latin typeface="Cambria Math"/>
                          </a:rPr>
                          <m:t>𝑘𝐽</m:t>
                        </m:r>
                        <m:r>
                          <m:rPr>
                            <m:nor/>
                          </m:rPr>
                          <a:rPr lang="en-US" altLang="en-US" dirty="0"/>
                          <m:t> </m:t>
                        </m:r>
                      </m:num>
                      <m:den>
                        <m:r>
                          <a:rPr lang="en-US" altLang="en-US" i="1" dirty="0">
                            <a:latin typeface="Cambria Math"/>
                          </a:rPr>
                          <m:t>4 </m:t>
                        </m:r>
                        <m:r>
                          <a:rPr lang="en-US" altLang="en-US" i="1" dirty="0">
                            <a:latin typeface="Cambria Math"/>
                          </a:rPr>
                          <m:t>𝑚𝑜𝑙</m:t>
                        </m:r>
                        <m:r>
                          <a:rPr lang="en-US" altLang="en-US" i="1" dirty="0">
                            <a:latin typeface="Cambria Math"/>
                          </a:rPr>
                          <m:t> </m:t>
                        </m:r>
                        <m:r>
                          <a:rPr lang="en-US" altLang="en-US" i="1" dirty="0">
                            <a:latin typeface="Cambria Math"/>
                          </a:rPr>
                          <m:t>𝐶</m:t>
                        </m:r>
                        <m:sSub>
                          <m:sSubPr>
                            <m:ctrlPr>
                              <a:rPr lang="en-US" altLang="en-US" i="1" dirty="0">
                                <a:latin typeface="Cambria Math"/>
                              </a:rPr>
                            </m:ctrlPr>
                          </m:sSubPr>
                          <m:e>
                            <m:r>
                              <a:rPr lang="en-US" altLang="en-US" i="1" dirty="0">
                                <a:latin typeface="Cambria Math"/>
                              </a:rPr>
                              <m:t>𝑙</m:t>
                            </m:r>
                          </m:e>
                          <m:sub>
                            <m:r>
                              <a:rPr lang="en-US" altLang="en-US" i="1" dirty="0">
                                <a:latin typeface="Cambria Math"/>
                              </a:rPr>
                              <m:t>2</m:t>
                            </m:r>
                          </m:sub>
                        </m:sSub>
                      </m:den>
                    </m:f>
                  </m:oMath>
                </a14:m>
                <a:endParaRPr lang="en-US" dirty="0" smtClean="0"/>
              </a:p>
              <a:p>
                <a:pPr marL="0" indent="0">
                  <a:buNone/>
                </a:pPr>
                <a:endParaRPr lang="en-US" dirty="0"/>
              </a:p>
              <a:p>
                <a:pPr marL="0" indent="0">
                  <a:buNone/>
                </a:pPr>
                <a:r>
                  <a:rPr lang="en-US" dirty="0" smtClean="0"/>
                  <a:t>Q=</a:t>
                </a:r>
                <a:r>
                  <a:rPr lang="en-US" dirty="0" err="1" smtClean="0"/>
                  <a:t>mc</a:t>
                </a:r>
                <a:r>
                  <a:rPr lang="en-US" dirty="0" err="1" smtClean="0">
                    <a:latin typeface="Times New Roman"/>
                    <a:cs typeface="Times New Roman"/>
                  </a:rPr>
                  <a:t>∆T</a:t>
                </a:r>
                <a:r>
                  <a:rPr lang="en-US" dirty="0" smtClean="0">
                    <a:latin typeface="Times New Roman"/>
                    <a:cs typeface="Times New Roman"/>
                  </a:rPr>
                  <a:t>=(1000 g) (4.18 J/</a:t>
                </a:r>
                <a:r>
                  <a:rPr lang="en-US" dirty="0" err="1" smtClean="0">
                    <a:latin typeface="Times New Roman"/>
                    <a:cs typeface="Times New Roman"/>
                  </a:rPr>
                  <a:t>gK</a:t>
                </a:r>
                <a:r>
                  <a:rPr lang="en-US" dirty="0" smtClean="0">
                    <a:latin typeface="Times New Roman"/>
                    <a:cs typeface="Times New Roman"/>
                  </a:rPr>
                  <a:t>) (373-298)</a:t>
                </a:r>
              </a:p>
              <a:p>
                <a:pPr marL="0" indent="0">
                  <a:buNone/>
                </a:pPr>
                <a:r>
                  <a:rPr lang="en-US" dirty="0" smtClean="0">
                    <a:latin typeface="Times New Roman"/>
                    <a:cs typeface="Times New Roman"/>
                  </a:rPr>
                  <a:t>Q=313,500 J energy needed</a:t>
                </a:r>
              </a:p>
              <a:p>
                <a:pPr marL="0" indent="0">
                  <a:buNone/>
                </a:pPr>
                <a:r>
                  <a:rPr lang="en-US" dirty="0" err="1" smtClean="0">
                    <a:latin typeface="Times New Roman"/>
                    <a:cs typeface="Times New Roman"/>
                  </a:rPr>
                  <a:t>Q</a:t>
                </a:r>
                <a:r>
                  <a:rPr lang="en-US" baseline="-25000" dirty="0" err="1" smtClean="0">
                    <a:latin typeface="Times New Roman"/>
                    <a:cs typeface="Times New Roman"/>
                  </a:rPr>
                  <a:t>water</a:t>
                </a:r>
                <a:r>
                  <a:rPr lang="en-US" dirty="0" smtClean="0">
                    <a:latin typeface="Times New Roman"/>
                    <a:cs typeface="Times New Roman"/>
                  </a:rPr>
                  <a:t> + </a:t>
                </a:r>
                <a:r>
                  <a:rPr lang="en-US" dirty="0" err="1" smtClean="0">
                    <a:latin typeface="Times New Roman"/>
                    <a:cs typeface="Times New Roman"/>
                  </a:rPr>
                  <a:t>Q</a:t>
                </a:r>
                <a:r>
                  <a:rPr lang="en-US" baseline="-25000" dirty="0" err="1" smtClean="0">
                    <a:latin typeface="Times New Roman"/>
                    <a:cs typeface="Times New Roman"/>
                  </a:rPr>
                  <a:t>rxn</a:t>
                </a:r>
                <a:r>
                  <a:rPr lang="en-US" baseline="-25000" dirty="0" smtClean="0">
                    <a:latin typeface="Times New Roman"/>
                    <a:cs typeface="Times New Roman"/>
                  </a:rPr>
                  <a:t> </a:t>
                </a:r>
                <a:r>
                  <a:rPr lang="en-US" dirty="0" smtClean="0">
                    <a:latin typeface="Times New Roman"/>
                    <a:cs typeface="Times New Roman"/>
                  </a:rPr>
                  <a:t> = 0</a:t>
                </a:r>
              </a:p>
              <a:p>
                <a:pPr marL="0" indent="0">
                  <a:buNone/>
                </a:pPr>
                <a:r>
                  <a:rPr lang="en-US" dirty="0" err="1" smtClean="0">
                    <a:latin typeface="Times New Roman"/>
                    <a:cs typeface="Times New Roman"/>
                  </a:rPr>
                  <a:t>Q</a:t>
                </a:r>
                <a:r>
                  <a:rPr lang="en-US" baseline="-25000" dirty="0" err="1" smtClean="0">
                    <a:latin typeface="Times New Roman"/>
                    <a:cs typeface="Times New Roman"/>
                  </a:rPr>
                  <a:t>water</a:t>
                </a:r>
                <a:r>
                  <a:rPr lang="en-US" dirty="0" smtClean="0">
                    <a:latin typeface="Times New Roman"/>
                    <a:cs typeface="Times New Roman"/>
                  </a:rPr>
                  <a:t> = - </a:t>
                </a:r>
                <a:r>
                  <a:rPr lang="en-US" dirty="0" err="1" smtClean="0">
                    <a:latin typeface="Times New Roman"/>
                    <a:cs typeface="Times New Roman"/>
                  </a:rPr>
                  <a:t>Q</a:t>
                </a:r>
                <a:r>
                  <a:rPr lang="en-US" baseline="-25000" dirty="0" err="1" smtClean="0">
                    <a:latin typeface="Times New Roman"/>
                    <a:cs typeface="Times New Roman"/>
                  </a:rPr>
                  <a:t>rxn</a:t>
                </a:r>
                <a:r>
                  <a:rPr lang="en-US" dirty="0" smtClean="0">
                    <a:latin typeface="Times New Roman"/>
                    <a:cs typeface="Times New Roman"/>
                  </a:rPr>
                  <a:t> = -∆</a:t>
                </a:r>
                <a:r>
                  <a:rPr lang="en-US" dirty="0" err="1" smtClean="0">
                    <a:latin typeface="Times New Roman"/>
                    <a:cs typeface="Times New Roman"/>
                  </a:rPr>
                  <a:t>H</a:t>
                </a:r>
                <a:r>
                  <a:rPr lang="en-US" baseline="-25000" dirty="0" err="1" smtClean="0">
                    <a:latin typeface="Times New Roman"/>
                    <a:cs typeface="Times New Roman"/>
                  </a:rPr>
                  <a:t>rxn</a:t>
                </a:r>
                <a:endParaRPr lang="en-US" dirty="0" smtClean="0">
                  <a:latin typeface="Times New Roman"/>
                  <a:cs typeface="Times New Roman"/>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=313,500 </m:t>
                      </m:r>
                      <m:r>
                        <a:rPr lang="en-US" b="0" i="1" smtClean="0">
                          <a:latin typeface="Cambria Math"/>
                        </a:rPr>
                        <m:t>𝐽</m:t>
                      </m:r>
                      <m:f>
                        <m:fPr>
                          <m:ctrlPr>
                            <a:rPr lang="en-US" b="0" i="1" smtClean="0">
                              <a:latin typeface="Cambria Math"/>
                            </a:rPr>
                          </m:ctrlPr>
                        </m:fPr>
                        <m:num>
                          <m:r>
                            <a:rPr lang="en-US" b="0" i="1" smtClean="0">
                              <a:latin typeface="Cambria Math"/>
                            </a:rPr>
                            <m:t>4 </m:t>
                          </m:r>
                          <m:r>
                            <a:rPr lang="en-US" b="0" i="1" smtClean="0">
                              <a:latin typeface="Cambria Math"/>
                            </a:rPr>
                            <m:t>𝑚𝑜𝑙</m:t>
                          </m:r>
                          <m:r>
                            <a:rPr lang="en-US" b="0" i="1" smtClean="0">
                              <a:latin typeface="Cambria Math"/>
                            </a:rPr>
                            <m:t> </m:t>
                          </m:r>
                          <m:r>
                            <a:rPr lang="en-US" b="0" i="1" smtClean="0">
                              <a:latin typeface="Cambria Math"/>
                            </a:rPr>
                            <m:t>𝐶</m:t>
                          </m:r>
                          <m:sSub>
                            <m:sSubPr>
                              <m:ctrlPr>
                                <a:rPr lang="en-US" b="0" i="1" smtClean="0">
                                  <a:latin typeface="Cambria Math"/>
                                </a:rPr>
                              </m:ctrlPr>
                            </m:sSubPr>
                            <m:e>
                              <m:r>
                                <a:rPr lang="en-US" b="0" i="1" smtClean="0">
                                  <a:latin typeface="Cambria Math"/>
                                </a:rPr>
                                <m:t>𝑙</m:t>
                              </m:r>
                            </m:e>
                            <m:sub>
                              <m:r>
                                <a:rPr lang="en-US" b="0" i="1" smtClean="0">
                                  <a:latin typeface="Cambria Math"/>
                                </a:rPr>
                                <m:t>2</m:t>
                              </m:r>
                            </m:sub>
                          </m:sSub>
                          <m:r>
                            <a:rPr lang="en-US" b="0" i="1" smtClean="0">
                              <a:latin typeface="Cambria Math"/>
                            </a:rPr>
                            <m:t> </m:t>
                          </m:r>
                          <m:r>
                            <a:rPr lang="en-US" b="0" i="1" smtClean="0">
                              <a:latin typeface="Cambria Math"/>
                            </a:rPr>
                            <m:t>𝑟𝑒𝑎𝑐𝑡</m:t>
                          </m:r>
                        </m:num>
                        <m:den>
                          <m:r>
                            <a:rPr lang="en-US" b="0" i="1" smtClean="0">
                              <a:latin typeface="Cambria Math"/>
                            </a:rPr>
                            <m:t>433,700 </m:t>
                          </m:r>
                          <m:r>
                            <a:rPr lang="en-US" b="0" i="1" smtClean="0">
                              <a:latin typeface="Cambria Math"/>
                            </a:rPr>
                            <m:t>𝐽</m:t>
                          </m:r>
                        </m:den>
                      </m:f>
                      <m:f>
                        <m:fPr>
                          <m:ctrlPr>
                            <a:rPr lang="en-US" b="0" i="1" smtClean="0">
                              <a:latin typeface="Cambria Math"/>
                            </a:rPr>
                          </m:ctrlPr>
                        </m:fPr>
                        <m:num>
                          <m:r>
                            <a:rPr lang="en-US" b="0" i="1" smtClean="0">
                              <a:latin typeface="Cambria Math"/>
                            </a:rPr>
                            <m:t>70.9 </m:t>
                          </m:r>
                          <m:r>
                            <a:rPr lang="en-US" b="0" i="1" smtClean="0">
                              <a:latin typeface="Cambria Math"/>
                            </a:rPr>
                            <m:t>𝑔</m:t>
                          </m:r>
                          <m:r>
                            <a:rPr lang="en-US" b="0" i="1" smtClean="0">
                              <a:latin typeface="Cambria Math"/>
                            </a:rPr>
                            <m:t> </m:t>
                          </m:r>
                          <m:r>
                            <a:rPr lang="en-US" b="0" i="1" smtClean="0">
                              <a:latin typeface="Cambria Math"/>
                            </a:rPr>
                            <m:t>𝐶</m:t>
                          </m:r>
                          <m:sSub>
                            <m:sSubPr>
                              <m:ctrlPr>
                                <a:rPr lang="en-US" b="0" i="1" smtClean="0">
                                  <a:latin typeface="Cambria Math"/>
                                </a:rPr>
                              </m:ctrlPr>
                            </m:sSubPr>
                            <m:e>
                              <m:r>
                                <a:rPr lang="en-US" b="0" i="1" smtClean="0">
                                  <a:latin typeface="Cambria Math"/>
                                </a:rPr>
                                <m:t>𝑙</m:t>
                              </m:r>
                            </m:e>
                            <m:sub>
                              <m:r>
                                <a:rPr lang="en-US" b="0" i="1" smtClean="0">
                                  <a:latin typeface="Cambria Math"/>
                                </a:rPr>
                                <m:t>2</m:t>
                              </m:r>
                            </m:sub>
                          </m:sSub>
                        </m:num>
                        <m:den>
                          <m:r>
                            <a:rPr lang="en-US" b="0" i="1" smtClean="0">
                              <a:latin typeface="Cambria Math"/>
                            </a:rPr>
                            <m:t>𝑚𝑜𝑙</m:t>
                          </m:r>
                          <m:r>
                            <a:rPr lang="en-US" b="0" i="1" smtClean="0">
                              <a:latin typeface="Cambria Math"/>
                            </a:rPr>
                            <m:t> </m:t>
                          </m:r>
                          <m:r>
                            <a:rPr lang="en-US" b="0" i="1" smtClean="0">
                              <a:latin typeface="Cambria Math"/>
                            </a:rPr>
                            <m:t>𝐶</m:t>
                          </m:r>
                          <m:sSub>
                            <m:sSubPr>
                              <m:ctrlPr>
                                <a:rPr lang="en-US" b="0" i="1" smtClean="0">
                                  <a:latin typeface="Cambria Math"/>
                                </a:rPr>
                              </m:ctrlPr>
                            </m:sSubPr>
                            <m:e>
                              <m:r>
                                <a:rPr lang="en-US" b="0" i="1" smtClean="0">
                                  <a:latin typeface="Cambria Math"/>
                                </a:rPr>
                                <m:t>𝑙</m:t>
                              </m:r>
                            </m:e>
                            <m:sub>
                              <m:r>
                                <a:rPr lang="en-US" b="0" i="1" smtClean="0">
                                  <a:latin typeface="Cambria Math"/>
                                </a:rPr>
                                <m:t>2</m:t>
                              </m:r>
                            </m:sub>
                          </m:sSub>
                        </m:den>
                      </m:f>
                      <m:r>
                        <a:rPr lang="en-US" b="0" i="1" smtClean="0">
                          <a:latin typeface="Cambria Math"/>
                        </a:rPr>
                        <m:t>=205 </m:t>
                      </m:r>
                      <m:r>
                        <a:rPr lang="en-US" b="0" i="1" smtClean="0">
                          <a:latin typeface="Cambria Math"/>
                        </a:rPr>
                        <m:t>𝑔</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a:stretch>
              </a:blipFill>
            </p:spPr>
            <p:txBody>
              <a:bodyPr/>
              <a:lstStyle/>
              <a:p>
                <a:r>
                  <a:rPr lang="en-US">
                    <a:noFill/>
                  </a:rPr>
                  <a:t> </a:t>
                </a:r>
              </a:p>
            </p:txBody>
          </p:sp>
        </mc:Fallback>
      </mc:AlternateContent>
    </p:spTree>
    <p:extLst>
      <p:ext uri="{BB962C8B-B14F-4D97-AF65-F5344CB8AC3E}">
        <p14:creationId xmlns:p14="http://schemas.microsoft.com/office/powerpoint/2010/main" val="39283806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Ways to determine </a:t>
            </a:r>
            <a:r>
              <a:rPr lang="en-US" altLang="en-US" smtClean="0">
                <a:sym typeface="Symbol" pitchFamily="18" charset="2"/>
              </a:rPr>
              <a:t></a:t>
            </a:r>
            <a:r>
              <a:rPr lang="en-US" altLang="en-US" smtClean="0">
                <a:sym typeface="WP Greek Courier"/>
              </a:rPr>
              <a:t> </a:t>
            </a:r>
            <a:r>
              <a:rPr lang="en-US" altLang="en-US" smtClean="0"/>
              <a:t>H</a:t>
            </a:r>
          </a:p>
        </p:txBody>
      </p:sp>
      <p:sp>
        <p:nvSpPr>
          <p:cNvPr id="58371" name="Rectangle 3"/>
          <p:cNvSpPr>
            <a:spLocks noGrp="1" noChangeArrowheads="1"/>
          </p:cNvSpPr>
          <p:nvPr>
            <p:ph type="body" idx="1"/>
          </p:nvPr>
        </p:nvSpPr>
        <p:spPr/>
        <p:txBody>
          <a:bodyPr/>
          <a:lstStyle/>
          <a:p>
            <a:pPr marL="609600" indent="-609600" eaLnBrk="1" hangingPunct="1">
              <a:buFontTx/>
              <a:buAutoNum type="arabicPeriod"/>
            </a:pPr>
            <a:r>
              <a:rPr lang="en-US" altLang="en-US" smtClean="0"/>
              <a:t>Find </a:t>
            </a:r>
            <a:r>
              <a:rPr lang="en-US" altLang="en-US" smtClean="0">
                <a:sym typeface="Symbol" pitchFamily="18" charset="2"/>
              </a:rPr>
              <a:t></a:t>
            </a:r>
            <a:r>
              <a:rPr lang="en-US" altLang="en-US" smtClean="0">
                <a:sym typeface="WP Greek Courier"/>
              </a:rPr>
              <a:t> </a:t>
            </a:r>
            <a:r>
              <a:rPr lang="en-US" altLang="en-US" smtClean="0"/>
              <a:t>H</a:t>
            </a:r>
            <a:r>
              <a:rPr lang="en-US" altLang="en-US" baseline="30000" smtClean="0"/>
              <a:t>0</a:t>
            </a:r>
            <a:r>
              <a:rPr lang="en-US" altLang="en-US" smtClean="0"/>
              <a:t> in a table</a:t>
            </a:r>
          </a:p>
          <a:p>
            <a:pPr marL="609600" indent="-609600" eaLnBrk="1" hangingPunct="1">
              <a:buFontTx/>
              <a:buAutoNum type="arabicPeriod"/>
            </a:pPr>
            <a:r>
              <a:rPr lang="en-US" altLang="en-US" smtClean="0"/>
              <a:t>Find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baseline="30000" smtClean="0"/>
              <a:t>0</a:t>
            </a:r>
            <a:r>
              <a:rPr lang="en-US" altLang="en-US" smtClean="0"/>
              <a:t> in a table</a:t>
            </a:r>
          </a:p>
          <a:p>
            <a:pPr marL="609600" indent="-609600" eaLnBrk="1" hangingPunct="1">
              <a:buFontTx/>
              <a:buAutoNum type="arabicPeriod"/>
            </a:pPr>
            <a:r>
              <a:rPr lang="en-US" altLang="en-US" smtClean="0"/>
              <a:t>Calculate from Bond Energies</a:t>
            </a:r>
          </a:p>
          <a:p>
            <a:pPr marL="609600" indent="-609600" eaLnBrk="1" hangingPunct="1">
              <a:buFontTx/>
              <a:buAutoNum type="arabicPeriod" startAt="4"/>
            </a:pPr>
            <a:r>
              <a:rPr lang="en-US" altLang="en-US" smtClean="0"/>
              <a:t>Calculate from </a:t>
            </a:r>
            <a:r>
              <a:rPr lang="en-US" altLang="en-US" smtClean="0">
                <a:sym typeface="Symbol" pitchFamily="18" charset="2"/>
              </a:rPr>
              <a:t></a:t>
            </a:r>
            <a:r>
              <a:rPr lang="en-US" altLang="en-US" smtClean="0">
                <a:sym typeface="WP Greek Courier"/>
              </a:rPr>
              <a:t> </a:t>
            </a:r>
            <a:r>
              <a:rPr lang="en-US" altLang="en-US" smtClean="0"/>
              <a:t>H</a:t>
            </a:r>
            <a:r>
              <a:rPr lang="en-US" altLang="en-US" baseline="-25000" smtClean="0"/>
              <a:t>f</a:t>
            </a:r>
            <a:r>
              <a:rPr lang="en-US" altLang="en-US" baseline="30000" smtClean="0"/>
              <a:t>0</a:t>
            </a:r>
          </a:p>
          <a:p>
            <a:pPr marL="609600" indent="-609600" eaLnBrk="1" hangingPunct="1">
              <a:buFontTx/>
              <a:buAutoNum type="arabicPeriod" startAt="4"/>
            </a:pPr>
            <a:r>
              <a:rPr lang="en-US" altLang="en-US" smtClean="0"/>
              <a:t>Calculate from other </a:t>
            </a:r>
            <a:r>
              <a:rPr lang="en-US" altLang="en-US" smtClean="0">
                <a:sym typeface="Symbol" pitchFamily="18" charset="2"/>
              </a:rPr>
              <a:t></a:t>
            </a:r>
            <a:r>
              <a:rPr lang="en-US" altLang="en-US" smtClean="0">
                <a:sym typeface="WP Greek Courier"/>
              </a:rPr>
              <a:t> </a:t>
            </a:r>
            <a:r>
              <a:rPr lang="en-US" altLang="en-US" smtClean="0"/>
              <a:t>H that you already know (Hess’s Law)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smtClean="0"/>
              <a:t>Exothermic Reaction – “hot pack”</a:t>
            </a:r>
          </a:p>
        </p:txBody>
      </p:sp>
      <p:grpSp>
        <p:nvGrpSpPr>
          <p:cNvPr id="8195" name="Group 3"/>
          <p:cNvGrpSpPr>
            <a:grpSpLocks/>
          </p:cNvGrpSpPr>
          <p:nvPr/>
        </p:nvGrpSpPr>
        <p:grpSpPr bwMode="auto">
          <a:xfrm>
            <a:off x="990600" y="1295400"/>
            <a:ext cx="6400800" cy="4938713"/>
            <a:chOff x="288" y="192"/>
            <a:chExt cx="4032" cy="3111"/>
          </a:xfrm>
        </p:grpSpPr>
        <p:grpSp>
          <p:nvGrpSpPr>
            <p:cNvPr id="8196" name="Group 4"/>
            <p:cNvGrpSpPr>
              <a:grpSpLocks/>
            </p:cNvGrpSpPr>
            <p:nvPr/>
          </p:nvGrpSpPr>
          <p:grpSpPr bwMode="auto">
            <a:xfrm>
              <a:off x="1200" y="1632"/>
              <a:ext cx="960" cy="720"/>
              <a:chOff x="960" y="2016"/>
              <a:chExt cx="1200" cy="720"/>
            </a:xfrm>
          </p:grpSpPr>
          <p:sp>
            <p:nvSpPr>
              <p:cNvPr id="8217" name="Arc 5"/>
              <p:cNvSpPr>
                <a:spLocks/>
              </p:cNvSpPr>
              <p:nvPr/>
            </p:nvSpPr>
            <p:spPr bwMode="auto">
              <a:xfrm flipV="1">
                <a:off x="1536" y="2016"/>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8" name="Arc 6"/>
              <p:cNvSpPr>
                <a:spLocks/>
              </p:cNvSpPr>
              <p:nvPr/>
            </p:nvSpPr>
            <p:spPr bwMode="auto">
              <a:xfrm flipH="1" flipV="1">
                <a:off x="960" y="2544"/>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197" name="Group 7"/>
            <p:cNvGrpSpPr>
              <a:grpSpLocks/>
            </p:cNvGrpSpPr>
            <p:nvPr/>
          </p:nvGrpSpPr>
          <p:grpSpPr bwMode="auto">
            <a:xfrm>
              <a:off x="2160" y="480"/>
              <a:ext cx="768" cy="576"/>
              <a:chOff x="1488" y="1152"/>
              <a:chExt cx="1488" cy="576"/>
            </a:xfrm>
          </p:grpSpPr>
          <p:sp>
            <p:nvSpPr>
              <p:cNvPr id="8215" name="Arc 8"/>
              <p:cNvSpPr>
                <a:spLocks/>
              </p:cNvSpPr>
              <p:nvPr/>
            </p:nvSpPr>
            <p:spPr bwMode="auto">
              <a:xfrm>
                <a:off x="2208" y="1152"/>
                <a:ext cx="768"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6" name="Arc 9"/>
              <p:cNvSpPr>
                <a:spLocks/>
              </p:cNvSpPr>
              <p:nvPr/>
            </p:nvSpPr>
            <p:spPr bwMode="auto">
              <a:xfrm flipH="1">
                <a:off x="1488" y="1152"/>
                <a:ext cx="720"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98" name="Line 10"/>
            <p:cNvSpPr>
              <a:spLocks noChangeShapeType="1"/>
            </p:cNvSpPr>
            <p:nvPr/>
          </p:nvSpPr>
          <p:spPr bwMode="auto">
            <a:xfrm flipV="1">
              <a:off x="2160" y="1056"/>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Line 11"/>
            <p:cNvSpPr>
              <a:spLocks noChangeShapeType="1"/>
            </p:cNvSpPr>
            <p:nvPr/>
          </p:nvSpPr>
          <p:spPr bwMode="auto">
            <a:xfrm>
              <a:off x="2928" y="1056"/>
              <a:ext cx="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00" name="Group 12"/>
            <p:cNvGrpSpPr>
              <a:grpSpLocks/>
            </p:cNvGrpSpPr>
            <p:nvPr/>
          </p:nvGrpSpPr>
          <p:grpSpPr bwMode="auto">
            <a:xfrm>
              <a:off x="2928" y="2112"/>
              <a:ext cx="816" cy="720"/>
              <a:chOff x="2928" y="1872"/>
              <a:chExt cx="1248" cy="720"/>
            </a:xfrm>
          </p:grpSpPr>
          <p:sp>
            <p:nvSpPr>
              <p:cNvPr id="8213" name="Arc 13"/>
              <p:cNvSpPr>
                <a:spLocks/>
              </p:cNvSpPr>
              <p:nvPr/>
            </p:nvSpPr>
            <p:spPr bwMode="auto">
              <a:xfrm flipV="1">
                <a:off x="3552" y="2256"/>
                <a:ext cx="624" cy="336"/>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4" name="Arc 14"/>
              <p:cNvSpPr>
                <a:spLocks/>
              </p:cNvSpPr>
              <p:nvPr/>
            </p:nvSpPr>
            <p:spPr bwMode="auto">
              <a:xfrm flipH="1" flipV="1">
                <a:off x="2928" y="1872"/>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1" name="Line 15"/>
            <p:cNvSpPr>
              <a:spLocks noChangeShapeType="1"/>
            </p:cNvSpPr>
            <p:nvPr/>
          </p:nvSpPr>
          <p:spPr bwMode="auto">
            <a:xfrm>
              <a:off x="720" y="2976"/>
              <a:ext cx="360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Line 16"/>
            <p:cNvSpPr>
              <a:spLocks noChangeShapeType="1"/>
            </p:cNvSpPr>
            <p:nvPr/>
          </p:nvSpPr>
          <p:spPr bwMode="auto">
            <a:xfrm flipV="1">
              <a:off x="720" y="192"/>
              <a:ext cx="0" cy="2784"/>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Text Box 17"/>
            <p:cNvSpPr txBox="1">
              <a:spLocks noChangeArrowheads="1"/>
            </p:cNvSpPr>
            <p:nvPr/>
          </p:nvSpPr>
          <p:spPr bwMode="auto">
            <a:xfrm>
              <a:off x="1776" y="3072"/>
              <a:ext cx="1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Reaction Coordinate</a:t>
              </a:r>
            </a:p>
          </p:txBody>
        </p:sp>
        <p:sp>
          <p:nvSpPr>
            <p:cNvPr id="8204" name="Text Box 18"/>
            <p:cNvSpPr txBox="1">
              <a:spLocks noChangeArrowheads="1"/>
            </p:cNvSpPr>
            <p:nvPr/>
          </p:nvSpPr>
          <p:spPr bwMode="auto">
            <a:xfrm rot="-5400000">
              <a:off x="118" y="1322"/>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Energy</a:t>
              </a:r>
            </a:p>
          </p:txBody>
        </p:sp>
        <p:sp>
          <p:nvSpPr>
            <p:cNvPr id="8205" name="Text Box 19"/>
            <p:cNvSpPr txBox="1">
              <a:spLocks noChangeArrowheads="1"/>
            </p:cNvSpPr>
            <p:nvPr/>
          </p:nvSpPr>
          <p:spPr bwMode="auto">
            <a:xfrm>
              <a:off x="1296" y="2016"/>
              <a:ext cx="5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Reactants</a:t>
              </a:r>
            </a:p>
          </p:txBody>
        </p:sp>
        <p:sp>
          <p:nvSpPr>
            <p:cNvPr id="8206" name="Text Box 20"/>
            <p:cNvSpPr txBox="1">
              <a:spLocks noChangeArrowheads="1"/>
            </p:cNvSpPr>
            <p:nvPr/>
          </p:nvSpPr>
          <p:spPr bwMode="auto">
            <a:xfrm>
              <a:off x="3158" y="2469"/>
              <a:ext cx="4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Products</a:t>
              </a:r>
            </a:p>
          </p:txBody>
        </p:sp>
        <p:sp>
          <p:nvSpPr>
            <p:cNvPr id="8207" name="Line 21"/>
            <p:cNvSpPr>
              <a:spLocks noChangeShapeType="1"/>
            </p:cNvSpPr>
            <p:nvPr/>
          </p:nvSpPr>
          <p:spPr bwMode="auto">
            <a:xfrm>
              <a:off x="1680" y="2352"/>
              <a:ext cx="124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22"/>
            <p:cNvSpPr>
              <a:spLocks noChangeShapeType="1"/>
            </p:cNvSpPr>
            <p:nvPr/>
          </p:nvSpPr>
          <p:spPr bwMode="auto">
            <a:xfrm flipV="1">
              <a:off x="2544" y="480"/>
              <a:ext cx="0" cy="187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Text Box 23"/>
            <p:cNvSpPr txBox="1">
              <a:spLocks noChangeArrowheads="1"/>
            </p:cNvSpPr>
            <p:nvPr/>
          </p:nvSpPr>
          <p:spPr bwMode="auto">
            <a:xfrm>
              <a:off x="2534" y="1271"/>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a:t>
              </a:r>
              <a:r>
                <a:rPr lang="en-US" altLang="en-US" sz="1800" baseline="-25000">
                  <a:latin typeface="Arial" pitchFamily="34" charset="0"/>
                </a:rPr>
                <a:t>a</a:t>
              </a:r>
              <a:endParaRPr lang="en-US" altLang="en-US" sz="1800">
                <a:latin typeface="Arial" pitchFamily="34" charset="0"/>
              </a:endParaRPr>
            </a:p>
          </p:txBody>
        </p:sp>
        <p:sp>
          <p:nvSpPr>
            <p:cNvPr id="8210" name="Line 24"/>
            <p:cNvSpPr>
              <a:spLocks noChangeShapeType="1"/>
            </p:cNvSpPr>
            <p:nvPr/>
          </p:nvSpPr>
          <p:spPr bwMode="auto">
            <a:xfrm>
              <a:off x="2592" y="2832"/>
              <a:ext cx="672"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Line 25"/>
            <p:cNvSpPr>
              <a:spLocks noChangeShapeType="1"/>
            </p:cNvSpPr>
            <p:nvPr/>
          </p:nvSpPr>
          <p:spPr bwMode="auto">
            <a:xfrm>
              <a:off x="2736" y="2352"/>
              <a:ext cx="0" cy="4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Text Box 26"/>
            <p:cNvSpPr txBox="1">
              <a:spLocks noChangeArrowheads="1"/>
            </p:cNvSpPr>
            <p:nvPr/>
          </p:nvSpPr>
          <p:spPr bwMode="auto">
            <a:xfrm>
              <a:off x="2390" y="2471"/>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l-GR" altLang="en-US" sz="1800">
                  <a:latin typeface="Arial" pitchFamily="34" charset="0"/>
                </a:rPr>
                <a:t>Δ</a:t>
              </a:r>
              <a:r>
                <a:rPr lang="en-US" altLang="en-US" sz="1800">
                  <a:latin typeface="Arial" pitchFamily="34" charset="0"/>
                </a:rPr>
                <a:t>H</a:t>
              </a:r>
              <a:endParaRPr lang="el-GR" altLang="en-US" sz="1800">
                <a:latin typeface="Arial" pitchFamily="34" charset="0"/>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Hess’s Law</a:t>
            </a:r>
          </a:p>
        </p:txBody>
      </p:sp>
      <p:sp>
        <p:nvSpPr>
          <p:cNvPr id="59395" name="Rectangle 3"/>
          <p:cNvSpPr>
            <a:spLocks noGrp="1" noChangeArrowheads="1"/>
          </p:cNvSpPr>
          <p:nvPr>
            <p:ph type="body" idx="1"/>
          </p:nvPr>
        </p:nvSpPr>
        <p:spPr/>
        <p:txBody>
          <a:bodyPr/>
          <a:lstStyle/>
          <a:p>
            <a:pPr eaLnBrk="1" hangingPunct="1">
              <a:buFont typeface="Wingdings" pitchFamily="2" charset="2"/>
              <a:buNone/>
            </a:pPr>
            <a:r>
              <a:rPr lang="en-US" altLang="en-US" smtClean="0"/>
              <a:t>We already basically used Hess’s Law when we added together the heats of formation</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Hess’s Law is simply the tools that go with enthalpy being a state function.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Hess’s Law</a:t>
            </a:r>
          </a:p>
        </p:txBody>
      </p:sp>
      <p:sp>
        <p:nvSpPr>
          <p:cNvPr id="60419" name="Rectangle 3"/>
          <p:cNvSpPr>
            <a:spLocks noGrp="1" noChangeArrowheads="1"/>
          </p:cNvSpPr>
          <p:nvPr>
            <p:ph type="body" idx="1"/>
          </p:nvPr>
        </p:nvSpPr>
        <p:spPr/>
        <p:txBody>
          <a:bodyPr/>
          <a:lstStyle/>
          <a:p>
            <a:pPr marL="609600" indent="-609600" eaLnBrk="1" hangingPunct="1">
              <a:buFontTx/>
              <a:buAutoNum type="arabicPeriod"/>
            </a:pPr>
            <a:r>
              <a:rPr lang="en-US" altLang="en-US" smtClean="0"/>
              <a:t>If you add two reactions together, </a:t>
            </a:r>
            <a:r>
              <a:rPr lang="en-US" altLang="en-US" smtClean="0">
                <a:sym typeface="Symbol" pitchFamily="18" charset="2"/>
              </a:rPr>
              <a:t></a:t>
            </a:r>
            <a:r>
              <a:rPr lang="en-US" altLang="en-US" smtClean="0">
                <a:sym typeface="WP Greek Courier"/>
              </a:rPr>
              <a:t> </a:t>
            </a:r>
            <a:r>
              <a:rPr lang="en-US" altLang="en-US" smtClean="0"/>
              <a:t>H adds together.</a:t>
            </a:r>
          </a:p>
          <a:p>
            <a:pPr marL="609600" indent="-609600" eaLnBrk="1" hangingPunct="1">
              <a:buFontTx/>
              <a:buAutoNum type="arabicPeriod"/>
            </a:pPr>
            <a:r>
              <a:rPr lang="en-US" altLang="en-US" smtClean="0"/>
              <a:t>If you subtract two reactions, </a:t>
            </a:r>
            <a:r>
              <a:rPr lang="en-US" altLang="en-US" smtClean="0">
                <a:sym typeface="Symbol" pitchFamily="18" charset="2"/>
              </a:rPr>
              <a:t></a:t>
            </a:r>
            <a:r>
              <a:rPr lang="en-US" altLang="en-US" smtClean="0">
                <a:sym typeface="WP Greek Courier"/>
              </a:rPr>
              <a:t> </a:t>
            </a:r>
            <a:r>
              <a:rPr lang="en-US" altLang="en-US" smtClean="0"/>
              <a:t>H gets subtracted.</a:t>
            </a:r>
          </a:p>
          <a:p>
            <a:pPr marL="609600" indent="-609600" eaLnBrk="1" hangingPunct="1">
              <a:buFontTx/>
              <a:buAutoNum type="arabicPeriod"/>
            </a:pPr>
            <a:r>
              <a:rPr lang="en-US" altLang="en-US" smtClean="0"/>
              <a:t>If you reverse a reaction, </a:t>
            </a:r>
            <a:r>
              <a:rPr lang="en-US" altLang="en-US" smtClean="0">
                <a:sym typeface="Symbol" pitchFamily="18" charset="2"/>
              </a:rPr>
              <a:t></a:t>
            </a:r>
            <a:r>
              <a:rPr lang="en-US" altLang="en-US" smtClean="0">
                <a:sym typeface="WP Greek Courier"/>
              </a:rPr>
              <a:t> </a:t>
            </a:r>
            <a:r>
              <a:rPr lang="en-US" altLang="en-US" smtClean="0"/>
              <a:t>H changes sign.</a:t>
            </a:r>
          </a:p>
          <a:p>
            <a:pPr marL="609600" indent="-609600" eaLnBrk="1" hangingPunct="1">
              <a:buFontTx/>
              <a:buAutoNum type="arabicPeriod"/>
            </a:pPr>
            <a:r>
              <a:rPr lang="en-US" altLang="en-US" smtClean="0"/>
              <a:t>If you multiply or divide a reaction, </a:t>
            </a:r>
            <a:r>
              <a:rPr lang="en-US" altLang="en-US" smtClean="0">
                <a:sym typeface="Symbol" pitchFamily="18" charset="2"/>
              </a:rPr>
              <a:t></a:t>
            </a:r>
            <a:r>
              <a:rPr lang="en-US" altLang="en-US" smtClean="0">
                <a:sym typeface="WP Greek Courier"/>
              </a:rPr>
              <a:t> </a:t>
            </a:r>
            <a:r>
              <a:rPr lang="en-US" altLang="en-US" smtClean="0"/>
              <a:t>H gets multiplied or divided.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Sample Hess’s Law Problem	</a:t>
            </a:r>
          </a:p>
        </p:txBody>
      </p:sp>
      <p:sp>
        <p:nvSpPr>
          <p:cNvPr id="61443" name="Rectangle 3"/>
          <p:cNvSpPr>
            <a:spLocks noGrp="1" noChangeArrowheads="1"/>
          </p:cNvSpPr>
          <p:nvPr>
            <p:ph type="body" idx="1"/>
          </p:nvPr>
        </p:nvSpPr>
        <p:spPr/>
        <p:txBody>
          <a:bodyPr/>
          <a:lstStyle/>
          <a:p>
            <a:pPr eaLnBrk="1" hangingPunct="1">
              <a:buFont typeface="Wingdings" pitchFamily="2" charset="2"/>
              <a:buNone/>
            </a:pPr>
            <a:r>
              <a:rPr lang="en-US" altLang="en-US" smtClean="0"/>
              <a:t>Calculate the enthalpy change for the reaction</a:t>
            </a:r>
          </a:p>
          <a:p>
            <a:pPr eaLnBrk="1" hangingPunct="1">
              <a:buFont typeface="Wingdings" pitchFamily="2" charset="2"/>
              <a:buNone/>
            </a:pPr>
            <a:r>
              <a:rPr lang="en-US" altLang="en-US" smtClean="0"/>
              <a:t>		P</a:t>
            </a:r>
            <a:r>
              <a:rPr lang="en-US" altLang="en-US" baseline="-25000" smtClean="0"/>
              <a:t>4</a:t>
            </a:r>
            <a:r>
              <a:rPr lang="en-US" altLang="en-US" smtClean="0"/>
              <a:t>O</a:t>
            </a:r>
            <a:r>
              <a:rPr lang="en-US" altLang="en-US" baseline="-25000" smtClean="0"/>
              <a:t>6 (s)</a:t>
            </a:r>
            <a:r>
              <a:rPr lang="en-US" altLang="en-US" smtClean="0"/>
              <a:t> + 2 O</a:t>
            </a:r>
            <a:r>
              <a:rPr lang="en-US" altLang="en-US" baseline="-25000" smtClean="0"/>
              <a:t>2 (g)</a:t>
            </a:r>
            <a:r>
              <a:rPr lang="en-US" altLang="en-US" smtClean="0"/>
              <a:t> </a:t>
            </a:r>
            <a:r>
              <a:rPr lang="en-US" altLang="en-US" smtClean="0">
                <a:sym typeface="Wingdings 3" pitchFamily="18" charset="2"/>
              </a:rPr>
              <a:t></a:t>
            </a:r>
            <a:r>
              <a:rPr lang="en-US" altLang="en-US" smtClean="0"/>
              <a:t> P</a:t>
            </a:r>
            <a:r>
              <a:rPr lang="en-US" altLang="en-US" baseline="-25000" smtClean="0"/>
              <a:t>4</a:t>
            </a:r>
            <a:r>
              <a:rPr lang="en-US" altLang="en-US" smtClean="0"/>
              <a:t>O</a:t>
            </a:r>
            <a:r>
              <a:rPr lang="en-US" altLang="en-US" baseline="-25000" smtClean="0"/>
              <a:t>10 (s)</a:t>
            </a:r>
            <a:endParaRPr lang="en-US" altLang="en-US" smtClean="0"/>
          </a:p>
          <a:p>
            <a:pPr eaLnBrk="1" hangingPunct="1">
              <a:buFont typeface="Wingdings" pitchFamily="2" charset="2"/>
              <a:buNone/>
            </a:pPr>
            <a:r>
              <a:rPr lang="en-US" altLang="en-US" smtClean="0"/>
              <a:t>given the following enthalpies of reaction:</a:t>
            </a:r>
          </a:p>
          <a:p>
            <a:pPr eaLnBrk="1" hangingPunct="1">
              <a:buFont typeface="Wingdings" pitchFamily="2" charset="2"/>
              <a:buNone/>
            </a:pPr>
            <a:r>
              <a:rPr lang="en-US" altLang="en-US" smtClean="0"/>
              <a:t>P</a:t>
            </a:r>
            <a:r>
              <a:rPr lang="en-US" altLang="en-US" baseline="-25000" smtClean="0"/>
              <a:t>4</a:t>
            </a:r>
            <a:r>
              <a:rPr lang="en-US" altLang="en-US" smtClean="0"/>
              <a:t> </a:t>
            </a:r>
            <a:r>
              <a:rPr lang="en-US" altLang="en-US" baseline="-25000" smtClean="0"/>
              <a:t>(s)</a:t>
            </a:r>
            <a:r>
              <a:rPr lang="en-US" altLang="en-US" smtClean="0"/>
              <a:t> + 3 O</a:t>
            </a:r>
            <a:r>
              <a:rPr lang="en-US" altLang="en-US" baseline="-25000" smtClean="0"/>
              <a:t>2 (g)</a:t>
            </a:r>
            <a:r>
              <a:rPr lang="en-US" altLang="en-US" smtClean="0"/>
              <a:t> </a:t>
            </a:r>
            <a:r>
              <a:rPr lang="en-US" altLang="en-US" smtClean="0">
                <a:sym typeface="Wingdings 3" pitchFamily="18" charset="2"/>
              </a:rPr>
              <a:t></a:t>
            </a:r>
            <a:r>
              <a:rPr lang="en-US" altLang="en-US" smtClean="0"/>
              <a:t> P</a:t>
            </a:r>
            <a:r>
              <a:rPr lang="en-US" altLang="en-US" baseline="-25000" smtClean="0"/>
              <a:t>4</a:t>
            </a:r>
            <a:r>
              <a:rPr lang="en-US" altLang="en-US" smtClean="0"/>
              <a:t>O</a:t>
            </a:r>
            <a:r>
              <a:rPr lang="en-US" altLang="en-US" baseline="-25000" smtClean="0"/>
              <a:t>6 (s)  </a:t>
            </a:r>
            <a:r>
              <a:rPr lang="en-US" altLang="en-US" smtClean="0">
                <a:sym typeface="Symbol" pitchFamily="18" charset="2"/>
              </a:rPr>
              <a:t></a:t>
            </a:r>
            <a:r>
              <a:rPr lang="en-US" altLang="en-US" smtClean="0"/>
              <a:t>H =-1640.1 kJ</a:t>
            </a:r>
            <a:endParaRPr lang="en-US" altLang="en-US" baseline="-25000" smtClean="0"/>
          </a:p>
          <a:p>
            <a:pPr eaLnBrk="1" hangingPunct="1">
              <a:buFont typeface="Wingdings" pitchFamily="2" charset="2"/>
              <a:buNone/>
            </a:pPr>
            <a:r>
              <a:rPr lang="en-US" altLang="en-US" smtClean="0"/>
              <a:t>P</a:t>
            </a:r>
            <a:r>
              <a:rPr lang="en-US" altLang="en-US" baseline="-25000" smtClean="0"/>
              <a:t>4 (s)</a:t>
            </a:r>
            <a:r>
              <a:rPr lang="en-US" altLang="en-US" smtClean="0"/>
              <a:t> + 5 O</a:t>
            </a:r>
            <a:r>
              <a:rPr lang="en-US" altLang="en-US" baseline="-25000" smtClean="0"/>
              <a:t>2 (g)</a:t>
            </a:r>
            <a:r>
              <a:rPr lang="en-US" altLang="en-US" smtClean="0"/>
              <a:t> </a:t>
            </a:r>
            <a:r>
              <a:rPr lang="en-US" altLang="en-US" smtClean="0">
                <a:sym typeface="Wingdings 3" pitchFamily="18" charset="2"/>
              </a:rPr>
              <a:t></a:t>
            </a:r>
            <a:r>
              <a:rPr lang="en-US" altLang="en-US" smtClean="0"/>
              <a:t> P</a:t>
            </a:r>
            <a:r>
              <a:rPr lang="en-US" altLang="en-US" baseline="-25000" smtClean="0"/>
              <a:t>4</a:t>
            </a:r>
            <a:r>
              <a:rPr lang="en-US" altLang="en-US" smtClean="0"/>
              <a:t>O</a:t>
            </a:r>
            <a:r>
              <a:rPr lang="en-US" altLang="en-US" baseline="-25000" smtClean="0"/>
              <a:t>10 (s) </a:t>
            </a:r>
            <a:r>
              <a:rPr lang="en-US" altLang="en-US" smtClean="0">
                <a:sym typeface="Symbol" pitchFamily="18" charset="2"/>
              </a:rPr>
              <a:t></a:t>
            </a:r>
            <a:r>
              <a:rPr lang="en-US" altLang="en-US" smtClean="0">
                <a:sym typeface="WP Greek Courier"/>
              </a:rPr>
              <a:t> </a:t>
            </a:r>
            <a:r>
              <a:rPr lang="en-US" altLang="en-US" smtClean="0"/>
              <a:t>H =-2940.1 kJ</a:t>
            </a:r>
            <a:endParaRPr lang="en-US" altLang="en-US" baseline="-25000" smtClean="0"/>
          </a:p>
          <a:p>
            <a:pPr eaLnBrk="1" hangingPunct="1">
              <a:buFont typeface="Wingdings" pitchFamily="2" charset="2"/>
              <a:buNone/>
            </a:pPr>
            <a:endParaRPr lang="en-US" altLang="en-US" smtClean="0"/>
          </a:p>
          <a:p>
            <a:pPr eaLnBrk="1" hangingPunct="1">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Sample Hess’s Law Problem	</a:t>
            </a:r>
          </a:p>
        </p:txBody>
      </p:sp>
      <p:sp>
        <p:nvSpPr>
          <p:cNvPr id="62467"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t>		P</a:t>
            </a:r>
            <a:r>
              <a:rPr lang="en-US" altLang="en-US" baseline="-25000" smtClean="0"/>
              <a:t>4</a:t>
            </a:r>
            <a:r>
              <a:rPr lang="en-US" altLang="en-US" smtClean="0"/>
              <a:t>O</a:t>
            </a:r>
            <a:r>
              <a:rPr lang="en-US" altLang="en-US" baseline="-25000" smtClean="0"/>
              <a:t>6 (s)</a:t>
            </a:r>
            <a:r>
              <a:rPr lang="en-US" altLang="en-US" smtClean="0"/>
              <a:t> + 2 O</a:t>
            </a:r>
            <a:r>
              <a:rPr lang="en-US" altLang="en-US" baseline="-25000" smtClean="0"/>
              <a:t>2 (g)</a:t>
            </a:r>
            <a:r>
              <a:rPr lang="en-US" altLang="en-US" smtClean="0"/>
              <a:t> </a:t>
            </a:r>
            <a:r>
              <a:rPr lang="en-US" altLang="en-US" smtClean="0">
                <a:sym typeface="Wingdings 3" pitchFamily="18" charset="2"/>
              </a:rPr>
              <a:t></a:t>
            </a:r>
            <a:r>
              <a:rPr lang="en-US" altLang="en-US" smtClean="0"/>
              <a:t> P</a:t>
            </a:r>
            <a:r>
              <a:rPr lang="en-US" altLang="en-US" baseline="-25000" smtClean="0"/>
              <a:t>4</a:t>
            </a:r>
            <a:r>
              <a:rPr lang="en-US" altLang="en-US" smtClean="0"/>
              <a:t>O</a:t>
            </a:r>
            <a:r>
              <a:rPr lang="en-US" altLang="en-US" baseline="-25000" smtClean="0"/>
              <a:t>10 (s)</a:t>
            </a:r>
            <a:endParaRPr lang="en-US" altLang="en-US" smtClean="0"/>
          </a:p>
          <a:p>
            <a:pPr eaLnBrk="1" hangingPunct="1">
              <a:lnSpc>
                <a:spcPct val="90000"/>
              </a:lnSpc>
              <a:buFont typeface="Wingdings" pitchFamily="2" charset="2"/>
              <a:buNone/>
            </a:pPr>
            <a:endParaRPr lang="en-US" altLang="en-US" smtClean="0"/>
          </a:p>
          <a:p>
            <a:pPr eaLnBrk="1" hangingPunct="1">
              <a:lnSpc>
                <a:spcPct val="90000"/>
              </a:lnSpc>
              <a:buFont typeface="Wingdings" pitchFamily="2" charset="2"/>
              <a:buNone/>
            </a:pPr>
            <a:r>
              <a:rPr lang="en-US" altLang="en-US" smtClean="0"/>
              <a:t>P</a:t>
            </a:r>
            <a:r>
              <a:rPr lang="en-US" altLang="en-US" baseline="-25000" smtClean="0"/>
              <a:t>4</a:t>
            </a:r>
            <a:r>
              <a:rPr lang="en-US" altLang="en-US" smtClean="0"/>
              <a:t> </a:t>
            </a:r>
            <a:r>
              <a:rPr lang="en-US" altLang="en-US" baseline="-25000" smtClean="0"/>
              <a:t>(s)</a:t>
            </a:r>
            <a:r>
              <a:rPr lang="en-US" altLang="en-US" smtClean="0"/>
              <a:t> + 3 O</a:t>
            </a:r>
            <a:r>
              <a:rPr lang="en-US" altLang="en-US" baseline="-25000" smtClean="0"/>
              <a:t>2 (g)</a:t>
            </a:r>
            <a:r>
              <a:rPr lang="en-US" altLang="en-US" smtClean="0"/>
              <a:t> </a:t>
            </a:r>
            <a:r>
              <a:rPr lang="en-US" altLang="en-US" smtClean="0">
                <a:sym typeface="Wingdings 3" pitchFamily="18" charset="2"/>
              </a:rPr>
              <a:t></a:t>
            </a:r>
            <a:r>
              <a:rPr lang="en-US" altLang="en-US" smtClean="0"/>
              <a:t> P</a:t>
            </a:r>
            <a:r>
              <a:rPr lang="en-US" altLang="en-US" baseline="-25000" smtClean="0"/>
              <a:t>4</a:t>
            </a:r>
            <a:r>
              <a:rPr lang="en-US" altLang="en-US" smtClean="0"/>
              <a:t>O</a:t>
            </a:r>
            <a:r>
              <a:rPr lang="en-US" altLang="en-US" baseline="-25000" smtClean="0"/>
              <a:t>6 (s)     </a:t>
            </a:r>
            <a:r>
              <a:rPr lang="en-US" altLang="en-US" smtClean="0">
                <a:sym typeface="Symbol" pitchFamily="18" charset="2"/>
              </a:rPr>
              <a:t></a:t>
            </a:r>
            <a:r>
              <a:rPr lang="en-US" altLang="en-US" smtClean="0"/>
              <a:t>H =-1640.1 kJ</a:t>
            </a:r>
          </a:p>
          <a:p>
            <a:pPr eaLnBrk="1" hangingPunct="1">
              <a:lnSpc>
                <a:spcPct val="90000"/>
              </a:lnSpc>
              <a:buFont typeface="Wingdings" pitchFamily="2" charset="2"/>
              <a:buNone/>
            </a:pPr>
            <a:endParaRPr lang="en-US" altLang="en-US" smtClean="0"/>
          </a:p>
          <a:p>
            <a:pPr eaLnBrk="1" hangingPunct="1">
              <a:lnSpc>
                <a:spcPct val="90000"/>
              </a:lnSpc>
              <a:buFont typeface="Wingdings" pitchFamily="2" charset="2"/>
              <a:buNone/>
            </a:pPr>
            <a:r>
              <a:rPr lang="en-US" altLang="en-US" smtClean="0"/>
              <a:t>P</a:t>
            </a:r>
            <a:r>
              <a:rPr lang="en-US" altLang="en-US" baseline="-25000" smtClean="0"/>
              <a:t>4</a:t>
            </a:r>
            <a:r>
              <a:rPr lang="en-US" altLang="en-US" smtClean="0"/>
              <a:t>O</a:t>
            </a:r>
            <a:r>
              <a:rPr lang="en-US" altLang="en-US" baseline="-25000" smtClean="0"/>
              <a:t>6 (s) </a:t>
            </a:r>
            <a:r>
              <a:rPr lang="en-US" altLang="en-US" smtClean="0">
                <a:sym typeface="Wingdings 3" pitchFamily="18" charset="2"/>
              </a:rPr>
              <a:t></a:t>
            </a:r>
            <a:r>
              <a:rPr lang="en-US" altLang="en-US" smtClean="0"/>
              <a:t> P</a:t>
            </a:r>
            <a:r>
              <a:rPr lang="en-US" altLang="en-US" baseline="-25000" smtClean="0"/>
              <a:t>4</a:t>
            </a:r>
            <a:r>
              <a:rPr lang="en-US" altLang="en-US" smtClean="0"/>
              <a:t> </a:t>
            </a:r>
            <a:r>
              <a:rPr lang="en-US" altLang="en-US" baseline="-25000" smtClean="0"/>
              <a:t>(s)</a:t>
            </a:r>
            <a:r>
              <a:rPr lang="en-US" altLang="en-US" smtClean="0"/>
              <a:t> + 3 O</a:t>
            </a:r>
            <a:r>
              <a:rPr lang="en-US" altLang="en-US" baseline="-25000" smtClean="0"/>
              <a:t>2 (g)</a:t>
            </a:r>
            <a:r>
              <a:rPr lang="en-US" altLang="en-US" smtClean="0"/>
              <a:t> </a:t>
            </a:r>
            <a:r>
              <a:rPr lang="en-US" altLang="en-US" smtClean="0">
                <a:sym typeface="Symbol" pitchFamily="18" charset="2"/>
              </a:rPr>
              <a:t></a:t>
            </a:r>
            <a:r>
              <a:rPr lang="en-US" altLang="en-US" smtClean="0">
                <a:sym typeface="WP Greek Courier"/>
              </a:rPr>
              <a:t> </a:t>
            </a:r>
            <a:r>
              <a:rPr lang="en-US" altLang="en-US" smtClean="0"/>
              <a:t>H =+1640.1 kJ</a:t>
            </a:r>
          </a:p>
          <a:p>
            <a:pPr eaLnBrk="1" hangingPunct="1">
              <a:lnSpc>
                <a:spcPct val="90000"/>
              </a:lnSpc>
              <a:buFont typeface="Wingdings" pitchFamily="2" charset="2"/>
              <a:buNone/>
            </a:pPr>
            <a:r>
              <a:rPr lang="en-US" altLang="en-US" u="sng" baseline="-25000" smtClean="0"/>
              <a:t>+ </a:t>
            </a:r>
            <a:r>
              <a:rPr lang="en-US" altLang="en-US" u="sng" smtClean="0"/>
              <a:t>P</a:t>
            </a:r>
            <a:r>
              <a:rPr lang="en-US" altLang="en-US" u="sng" baseline="-25000" smtClean="0"/>
              <a:t>4 (s)</a:t>
            </a:r>
            <a:r>
              <a:rPr lang="en-US" altLang="en-US" u="sng" smtClean="0"/>
              <a:t> + 5 O</a:t>
            </a:r>
            <a:r>
              <a:rPr lang="en-US" altLang="en-US" u="sng" baseline="-25000" smtClean="0"/>
              <a:t>2 (g)</a:t>
            </a:r>
            <a:r>
              <a:rPr lang="en-US" altLang="en-US" u="sng" smtClean="0"/>
              <a:t> </a:t>
            </a:r>
            <a:r>
              <a:rPr lang="en-US" altLang="en-US" smtClean="0">
                <a:sym typeface="Wingdings 3" pitchFamily="18" charset="2"/>
              </a:rPr>
              <a:t></a:t>
            </a:r>
            <a:r>
              <a:rPr lang="en-US" altLang="en-US" u="sng" smtClean="0"/>
              <a:t> P</a:t>
            </a:r>
            <a:r>
              <a:rPr lang="en-US" altLang="en-US" u="sng" baseline="-25000" smtClean="0"/>
              <a:t>4</a:t>
            </a:r>
            <a:r>
              <a:rPr lang="en-US" altLang="en-US" u="sng" smtClean="0"/>
              <a:t>O</a:t>
            </a:r>
            <a:r>
              <a:rPr lang="en-US" altLang="en-US" u="sng" baseline="-25000" smtClean="0"/>
              <a:t>10 (s) </a:t>
            </a:r>
            <a:r>
              <a:rPr lang="en-US" altLang="en-US" smtClean="0">
                <a:sym typeface="Symbol" pitchFamily="18" charset="2"/>
              </a:rPr>
              <a:t></a:t>
            </a:r>
            <a:r>
              <a:rPr lang="en-US" altLang="en-US" u="sng" smtClean="0">
                <a:sym typeface="WP Greek Courier"/>
              </a:rPr>
              <a:t> </a:t>
            </a:r>
            <a:r>
              <a:rPr lang="en-US" altLang="en-US" u="sng" smtClean="0"/>
              <a:t>H =-2940.1 kJ</a:t>
            </a:r>
            <a:endParaRPr lang="en-US" altLang="en-US" u="sng" baseline="-25000" smtClean="0"/>
          </a:p>
          <a:p>
            <a:pPr eaLnBrk="1" hangingPunct="1">
              <a:lnSpc>
                <a:spcPct val="90000"/>
              </a:lnSpc>
              <a:buFont typeface="Wingdings" pitchFamily="2" charset="2"/>
              <a:buNone/>
            </a:pPr>
            <a:r>
              <a:rPr lang="en-US" altLang="en-US" sz="2400" smtClean="0"/>
              <a:t>P</a:t>
            </a:r>
            <a:r>
              <a:rPr lang="en-US" altLang="en-US" sz="2400" baseline="-25000" smtClean="0"/>
              <a:t>4</a:t>
            </a:r>
            <a:r>
              <a:rPr lang="en-US" altLang="en-US" sz="2400" smtClean="0"/>
              <a:t>O</a:t>
            </a:r>
            <a:r>
              <a:rPr lang="en-US" altLang="en-US" sz="2400" baseline="-25000" smtClean="0"/>
              <a:t>6 (s) </a:t>
            </a:r>
            <a:r>
              <a:rPr lang="en-US" altLang="en-US" sz="2400" smtClean="0"/>
              <a:t>+ P</a:t>
            </a:r>
            <a:r>
              <a:rPr lang="en-US" altLang="en-US" sz="2400" baseline="-25000" smtClean="0"/>
              <a:t>4(s) </a:t>
            </a:r>
            <a:r>
              <a:rPr lang="en-US" altLang="en-US" sz="2400" smtClean="0"/>
              <a:t>+</a:t>
            </a:r>
            <a:r>
              <a:rPr lang="en-US" altLang="en-US" sz="2400" baseline="-25000" smtClean="0"/>
              <a:t> </a:t>
            </a:r>
            <a:r>
              <a:rPr lang="en-US" altLang="en-US" sz="2400" smtClean="0"/>
              <a:t>5 O</a:t>
            </a:r>
            <a:r>
              <a:rPr lang="en-US" altLang="en-US" sz="2400" baseline="-25000" smtClean="0"/>
              <a:t>2 (g)</a:t>
            </a:r>
            <a:r>
              <a:rPr lang="en-US" altLang="en-US" sz="2400" smtClean="0">
                <a:sym typeface="Wingdings 3" pitchFamily="18" charset="2"/>
              </a:rPr>
              <a:t></a:t>
            </a:r>
            <a:r>
              <a:rPr lang="en-US" altLang="en-US" sz="2400" smtClean="0"/>
              <a:t>P</a:t>
            </a:r>
            <a:r>
              <a:rPr lang="en-US" altLang="en-US" sz="2400" baseline="-25000" smtClean="0"/>
              <a:t>4</a:t>
            </a:r>
            <a:r>
              <a:rPr lang="en-US" altLang="en-US" sz="2400" smtClean="0"/>
              <a:t> </a:t>
            </a:r>
            <a:r>
              <a:rPr lang="en-US" altLang="en-US" sz="2400" baseline="-25000" smtClean="0"/>
              <a:t>(s)</a:t>
            </a:r>
            <a:r>
              <a:rPr lang="en-US" altLang="en-US" sz="2400" smtClean="0"/>
              <a:t> + 3 O</a:t>
            </a:r>
            <a:r>
              <a:rPr lang="en-US" altLang="en-US" sz="2400" baseline="-25000" smtClean="0"/>
              <a:t>2 (g) </a:t>
            </a:r>
            <a:r>
              <a:rPr lang="en-US" altLang="en-US" sz="2400" smtClean="0"/>
              <a:t>+ P</a:t>
            </a:r>
            <a:r>
              <a:rPr lang="en-US" altLang="en-US" sz="2400" baseline="-25000" smtClean="0"/>
              <a:t>4</a:t>
            </a:r>
            <a:r>
              <a:rPr lang="en-US" altLang="en-US" sz="2400" smtClean="0"/>
              <a:t>O</a:t>
            </a:r>
            <a:r>
              <a:rPr lang="en-US" altLang="en-US" sz="2400" baseline="-25000" smtClean="0"/>
              <a:t>10 (s)</a:t>
            </a:r>
            <a:r>
              <a:rPr lang="en-US" altLang="en-US" sz="2400" smtClean="0"/>
              <a:t> </a:t>
            </a:r>
          </a:p>
          <a:p>
            <a:pPr eaLnBrk="1" hangingPunct="1">
              <a:lnSpc>
                <a:spcPct val="90000"/>
              </a:lnSpc>
              <a:buFont typeface="Wingdings" pitchFamily="2" charset="2"/>
              <a:buNone/>
            </a:pPr>
            <a:r>
              <a:rPr lang="en-US" altLang="en-US" sz="2400" smtClean="0"/>
              <a:t>                                             </a:t>
            </a:r>
            <a:r>
              <a:rPr lang="en-US" altLang="en-US" smtClean="0">
                <a:sym typeface="Symbol" pitchFamily="18" charset="2"/>
              </a:rPr>
              <a:t></a:t>
            </a:r>
            <a:r>
              <a:rPr lang="en-US" altLang="en-US" smtClean="0">
                <a:sym typeface="WP Greek Courier"/>
              </a:rPr>
              <a:t> </a:t>
            </a:r>
            <a:r>
              <a:rPr lang="en-US" altLang="en-US" smtClean="0"/>
              <a:t>H =-1300 kJ</a:t>
            </a:r>
            <a:endParaRPr lang="en-US" altLang="en-US" sz="2400" smtClean="0"/>
          </a:p>
          <a:p>
            <a:pPr eaLnBrk="1" hangingPunct="1">
              <a:lnSpc>
                <a:spcPct val="90000"/>
              </a:lnSpc>
              <a:buFont typeface="Wingdings" pitchFamily="2" charset="2"/>
              <a:buNone/>
            </a:pPr>
            <a:endParaRPr lang="en-US" altLang="en-US" sz="24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Enthalpy &amp; Calorimetry</a:t>
            </a:r>
          </a:p>
        </p:txBody>
      </p:sp>
      <p:sp>
        <p:nvSpPr>
          <p:cNvPr id="63491" name="Rectangle 3"/>
          <p:cNvSpPr>
            <a:spLocks noGrp="1" noChangeArrowheads="1"/>
          </p:cNvSpPr>
          <p:nvPr>
            <p:ph type="body" idx="1"/>
          </p:nvPr>
        </p:nvSpPr>
        <p:spPr/>
        <p:txBody>
          <a:bodyPr/>
          <a:lstStyle/>
          <a:p>
            <a:pPr eaLnBrk="1" hangingPunct="1">
              <a:buFont typeface="Wingdings" pitchFamily="2" charset="2"/>
              <a:buNone/>
            </a:pPr>
            <a:r>
              <a:rPr lang="en-US" altLang="en-US" smtClean="0"/>
              <a:t>You can combine the enthalpies of reaction with the calorimetry we discussed earlier, using the reactions to generate the heat.</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This is nothing new, just a combination of the two concepts we already discussed and a few things we knew from before.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p>
        </p:txBody>
      </p:sp>
      <p:sp>
        <p:nvSpPr>
          <p:cNvPr id="64515" name="Rectangle 3"/>
          <p:cNvSpPr>
            <a:spLocks noGrp="1" noChangeArrowheads="1"/>
          </p:cNvSpPr>
          <p:nvPr>
            <p:ph type="body" idx="1"/>
          </p:nvPr>
        </p:nvSpPr>
        <p:spPr/>
        <p:txBody>
          <a:bodyPr/>
          <a:lstStyle/>
          <a:p>
            <a:pPr eaLnBrk="1" hangingPunct="1">
              <a:buFont typeface="Wingdings" pitchFamily="2" charset="2"/>
              <a:buNone/>
            </a:pPr>
            <a:r>
              <a:rPr lang="en-US" altLang="en-US" sz="2400" dirty="0" smtClean="0"/>
              <a:t>A bomb calorimeter is a water calorimeter with a small chamber inside in which combustion reactions can be executed.  If I put 1 mole of hydrogen and 1 mole of oxygen in a bomb calorimeter containing 1 L of water at 25 </a:t>
            </a:r>
            <a:r>
              <a:rPr lang="en-US" altLang="en-US" sz="2400" dirty="0" smtClean="0">
                <a:latin typeface="Arial" pitchFamily="34" charset="0"/>
              </a:rPr>
              <a:t>º</a:t>
            </a:r>
            <a:r>
              <a:rPr lang="en-US" altLang="en-US" sz="2400" dirty="0" smtClean="0"/>
              <a:t>C, what will the temperature of the water be after ignition?  The empty (no water) calorimeter has a specific heat capacity of 145.1 J/</a:t>
            </a:r>
            <a:r>
              <a:rPr lang="en-US" altLang="en-US" sz="2400" dirty="0" smtClean="0">
                <a:latin typeface="Arial" pitchFamily="34" charset="0"/>
              </a:rPr>
              <a:t>º</a:t>
            </a:r>
            <a:r>
              <a:rPr lang="en-US" altLang="en-US" sz="2400" dirty="0" smtClean="0"/>
              <a:t>C.</a:t>
            </a:r>
          </a:p>
          <a:p>
            <a:pPr eaLnBrk="1" hangingPunct="1">
              <a:buFont typeface="Wingdings" pitchFamily="2" charset="2"/>
              <a:buNone/>
            </a:pPr>
            <a:endParaRPr lang="en-US" altLang="en-US" sz="2400" dirty="0" smtClean="0"/>
          </a:p>
          <a:p>
            <a:pPr eaLnBrk="1" hangingPunct="1">
              <a:buFont typeface="Wingdings" pitchFamily="2" charset="2"/>
              <a:buNone/>
            </a:pPr>
            <a:endParaRPr lang="en-US" altLang="en-US" sz="24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Q=mc (delta T)</a:t>
            </a:r>
          </a:p>
          <a:p>
            <a:pPr marL="0" indent="0">
              <a:buNone/>
            </a:pPr>
            <a:endParaRPr lang="en-US" dirty="0"/>
          </a:p>
          <a:p>
            <a:pPr marL="0" indent="0">
              <a:buNone/>
            </a:pPr>
            <a:r>
              <a:rPr lang="en-US" altLang="en-US" dirty="0" err="1" smtClean="0"/>
              <a:t>S</a:t>
            </a:r>
            <a:r>
              <a:rPr lang="en-US" altLang="en-US" baseline="-25000" dirty="0" err="1" smtClean="0"/>
              <a:t>h</a:t>
            </a:r>
            <a:r>
              <a:rPr lang="en-US" altLang="en-US" dirty="0" smtClean="0"/>
              <a:t> =145.1 J/</a:t>
            </a:r>
            <a:r>
              <a:rPr lang="en-US" altLang="en-US" dirty="0" smtClean="0">
                <a:latin typeface="Arial" pitchFamily="34" charset="0"/>
              </a:rPr>
              <a:t>º</a:t>
            </a:r>
            <a:r>
              <a:rPr lang="en-US" altLang="en-US" dirty="0" smtClean="0"/>
              <a:t>C</a:t>
            </a:r>
          </a:p>
          <a:p>
            <a:pPr marL="0" indent="0">
              <a:buNone/>
            </a:pPr>
            <a:r>
              <a:rPr lang="en-US" dirty="0"/>
              <a:t>c</a:t>
            </a:r>
            <a:r>
              <a:rPr lang="en-US" dirty="0" smtClean="0"/>
              <a:t> = 4.18 J/g </a:t>
            </a:r>
            <a:r>
              <a:rPr lang="en-US" altLang="en-US" dirty="0">
                <a:latin typeface="Arial" pitchFamily="34" charset="0"/>
              </a:rPr>
              <a:t>º</a:t>
            </a:r>
            <a:r>
              <a:rPr lang="en-US" altLang="en-US" dirty="0"/>
              <a:t>C</a:t>
            </a:r>
          </a:p>
          <a:p>
            <a:pPr marL="0" indent="0">
              <a:buNone/>
            </a:pPr>
            <a:endParaRPr lang="en-US" dirty="0"/>
          </a:p>
        </p:txBody>
      </p:sp>
    </p:spTree>
    <p:extLst>
      <p:ext uri="{BB962C8B-B14F-4D97-AF65-F5344CB8AC3E}">
        <p14:creationId xmlns:p14="http://schemas.microsoft.com/office/powerpoint/2010/main" val="7995510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p>
        </p:txBody>
      </p:sp>
      <p:sp>
        <p:nvSpPr>
          <p:cNvPr id="62467" name="Rectangle 3"/>
          <p:cNvSpPr>
            <a:spLocks noGrp="1" noChangeArrowheads="1"/>
          </p:cNvSpPr>
          <p:nvPr>
            <p:ph type="body" idx="1"/>
          </p:nvPr>
        </p:nvSpPr>
        <p:spPr/>
        <p:txBody>
          <a:bodyPr/>
          <a:lstStyle/>
          <a:p>
            <a:pPr eaLnBrk="1" hangingPunct="1">
              <a:buFont typeface="Wingdings" pitchFamily="2" charset="2"/>
              <a:buNone/>
            </a:pPr>
            <a:r>
              <a:rPr lang="en-US" altLang="en-US" sz="2400" smtClean="0"/>
              <a:t>A bomb calorimeter is a water calorimeter with a small chamber inside in which combustion reactions can be executed.  If I put 1 mole of hydrogen and 1 mole of oxygen in a bomb calorimeter containing 1 L of water at 25 </a:t>
            </a:r>
            <a:r>
              <a:rPr lang="en-US" altLang="en-US" sz="2400" smtClean="0">
                <a:latin typeface="Arial" pitchFamily="34" charset="0"/>
              </a:rPr>
              <a:t>º</a:t>
            </a:r>
            <a:r>
              <a:rPr lang="en-US" altLang="en-US" sz="2400" smtClean="0"/>
              <a:t>C, what will the temperature of the water be after ignition?  </a:t>
            </a:r>
            <a:r>
              <a:rPr lang="en-US" altLang="en-US" sz="2400" smtClean="0">
                <a:solidFill>
                  <a:srgbClr val="FFFF00"/>
                </a:solidFill>
              </a:rPr>
              <a:t>The empty (no water) calorimeter has a specific heat capacity of 145.1 J/</a:t>
            </a:r>
            <a:r>
              <a:rPr lang="en-US" altLang="en-US" sz="2400" smtClean="0">
                <a:solidFill>
                  <a:srgbClr val="FFFF00"/>
                </a:solidFill>
                <a:latin typeface="Arial" pitchFamily="34" charset="0"/>
              </a:rPr>
              <a:t>º</a:t>
            </a:r>
            <a:r>
              <a:rPr lang="en-US" altLang="en-US" sz="2400" smtClean="0">
                <a:solidFill>
                  <a:srgbClr val="FFFF00"/>
                </a:solidFill>
              </a:rPr>
              <a:t>C.</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t>What the heck does that mean?</a:t>
            </a:r>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t>UNITS! UNITS! UNITS</a:t>
            </a:r>
          </a:p>
          <a:p>
            <a:pPr eaLnBrk="1" hangingPunct="1">
              <a:buFont typeface="Wingdings" pitchFamily="2" charset="2"/>
              <a:buNone/>
            </a:pPr>
            <a:endParaRPr lang="en-US"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2467">
                                            <p:txEl>
                                              <p:pRg st="4" end="4"/>
                                            </p:txEl>
                                          </p:spTgt>
                                        </p:tgtEl>
                                        <p:attrNameLst>
                                          <p:attrName>style.visibility</p:attrName>
                                        </p:attrNameLst>
                                      </p:cBhvr>
                                      <p:to>
                                        <p:strVal val="visible"/>
                                      </p:to>
                                    </p:set>
                                    <p:animEffect transition="in" filter="fade">
                                      <p:cBhvr>
                                        <p:cTn id="7" dur="1000"/>
                                        <p:tgtEl>
                                          <p:spTgt spid="62467">
                                            <p:txEl>
                                              <p:pRg st="4" end="4"/>
                                            </p:txEl>
                                          </p:spTgt>
                                        </p:tgtEl>
                                      </p:cBhvr>
                                    </p:animEffect>
                                    <p:anim calcmode="lin" valueType="num">
                                      <p:cBhvr>
                                        <p:cTn id="8" dur="10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24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p>
        </p:txBody>
      </p:sp>
      <p:sp>
        <p:nvSpPr>
          <p:cNvPr id="62467"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111" t="-1077"/>
            </a:stretch>
          </a:blipFill>
          <a:extLst/>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p>
        </p:txBody>
      </p:sp>
      <p:sp>
        <p:nvSpPr>
          <p:cNvPr id="67587" name="Rectangle 3"/>
          <p:cNvSpPr>
            <a:spLocks noGrp="1" noChangeArrowheads="1"/>
          </p:cNvSpPr>
          <p:nvPr>
            <p:ph type="body" idx="1"/>
          </p:nvPr>
        </p:nvSpPr>
        <p:spPr/>
        <p:txBody>
          <a:bodyPr/>
          <a:lstStyle/>
          <a:p>
            <a:pPr eaLnBrk="1" hangingPunct="1">
              <a:buFont typeface="Wingdings" pitchFamily="2" charset="2"/>
              <a:buNone/>
            </a:pPr>
            <a:r>
              <a:rPr lang="en-US" altLang="en-US" sz="2400" smtClean="0"/>
              <a:t>A bomb calorimeter is a water calorimeter with a small chamber inside in which combustion reactions can be executed.  If I put 1 mole of hydrogen and 1 mole of oxygen in a bomb calorimeter containing 1 L of water at 25 </a:t>
            </a:r>
            <a:r>
              <a:rPr lang="en-US" altLang="en-US" sz="2400" smtClean="0">
                <a:latin typeface="Arial" pitchFamily="34" charset="0"/>
              </a:rPr>
              <a:t>º</a:t>
            </a:r>
            <a:r>
              <a:rPr lang="en-US" altLang="en-US" sz="2400" smtClean="0"/>
              <a:t>C, what will the temperature of the water be after ignition?  The empty (no water) calorimeter has a specific heat capacity of 145.1 J/</a:t>
            </a:r>
            <a:r>
              <a:rPr lang="en-US" altLang="en-US" sz="2400" smtClean="0">
                <a:latin typeface="Arial" pitchFamily="34" charset="0"/>
              </a:rPr>
              <a:t>º</a:t>
            </a:r>
            <a:r>
              <a:rPr lang="en-US" altLang="en-US" sz="2400" smtClean="0"/>
              <a:t>C.</a:t>
            </a:r>
          </a:p>
          <a:p>
            <a:pPr eaLnBrk="1" hangingPunct="1">
              <a:buFont typeface="Wingdings" pitchFamily="2" charset="2"/>
              <a:buNone/>
            </a:pPr>
            <a:r>
              <a:rPr lang="en-US" altLang="en-US" sz="2400" smtClean="0"/>
              <a:t>q</a:t>
            </a:r>
            <a:r>
              <a:rPr lang="en-US" altLang="en-US" sz="2400" baseline="-25000" smtClean="0"/>
              <a:t>H2O </a:t>
            </a:r>
            <a:r>
              <a:rPr lang="en-US" altLang="en-US" sz="2400" smtClean="0"/>
              <a:t>= m c </a:t>
            </a:r>
            <a:r>
              <a:rPr lang="en-US" altLang="en-US" sz="2400" smtClean="0">
                <a:sym typeface="Symbol" pitchFamily="18" charset="2"/>
              </a:rPr>
              <a:t>T</a:t>
            </a:r>
          </a:p>
          <a:p>
            <a:pPr eaLnBrk="1" hangingPunct="1">
              <a:buFont typeface="Wingdings" pitchFamily="2" charset="2"/>
              <a:buNone/>
            </a:pPr>
            <a:r>
              <a:rPr lang="en-US" altLang="en-US" sz="2400" smtClean="0">
                <a:sym typeface="Symbol" pitchFamily="18" charset="2"/>
              </a:rPr>
              <a:t>q</a:t>
            </a:r>
            <a:r>
              <a:rPr lang="en-US" altLang="en-US" sz="2400" baseline="-25000" smtClean="0">
                <a:sym typeface="Symbol" pitchFamily="18" charset="2"/>
              </a:rPr>
              <a:t>calorimeter</a:t>
            </a:r>
            <a:r>
              <a:rPr lang="en-US" altLang="en-US" sz="2400" smtClean="0">
                <a:sym typeface="Symbol" pitchFamily="18" charset="2"/>
              </a:rPr>
              <a:t> = m c T</a:t>
            </a:r>
          </a:p>
          <a:p>
            <a:pPr eaLnBrk="1" hangingPunct="1">
              <a:buFont typeface="Wingdings" pitchFamily="2" charset="2"/>
              <a:buNone/>
            </a:pPr>
            <a:r>
              <a:rPr lang="en-US" altLang="en-US" sz="2400" smtClean="0">
                <a:sym typeface="Symbol" pitchFamily="18" charset="2"/>
              </a:rPr>
              <a:t>Q = S</a:t>
            </a:r>
            <a:r>
              <a:rPr lang="en-US" altLang="en-US" sz="2400" baseline="-25000" smtClean="0">
                <a:sym typeface="Symbol" pitchFamily="18" charset="2"/>
              </a:rPr>
              <a:t>h </a:t>
            </a:r>
            <a:r>
              <a:rPr lang="en-US" altLang="en-US" sz="2400" smtClean="0">
                <a:sym typeface="Symbol" pitchFamily="18" charset="2"/>
              </a:rPr>
              <a:t>T   S</a:t>
            </a:r>
            <a:r>
              <a:rPr lang="en-US" altLang="en-US" sz="2400" baseline="-25000" smtClean="0">
                <a:sym typeface="Symbol" pitchFamily="18" charset="2"/>
              </a:rPr>
              <a:t>h  is</a:t>
            </a:r>
            <a:r>
              <a:rPr lang="en-US" altLang="en-US" sz="2400" smtClean="0">
                <a:sym typeface="Symbol" pitchFamily="18" charset="2"/>
              </a:rPr>
              <a:t> a combination of m’s and c’s.</a:t>
            </a:r>
          </a:p>
          <a:p>
            <a:pPr eaLnBrk="1" hangingPunct="1">
              <a:buFont typeface="Wingdings" pitchFamily="2" charset="2"/>
              <a:buNone/>
            </a:pPr>
            <a:endParaRPr lang="en-US" altLang="en-US" sz="2400" smtClean="0"/>
          </a:p>
          <a:p>
            <a:pPr eaLnBrk="1" hangingPunct="1">
              <a:buFont typeface="Wingdings" pitchFamily="2" charset="2"/>
              <a:buNone/>
            </a:pPr>
            <a:endParaRPr lang="en-US" alt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smtClean="0"/>
              <a:t>Endothermic Reaction – “cold pack”</a:t>
            </a:r>
          </a:p>
        </p:txBody>
      </p:sp>
      <p:grpSp>
        <p:nvGrpSpPr>
          <p:cNvPr id="9219" name="Group 4"/>
          <p:cNvGrpSpPr>
            <a:grpSpLocks/>
          </p:cNvGrpSpPr>
          <p:nvPr/>
        </p:nvGrpSpPr>
        <p:grpSpPr bwMode="auto">
          <a:xfrm>
            <a:off x="2438400" y="3581400"/>
            <a:ext cx="1524000" cy="1143000"/>
            <a:chOff x="960" y="2016"/>
            <a:chExt cx="1200" cy="720"/>
          </a:xfrm>
        </p:grpSpPr>
        <p:sp>
          <p:nvSpPr>
            <p:cNvPr id="9240" name="Arc 5"/>
            <p:cNvSpPr>
              <a:spLocks/>
            </p:cNvSpPr>
            <p:nvPr/>
          </p:nvSpPr>
          <p:spPr bwMode="auto">
            <a:xfrm flipV="1">
              <a:off x="1536" y="2016"/>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1" name="Arc 6"/>
            <p:cNvSpPr>
              <a:spLocks/>
            </p:cNvSpPr>
            <p:nvPr/>
          </p:nvSpPr>
          <p:spPr bwMode="auto">
            <a:xfrm flipH="1" flipV="1">
              <a:off x="960" y="2544"/>
              <a:ext cx="57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20" name="Group 7"/>
          <p:cNvGrpSpPr>
            <a:grpSpLocks/>
          </p:cNvGrpSpPr>
          <p:nvPr/>
        </p:nvGrpSpPr>
        <p:grpSpPr bwMode="auto">
          <a:xfrm>
            <a:off x="3962400" y="1752600"/>
            <a:ext cx="1219200" cy="914400"/>
            <a:chOff x="1488" y="1152"/>
            <a:chExt cx="1488" cy="576"/>
          </a:xfrm>
        </p:grpSpPr>
        <p:sp>
          <p:nvSpPr>
            <p:cNvPr id="9238" name="Arc 8"/>
            <p:cNvSpPr>
              <a:spLocks/>
            </p:cNvSpPr>
            <p:nvPr/>
          </p:nvSpPr>
          <p:spPr bwMode="auto">
            <a:xfrm>
              <a:off x="2208" y="1152"/>
              <a:ext cx="768"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9" name="Arc 9"/>
            <p:cNvSpPr>
              <a:spLocks/>
            </p:cNvSpPr>
            <p:nvPr/>
          </p:nvSpPr>
          <p:spPr bwMode="auto">
            <a:xfrm flipH="1">
              <a:off x="1488" y="1152"/>
              <a:ext cx="720"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21" name="Line 10"/>
          <p:cNvSpPr>
            <a:spLocks noChangeShapeType="1"/>
          </p:cNvSpPr>
          <p:nvPr/>
        </p:nvSpPr>
        <p:spPr bwMode="auto">
          <a:xfrm flipV="1">
            <a:off x="3962400" y="26670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 name="Line 11"/>
          <p:cNvSpPr>
            <a:spLocks noChangeShapeType="1"/>
          </p:cNvSpPr>
          <p:nvPr/>
        </p:nvSpPr>
        <p:spPr bwMode="auto">
          <a:xfrm>
            <a:off x="5181600" y="2667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23" name="Group 12"/>
          <p:cNvGrpSpPr>
            <a:grpSpLocks/>
          </p:cNvGrpSpPr>
          <p:nvPr/>
        </p:nvGrpSpPr>
        <p:grpSpPr bwMode="auto">
          <a:xfrm>
            <a:off x="5181600" y="2971800"/>
            <a:ext cx="1295400" cy="1143000"/>
            <a:chOff x="2928" y="1872"/>
            <a:chExt cx="1248" cy="720"/>
          </a:xfrm>
        </p:grpSpPr>
        <p:sp>
          <p:nvSpPr>
            <p:cNvPr id="9236" name="Arc 13"/>
            <p:cNvSpPr>
              <a:spLocks/>
            </p:cNvSpPr>
            <p:nvPr/>
          </p:nvSpPr>
          <p:spPr bwMode="auto">
            <a:xfrm flipV="1">
              <a:off x="3552" y="2256"/>
              <a:ext cx="624" cy="336"/>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7" name="Arc 14"/>
            <p:cNvSpPr>
              <a:spLocks/>
            </p:cNvSpPr>
            <p:nvPr/>
          </p:nvSpPr>
          <p:spPr bwMode="auto">
            <a:xfrm flipH="1" flipV="1">
              <a:off x="2928" y="1872"/>
              <a:ext cx="624" cy="720"/>
            </a:xfrm>
            <a:custGeom>
              <a:avLst/>
              <a:gdLst>
                <a:gd name="T0" fmla="*/ 0 w 21600"/>
                <a:gd name="T1" fmla="*/ 0 h 22859"/>
                <a:gd name="T2" fmla="*/ 0 w 21600"/>
                <a:gd name="T3" fmla="*/ 0 h 22859"/>
                <a:gd name="T4" fmla="*/ 0 w 21600"/>
                <a:gd name="T5" fmla="*/ 0 h 22859"/>
                <a:gd name="T6" fmla="*/ 0 60000 65536"/>
                <a:gd name="T7" fmla="*/ 0 60000 65536"/>
                <a:gd name="T8" fmla="*/ 0 60000 65536"/>
              </a:gdLst>
              <a:ahLst/>
              <a:cxnLst>
                <a:cxn ang="T6">
                  <a:pos x="T0" y="T1"/>
                </a:cxn>
                <a:cxn ang="T7">
                  <a:pos x="T2" y="T3"/>
                </a:cxn>
                <a:cxn ang="T8">
                  <a:pos x="T4" y="T5"/>
                </a:cxn>
              </a:cxnLst>
              <a:rect l="0" t="0" r="r" b="b"/>
              <a:pathLst>
                <a:path w="21600" h="22859" fill="none" extrusionOk="0">
                  <a:moveTo>
                    <a:pt x="-1" y="0"/>
                  </a:moveTo>
                  <a:cubicBezTo>
                    <a:pt x="11929" y="0"/>
                    <a:pt x="21600" y="9670"/>
                    <a:pt x="21600" y="21600"/>
                  </a:cubicBezTo>
                  <a:cubicBezTo>
                    <a:pt x="21600" y="22019"/>
                    <a:pt x="21587" y="22439"/>
                    <a:pt x="21563" y="22859"/>
                  </a:cubicBezTo>
                </a:path>
                <a:path w="21600" h="22859" stroke="0" extrusionOk="0">
                  <a:moveTo>
                    <a:pt x="-1" y="0"/>
                  </a:moveTo>
                  <a:cubicBezTo>
                    <a:pt x="11929" y="0"/>
                    <a:pt x="21600" y="9670"/>
                    <a:pt x="21600" y="21600"/>
                  </a:cubicBezTo>
                  <a:cubicBezTo>
                    <a:pt x="21600" y="22019"/>
                    <a:pt x="21587" y="22439"/>
                    <a:pt x="21563" y="22859"/>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24" name="Line 15"/>
          <p:cNvSpPr>
            <a:spLocks noChangeShapeType="1"/>
          </p:cNvSpPr>
          <p:nvPr/>
        </p:nvSpPr>
        <p:spPr bwMode="auto">
          <a:xfrm>
            <a:off x="1676400" y="5715000"/>
            <a:ext cx="571500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Line 16"/>
          <p:cNvSpPr>
            <a:spLocks noChangeShapeType="1"/>
          </p:cNvSpPr>
          <p:nvPr/>
        </p:nvSpPr>
        <p:spPr bwMode="auto">
          <a:xfrm flipV="1">
            <a:off x="1676400" y="1295400"/>
            <a:ext cx="0" cy="441960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Text Box 17"/>
          <p:cNvSpPr txBox="1">
            <a:spLocks noChangeArrowheads="1"/>
          </p:cNvSpPr>
          <p:nvPr/>
        </p:nvSpPr>
        <p:spPr bwMode="auto">
          <a:xfrm>
            <a:off x="3352800" y="5867400"/>
            <a:ext cx="226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Reaction Coordinate</a:t>
            </a:r>
          </a:p>
        </p:txBody>
      </p:sp>
      <p:sp>
        <p:nvSpPr>
          <p:cNvPr id="9227" name="Text Box 18"/>
          <p:cNvSpPr txBox="1">
            <a:spLocks noChangeArrowheads="1"/>
          </p:cNvSpPr>
          <p:nvPr/>
        </p:nvSpPr>
        <p:spPr bwMode="auto">
          <a:xfrm rot="-5400000">
            <a:off x="719932" y="3090068"/>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Energy</a:t>
            </a:r>
          </a:p>
        </p:txBody>
      </p:sp>
      <p:sp>
        <p:nvSpPr>
          <p:cNvPr id="9228" name="Text Box 19"/>
          <p:cNvSpPr txBox="1">
            <a:spLocks noChangeArrowheads="1"/>
          </p:cNvSpPr>
          <p:nvPr/>
        </p:nvSpPr>
        <p:spPr bwMode="auto">
          <a:xfrm>
            <a:off x="2590800" y="4191000"/>
            <a:ext cx="868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Reactants</a:t>
            </a:r>
          </a:p>
        </p:txBody>
      </p:sp>
      <p:sp>
        <p:nvSpPr>
          <p:cNvPr id="9229" name="Text Box 20"/>
          <p:cNvSpPr txBox="1">
            <a:spLocks noChangeArrowheads="1"/>
          </p:cNvSpPr>
          <p:nvPr/>
        </p:nvSpPr>
        <p:spPr bwMode="auto">
          <a:xfrm>
            <a:off x="5562600" y="3581400"/>
            <a:ext cx="784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200">
                <a:latin typeface="Arial" pitchFamily="34" charset="0"/>
              </a:rPr>
              <a:t>Products</a:t>
            </a:r>
          </a:p>
        </p:txBody>
      </p:sp>
      <p:sp>
        <p:nvSpPr>
          <p:cNvPr id="9230" name="Line 21"/>
          <p:cNvSpPr>
            <a:spLocks noChangeShapeType="1"/>
          </p:cNvSpPr>
          <p:nvPr/>
        </p:nvSpPr>
        <p:spPr bwMode="auto">
          <a:xfrm>
            <a:off x="3200400" y="4724400"/>
            <a:ext cx="28194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Line 22"/>
          <p:cNvSpPr>
            <a:spLocks noChangeShapeType="1"/>
          </p:cNvSpPr>
          <p:nvPr/>
        </p:nvSpPr>
        <p:spPr bwMode="auto">
          <a:xfrm flipV="1">
            <a:off x="4572000" y="1752600"/>
            <a:ext cx="0" cy="297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Text Box 23"/>
          <p:cNvSpPr txBox="1">
            <a:spLocks noChangeArrowheads="1"/>
          </p:cNvSpPr>
          <p:nvPr/>
        </p:nvSpPr>
        <p:spPr bwMode="auto">
          <a:xfrm>
            <a:off x="4556125" y="3008313"/>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n-US" altLang="en-US" sz="1800">
                <a:latin typeface="Arial" pitchFamily="34" charset="0"/>
              </a:rPr>
              <a:t>E</a:t>
            </a:r>
            <a:r>
              <a:rPr lang="en-US" altLang="en-US" sz="1800" baseline="-25000">
                <a:latin typeface="Arial" pitchFamily="34" charset="0"/>
              </a:rPr>
              <a:t>a</a:t>
            </a:r>
            <a:endParaRPr lang="en-US" altLang="en-US" sz="1800">
              <a:latin typeface="Arial" pitchFamily="34" charset="0"/>
            </a:endParaRPr>
          </a:p>
        </p:txBody>
      </p:sp>
      <p:sp>
        <p:nvSpPr>
          <p:cNvPr id="9233" name="Line 24"/>
          <p:cNvSpPr>
            <a:spLocks noChangeShapeType="1"/>
          </p:cNvSpPr>
          <p:nvPr/>
        </p:nvSpPr>
        <p:spPr bwMode="auto">
          <a:xfrm>
            <a:off x="5410200" y="4114800"/>
            <a:ext cx="10668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4" name="Line 25"/>
          <p:cNvSpPr>
            <a:spLocks noChangeShapeType="1"/>
          </p:cNvSpPr>
          <p:nvPr/>
        </p:nvSpPr>
        <p:spPr bwMode="auto">
          <a:xfrm>
            <a:off x="5410200" y="4114800"/>
            <a:ext cx="0" cy="609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Text Box 26"/>
          <p:cNvSpPr txBox="1">
            <a:spLocks noChangeArrowheads="1"/>
          </p:cNvSpPr>
          <p:nvPr/>
        </p:nvSpPr>
        <p:spPr bwMode="auto">
          <a:xfrm>
            <a:off x="4724400" y="41910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pitchFamily="34" charset="0"/>
              </a:defRPr>
            </a:lvl9pPr>
          </a:lstStyle>
          <a:p>
            <a:pPr eaLnBrk="1" hangingPunct="1">
              <a:spcBef>
                <a:spcPct val="0"/>
              </a:spcBef>
              <a:buClrTx/>
              <a:buSzTx/>
              <a:buFontTx/>
              <a:buNone/>
            </a:pPr>
            <a:r>
              <a:rPr lang="el-GR" altLang="en-US" sz="1800">
                <a:latin typeface="Arial" pitchFamily="34" charset="0"/>
              </a:rPr>
              <a:t>Δ</a:t>
            </a:r>
            <a:r>
              <a:rPr lang="en-US" altLang="en-US" sz="1800">
                <a:latin typeface="Arial" pitchFamily="34" charset="0"/>
              </a:rPr>
              <a:t>H</a:t>
            </a:r>
            <a:endParaRPr lang="el-GR" altLang="en-US" sz="1800">
              <a:latin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p>
        </p:txBody>
      </p:sp>
      <p:sp>
        <p:nvSpPr>
          <p:cNvPr id="63491" name="Rectangle 3"/>
          <p:cNvSpPr>
            <a:spLocks noGrp="1" noRot="1" noChangeAspect="1" noMove="1" noResize="1" noEditPoints="1" noAdjustHandles="1" noChangeArrowheads="1" noChangeShapeType="1" noTextEdit="1"/>
          </p:cNvSpPr>
          <p:nvPr>
            <p:ph type="body" idx="1"/>
          </p:nvPr>
        </p:nvSpPr>
        <p:spPr>
          <a:blipFill rotWithShape="1">
            <a:blip r:embed="rId2"/>
            <a:stretch>
              <a:fillRect l="-741" t="-2019"/>
            </a:stretch>
          </a:blipFill>
          <a:extLst/>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p>
        </p:txBody>
      </p:sp>
      <p:sp>
        <p:nvSpPr>
          <p:cNvPr id="63491" name="Rectangle 3"/>
          <p:cNvSpPr>
            <a:spLocks noGrp="1" noRot="1" noChangeAspect="1" noMove="1" noResize="1" noEditPoints="1" noAdjustHandles="1" noChangeArrowheads="1" noChangeShapeType="1" noTextEdit="1"/>
          </p:cNvSpPr>
          <p:nvPr>
            <p:ph type="body" idx="1"/>
          </p:nvPr>
        </p:nvSpPr>
        <p:spPr>
          <a:xfrm>
            <a:off x="381000" y="1524000"/>
            <a:ext cx="8229600" cy="4530725"/>
          </a:xfrm>
          <a:blipFill rotWithShape="1">
            <a:blip r:embed="rId2"/>
            <a:stretch>
              <a:fillRect l="-815" t="-2019"/>
            </a:stretch>
          </a:blipFill>
          <a:extLst/>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t>2 H</a:t>
            </a:r>
            <a:r>
              <a:rPr lang="en-US" altLang="en-US" baseline="-25000" smtClean="0"/>
              <a:t>2 (g)</a:t>
            </a:r>
            <a:r>
              <a:rPr lang="en-US" altLang="en-US" smtClean="0"/>
              <a:t> + O</a:t>
            </a:r>
            <a:r>
              <a:rPr lang="en-US" altLang="en-US" baseline="-25000" smtClean="0"/>
              <a:t>2 (g)</a:t>
            </a:r>
            <a:r>
              <a:rPr lang="en-US" altLang="en-US" smtClean="0"/>
              <a:t> </a:t>
            </a:r>
            <a:r>
              <a:rPr lang="en-US" altLang="en-US" smtClean="0">
                <a:sym typeface="Wingdings 3" pitchFamily="18" charset="2"/>
              </a:rPr>
              <a:t></a:t>
            </a:r>
            <a:r>
              <a:rPr lang="en-US" altLang="en-US" smtClean="0"/>
              <a:t> 2 H</a:t>
            </a:r>
            <a:r>
              <a:rPr lang="en-US" altLang="en-US" baseline="-25000" smtClean="0"/>
              <a:t>2</a:t>
            </a:r>
            <a:r>
              <a:rPr lang="en-US" altLang="en-US" smtClean="0"/>
              <a:t>O</a:t>
            </a:r>
            <a:r>
              <a:rPr lang="en-US" altLang="en-US" baseline="-25000" smtClean="0"/>
              <a:t>(g)</a:t>
            </a:r>
          </a:p>
        </p:txBody>
      </p:sp>
      <p:sp>
        <p:nvSpPr>
          <p:cNvPr id="7065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t>q</a:t>
            </a:r>
            <a:r>
              <a:rPr lang="en-US" altLang="en-US" baseline="-25000" smtClean="0"/>
              <a:t>rxn</a:t>
            </a:r>
            <a:r>
              <a:rPr lang="en-US" altLang="en-US" smtClean="0"/>
              <a:t> = -(q</a:t>
            </a:r>
            <a:r>
              <a:rPr lang="en-US" altLang="en-US" baseline="-25000" smtClean="0"/>
              <a:t>bomb</a:t>
            </a:r>
            <a:r>
              <a:rPr lang="en-US" altLang="en-US" smtClean="0"/>
              <a:t> + q</a:t>
            </a:r>
            <a:r>
              <a:rPr lang="en-US" altLang="en-US" baseline="-25000" smtClean="0"/>
              <a:t>water</a:t>
            </a:r>
            <a:r>
              <a:rPr lang="en-US" altLang="en-US" smtClean="0"/>
              <a:t>)</a:t>
            </a:r>
          </a:p>
          <a:p>
            <a:pPr eaLnBrk="1" hangingPunct="1">
              <a:lnSpc>
                <a:spcPct val="90000"/>
              </a:lnSpc>
              <a:buFont typeface="Wingdings" pitchFamily="2" charset="2"/>
              <a:buNone/>
            </a:pPr>
            <a:r>
              <a:rPr lang="en-US" altLang="en-US" smtClean="0"/>
              <a:t>-241.83 kJ = - (S`</a:t>
            </a:r>
            <a:r>
              <a:rPr lang="en-US" altLang="en-US" baseline="-25000" smtClean="0"/>
              <a:t>bomb </a:t>
            </a:r>
            <a:r>
              <a:rPr lang="en-US" altLang="en-US" smtClean="0">
                <a:sym typeface="Symbol" pitchFamily="18" charset="2"/>
              </a:rPr>
              <a:t></a:t>
            </a:r>
            <a:r>
              <a:rPr lang="en-US" altLang="en-US" smtClean="0">
                <a:sym typeface="WP Greek Courier"/>
              </a:rPr>
              <a:t> </a:t>
            </a:r>
            <a:r>
              <a:rPr lang="en-US" altLang="en-US" smtClean="0"/>
              <a:t>T + m</a:t>
            </a:r>
            <a:r>
              <a:rPr lang="en-US" altLang="en-US" baseline="-25000" smtClean="0"/>
              <a:t>H2O</a:t>
            </a:r>
            <a:r>
              <a:rPr lang="en-US" altLang="en-US" smtClean="0"/>
              <a:t>c</a:t>
            </a:r>
            <a:r>
              <a:rPr lang="en-US" altLang="en-US" baseline="-25000" smtClean="0"/>
              <a:t>H2O</a:t>
            </a:r>
            <a:r>
              <a:rPr lang="en-US" altLang="en-US" smtClean="0"/>
              <a:t> </a:t>
            </a:r>
            <a:r>
              <a:rPr lang="en-US" altLang="en-US" smtClean="0">
                <a:sym typeface="Symbol" pitchFamily="18" charset="2"/>
              </a:rPr>
              <a:t></a:t>
            </a:r>
            <a:r>
              <a:rPr lang="en-US" altLang="en-US" smtClean="0">
                <a:sym typeface="WP Greek Courier"/>
              </a:rPr>
              <a:t> </a:t>
            </a:r>
            <a:r>
              <a:rPr lang="en-US" altLang="en-US" smtClean="0"/>
              <a:t>T )</a:t>
            </a:r>
          </a:p>
          <a:p>
            <a:pPr eaLnBrk="1" hangingPunct="1">
              <a:lnSpc>
                <a:spcPct val="90000"/>
              </a:lnSpc>
              <a:buFont typeface="Wingdings" pitchFamily="2" charset="2"/>
              <a:buNone/>
            </a:pPr>
            <a:r>
              <a:rPr lang="en-US" altLang="en-US" sz="2400" smtClean="0"/>
              <a:t>-241.83 kJ=-(145.1 J/</a:t>
            </a:r>
            <a:r>
              <a:rPr lang="en-US" altLang="en-US" sz="2400" smtClean="0">
                <a:latin typeface="Arial" pitchFamily="34" charset="0"/>
              </a:rPr>
              <a:t>º</a:t>
            </a:r>
            <a:r>
              <a:rPr lang="en-US" altLang="en-US" sz="2400" smtClean="0"/>
              <a:t>C </a:t>
            </a:r>
            <a:r>
              <a:rPr lang="en-US" altLang="en-US" sz="2400" smtClean="0">
                <a:sym typeface="Symbol" pitchFamily="18" charset="2"/>
              </a:rPr>
              <a:t></a:t>
            </a:r>
            <a:r>
              <a:rPr lang="en-US" altLang="en-US" sz="2400" smtClean="0"/>
              <a:t>T+1000 g*4.18 J/g</a:t>
            </a:r>
            <a:r>
              <a:rPr lang="en-US" altLang="en-US" sz="2400" smtClean="0">
                <a:latin typeface="Arial" pitchFamily="34" charset="0"/>
              </a:rPr>
              <a:t>º</a:t>
            </a:r>
            <a:r>
              <a:rPr lang="en-US" altLang="en-US" sz="2400" smtClean="0"/>
              <a:t>C </a:t>
            </a:r>
            <a:r>
              <a:rPr lang="en-US" altLang="en-US" sz="2400" smtClean="0">
                <a:sym typeface="Symbol" pitchFamily="18" charset="2"/>
              </a:rPr>
              <a:t></a:t>
            </a:r>
            <a:r>
              <a:rPr lang="en-US" altLang="en-US" sz="2400" smtClean="0"/>
              <a:t>T)</a:t>
            </a:r>
          </a:p>
          <a:p>
            <a:pPr eaLnBrk="1" hangingPunct="1">
              <a:lnSpc>
                <a:spcPct val="90000"/>
              </a:lnSpc>
              <a:buFont typeface="Wingdings" pitchFamily="2" charset="2"/>
              <a:buNone/>
            </a:pPr>
            <a:r>
              <a:rPr lang="en-US" altLang="en-US" smtClean="0"/>
              <a:t>-241.83 kJ = - (4325.1 J/</a:t>
            </a:r>
            <a:r>
              <a:rPr lang="en-US" altLang="en-US" smtClean="0">
                <a:latin typeface="Arial" pitchFamily="34" charset="0"/>
              </a:rPr>
              <a:t>º</a:t>
            </a:r>
            <a:r>
              <a:rPr lang="en-US" altLang="en-US" smtClean="0"/>
              <a:t>C </a:t>
            </a:r>
            <a:r>
              <a:rPr lang="en-US" altLang="en-US" smtClean="0">
                <a:sym typeface="Symbol" pitchFamily="18" charset="2"/>
              </a:rPr>
              <a:t></a:t>
            </a:r>
            <a:r>
              <a:rPr lang="en-US" altLang="en-US" smtClean="0">
                <a:sym typeface="WP Greek Courier"/>
              </a:rPr>
              <a:t> </a:t>
            </a:r>
            <a:r>
              <a:rPr lang="en-US" altLang="en-US" smtClean="0"/>
              <a:t>T )</a:t>
            </a:r>
          </a:p>
          <a:p>
            <a:pPr eaLnBrk="1" hangingPunct="1">
              <a:lnSpc>
                <a:spcPct val="90000"/>
              </a:lnSpc>
              <a:buFont typeface="Wingdings" pitchFamily="2" charset="2"/>
              <a:buNone/>
            </a:pPr>
            <a:r>
              <a:rPr lang="en-US" altLang="en-US" smtClean="0"/>
              <a:t>-241.83 x 10</a:t>
            </a:r>
            <a:r>
              <a:rPr lang="en-US" altLang="en-US" baseline="30000" smtClean="0"/>
              <a:t>3</a:t>
            </a:r>
            <a:r>
              <a:rPr lang="en-US" altLang="en-US" smtClean="0"/>
              <a:t> J = -4325.1 J/</a:t>
            </a:r>
            <a:r>
              <a:rPr lang="en-US" altLang="en-US" smtClean="0">
                <a:latin typeface="Arial" pitchFamily="34" charset="0"/>
              </a:rPr>
              <a:t>º</a:t>
            </a:r>
            <a:r>
              <a:rPr lang="en-US" altLang="en-US" smtClean="0"/>
              <a:t>C </a:t>
            </a:r>
            <a:r>
              <a:rPr lang="en-US" altLang="en-US" smtClean="0">
                <a:sym typeface="Symbol" pitchFamily="18" charset="2"/>
              </a:rPr>
              <a:t></a:t>
            </a:r>
            <a:r>
              <a:rPr lang="en-US" altLang="en-US" smtClean="0">
                <a:sym typeface="WP Greek Courier"/>
              </a:rPr>
              <a:t> </a:t>
            </a:r>
            <a:r>
              <a:rPr lang="en-US" altLang="en-US" smtClean="0"/>
              <a:t>T </a:t>
            </a:r>
          </a:p>
          <a:p>
            <a:pPr eaLnBrk="1" hangingPunct="1">
              <a:lnSpc>
                <a:spcPct val="90000"/>
              </a:lnSpc>
              <a:buFont typeface="Wingdings" pitchFamily="2" charset="2"/>
              <a:buNone/>
            </a:pPr>
            <a:r>
              <a:rPr lang="en-US" altLang="en-US" smtClean="0"/>
              <a:t>55.9 = </a:t>
            </a:r>
            <a:r>
              <a:rPr lang="en-US" altLang="en-US" smtClean="0">
                <a:sym typeface="Symbol" pitchFamily="18" charset="2"/>
              </a:rPr>
              <a:t></a:t>
            </a:r>
            <a:r>
              <a:rPr lang="en-US" altLang="en-US" smtClean="0">
                <a:sym typeface="WP Greek Courier"/>
              </a:rPr>
              <a:t> </a:t>
            </a:r>
            <a:r>
              <a:rPr lang="en-US" altLang="en-US" smtClean="0"/>
              <a:t>T = T</a:t>
            </a:r>
            <a:r>
              <a:rPr lang="en-US" altLang="en-US" baseline="-25000" smtClean="0"/>
              <a:t>f</a:t>
            </a:r>
            <a:r>
              <a:rPr lang="en-US" altLang="en-US" smtClean="0"/>
              <a:t> </a:t>
            </a:r>
            <a:r>
              <a:rPr lang="en-US" altLang="en-US" smtClean="0">
                <a:latin typeface="Arial" pitchFamily="34" charset="0"/>
              </a:rPr>
              <a:t>–</a:t>
            </a:r>
            <a:r>
              <a:rPr lang="en-US" altLang="en-US" smtClean="0"/>
              <a:t> T</a:t>
            </a:r>
            <a:r>
              <a:rPr lang="en-US" altLang="en-US" baseline="-25000" smtClean="0"/>
              <a:t>i</a:t>
            </a:r>
            <a:r>
              <a:rPr lang="en-US" altLang="en-US" smtClean="0"/>
              <a:t> = T</a:t>
            </a:r>
            <a:r>
              <a:rPr lang="en-US" altLang="en-US" baseline="-25000" smtClean="0"/>
              <a:t>f</a:t>
            </a:r>
            <a:r>
              <a:rPr lang="en-US" altLang="en-US" smtClean="0"/>
              <a:t> </a:t>
            </a:r>
            <a:r>
              <a:rPr lang="en-US" altLang="en-US" smtClean="0">
                <a:latin typeface="Arial" pitchFamily="34" charset="0"/>
              </a:rPr>
              <a:t>–</a:t>
            </a:r>
            <a:r>
              <a:rPr lang="en-US" altLang="en-US" smtClean="0"/>
              <a:t> 25 </a:t>
            </a:r>
            <a:r>
              <a:rPr lang="en-US" altLang="en-US" smtClean="0">
                <a:latin typeface="Arial" pitchFamily="34" charset="0"/>
              </a:rPr>
              <a:t>º</a:t>
            </a:r>
            <a:r>
              <a:rPr lang="en-US" altLang="en-US" smtClean="0"/>
              <a:t>C</a:t>
            </a:r>
          </a:p>
          <a:p>
            <a:pPr eaLnBrk="1" hangingPunct="1">
              <a:lnSpc>
                <a:spcPct val="90000"/>
              </a:lnSpc>
              <a:buFont typeface="Wingdings" pitchFamily="2" charset="2"/>
              <a:buNone/>
            </a:pPr>
            <a:r>
              <a:rPr lang="en-US" altLang="en-US" smtClean="0"/>
              <a:t>T</a:t>
            </a:r>
            <a:r>
              <a:rPr lang="en-US" altLang="en-US" baseline="-25000" smtClean="0"/>
              <a:t>f</a:t>
            </a:r>
            <a:r>
              <a:rPr lang="en-US" altLang="en-US" smtClean="0"/>
              <a:t> = 80.9 </a:t>
            </a:r>
            <a:r>
              <a:rPr lang="en-US" altLang="en-US" smtClean="0">
                <a:latin typeface="Arial" pitchFamily="34" charset="0"/>
              </a:rPr>
              <a:t>º</a:t>
            </a:r>
            <a:r>
              <a:rPr lang="en-US" altLang="en-US" smtClean="0"/>
              <a:t>C</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t>Clicker Question</a:t>
            </a:r>
          </a:p>
        </p:txBody>
      </p:sp>
      <p:sp>
        <p:nvSpPr>
          <p:cNvPr id="71683" name="Rectangle 3"/>
          <p:cNvSpPr>
            <a:spLocks noGrp="1" noChangeArrowheads="1"/>
          </p:cNvSpPr>
          <p:nvPr>
            <p:ph type="body" idx="1"/>
          </p:nvPr>
        </p:nvSpPr>
        <p:spPr/>
        <p:txBody>
          <a:bodyPr/>
          <a:lstStyle/>
          <a:p>
            <a:pPr eaLnBrk="1" hangingPunct="1">
              <a:buFont typeface="Wingdings" pitchFamily="2" charset="2"/>
              <a:buNone/>
            </a:pPr>
            <a:r>
              <a:rPr lang="en-US" altLang="en-US" sz="2400" smtClean="0"/>
              <a:t>Given the following:</a:t>
            </a:r>
          </a:p>
          <a:p>
            <a:pPr eaLnBrk="1" hangingPunct="1">
              <a:buFont typeface="Wingdings" pitchFamily="2" charset="2"/>
              <a:buNone/>
            </a:pPr>
            <a:r>
              <a:rPr lang="en-US" altLang="en-US" sz="2400" smtClean="0"/>
              <a:t>2 Fe(s) + 3/2 O</a:t>
            </a:r>
            <a:r>
              <a:rPr lang="en-US" altLang="en-US" sz="2400" baseline="-25000" smtClean="0"/>
              <a:t>2</a:t>
            </a:r>
            <a:r>
              <a:rPr lang="en-US" altLang="en-US" sz="2400" smtClean="0"/>
              <a:t> (g) </a:t>
            </a:r>
            <a:r>
              <a:rPr lang="en-US" altLang="en-US" sz="2400" smtClean="0">
                <a:sym typeface="Wingdings 3" pitchFamily="18" charset="2"/>
              </a:rPr>
              <a:t>Fe</a:t>
            </a:r>
            <a:r>
              <a:rPr lang="en-US" altLang="en-US" sz="2400" baseline="-25000" smtClean="0">
                <a:sym typeface="Wingdings 3" pitchFamily="18" charset="2"/>
              </a:rPr>
              <a:t>2</a:t>
            </a:r>
            <a:r>
              <a:rPr lang="en-US" altLang="en-US" sz="2400" smtClean="0">
                <a:sym typeface="Wingdings 3" pitchFamily="18" charset="2"/>
              </a:rPr>
              <a:t>O</a:t>
            </a:r>
            <a:r>
              <a:rPr lang="en-US" altLang="en-US" sz="2400" baseline="-25000" smtClean="0">
                <a:sym typeface="Wingdings 3" pitchFamily="18" charset="2"/>
              </a:rPr>
              <a:t>3</a:t>
            </a:r>
            <a:r>
              <a:rPr lang="en-US" altLang="en-US" sz="2400" smtClean="0">
                <a:sym typeface="Wingdings 3" pitchFamily="18" charset="2"/>
              </a:rPr>
              <a:t>(s) </a:t>
            </a:r>
            <a:r>
              <a:rPr lang="en-US" altLang="en-US" sz="2400" smtClean="0">
                <a:sym typeface="Symbol" pitchFamily="18" charset="2"/>
              </a:rPr>
              <a:t>H = -824.2 kJ</a:t>
            </a:r>
          </a:p>
          <a:p>
            <a:pPr eaLnBrk="1" hangingPunct="1">
              <a:buFont typeface="Wingdings" pitchFamily="2" charset="2"/>
              <a:buNone/>
            </a:pPr>
            <a:r>
              <a:rPr lang="en-US" altLang="en-US" sz="2400" smtClean="0">
                <a:sym typeface="Symbol" pitchFamily="18" charset="2"/>
              </a:rPr>
              <a:t>CO(g) + ½ O</a:t>
            </a:r>
            <a:r>
              <a:rPr lang="en-US" altLang="en-US" sz="2400" baseline="-25000" smtClean="0">
                <a:sym typeface="Symbol" pitchFamily="18" charset="2"/>
              </a:rPr>
              <a:t>2</a:t>
            </a:r>
            <a:r>
              <a:rPr lang="en-US" altLang="en-US" sz="2400" smtClean="0">
                <a:sym typeface="Symbol" pitchFamily="18" charset="2"/>
              </a:rPr>
              <a:t> (g) </a:t>
            </a:r>
            <a:r>
              <a:rPr lang="en-US" altLang="en-US" sz="2400" smtClean="0">
                <a:sym typeface="Wingdings 3" pitchFamily="18" charset="2"/>
              </a:rPr>
              <a:t>CO</a:t>
            </a:r>
            <a:r>
              <a:rPr lang="en-US" altLang="en-US" sz="2400" baseline="-25000" smtClean="0">
                <a:sym typeface="Wingdings 3" pitchFamily="18" charset="2"/>
              </a:rPr>
              <a:t>2</a:t>
            </a:r>
            <a:r>
              <a:rPr lang="en-US" altLang="en-US" sz="2400" smtClean="0">
                <a:sym typeface="Wingdings 3" pitchFamily="18" charset="2"/>
              </a:rPr>
              <a:t> (g) </a:t>
            </a:r>
            <a:r>
              <a:rPr lang="en-US" altLang="en-US" sz="2400" smtClean="0">
                <a:sym typeface="Symbol" pitchFamily="18" charset="2"/>
              </a:rPr>
              <a:t>H = -282.7 kJ</a:t>
            </a:r>
          </a:p>
          <a:p>
            <a:pPr eaLnBrk="1" hangingPunct="1">
              <a:buFont typeface="Wingdings" pitchFamily="2" charset="2"/>
              <a:buNone/>
            </a:pPr>
            <a:r>
              <a:rPr lang="en-US" altLang="en-US" sz="2400" smtClean="0">
                <a:sym typeface="Symbol" pitchFamily="18" charset="2"/>
              </a:rPr>
              <a:t>What is the H</a:t>
            </a:r>
            <a:r>
              <a:rPr lang="en-US" altLang="en-US" sz="2400" baseline="-25000" smtClean="0">
                <a:sym typeface="Symbol" pitchFamily="18" charset="2"/>
              </a:rPr>
              <a:t>rxn</a:t>
            </a:r>
            <a:r>
              <a:rPr lang="en-US" altLang="en-US" sz="2400" smtClean="0">
                <a:sym typeface="Symbol" pitchFamily="18" charset="2"/>
              </a:rPr>
              <a:t> for the following reaction:</a:t>
            </a:r>
          </a:p>
          <a:p>
            <a:pPr eaLnBrk="1" hangingPunct="1">
              <a:buFont typeface="Wingdings" pitchFamily="2" charset="2"/>
              <a:buNone/>
            </a:pPr>
            <a:r>
              <a:rPr lang="en-US" altLang="en-US" sz="2400" smtClean="0">
                <a:sym typeface="Symbol" pitchFamily="18" charset="2"/>
              </a:rPr>
              <a:t>Fe</a:t>
            </a:r>
            <a:r>
              <a:rPr lang="en-US" altLang="en-US" sz="2400" baseline="-25000" smtClean="0">
                <a:sym typeface="Symbol" pitchFamily="18" charset="2"/>
              </a:rPr>
              <a:t>2</a:t>
            </a:r>
            <a:r>
              <a:rPr lang="en-US" altLang="en-US" sz="2400" smtClean="0">
                <a:sym typeface="Symbol" pitchFamily="18" charset="2"/>
              </a:rPr>
              <a:t>O</a:t>
            </a:r>
            <a:r>
              <a:rPr lang="en-US" altLang="en-US" sz="2400" baseline="-25000" smtClean="0">
                <a:sym typeface="Symbol" pitchFamily="18" charset="2"/>
              </a:rPr>
              <a:t>3</a:t>
            </a:r>
            <a:r>
              <a:rPr lang="en-US" altLang="en-US" sz="2400" smtClean="0">
                <a:sym typeface="Symbol" pitchFamily="18" charset="2"/>
              </a:rPr>
              <a:t> (s)</a:t>
            </a:r>
            <a:r>
              <a:rPr lang="en-US" altLang="en-US" sz="2400" baseline="-25000" smtClean="0">
                <a:sym typeface="Symbol" pitchFamily="18" charset="2"/>
              </a:rPr>
              <a:t> </a:t>
            </a:r>
            <a:r>
              <a:rPr lang="en-US" altLang="en-US" sz="2400" smtClean="0">
                <a:sym typeface="Symbol" pitchFamily="18" charset="2"/>
              </a:rPr>
              <a:t>+ 3 CO (g) </a:t>
            </a:r>
            <a:r>
              <a:rPr lang="en-US" altLang="en-US" sz="2400" smtClean="0">
                <a:sym typeface="Wingdings 3" pitchFamily="18" charset="2"/>
              </a:rPr>
              <a:t>2 Fe(s) + 3 CO</a:t>
            </a:r>
            <a:r>
              <a:rPr lang="en-US" altLang="en-US" sz="2400" baseline="-25000" smtClean="0">
                <a:sym typeface="Wingdings 3" pitchFamily="18" charset="2"/>
              </a:rPr>
              <a:t>2</a:t>
            </a:r>
            <a:endParaRPr lang="en-US" altLang="en-US" sz="2400" smtClean="0">
              <a:sym typeface="Wingdings 3" pitchFamily="18" charset="2"/>
            </a:endParaRPr>
          </a:p>
          <a:p>
            <a:pPr eaLnBrk="1" hangingPunct="1">
              <a:buFont typeface="Wingdings" pitchFamily="2" charset="2"/>
              <a:buNone/>
            </a:pPr>
            <a:r>
              <a:rPr lang="en-US" altLang="en-US" sz="2400" smtClean="0">
                <a:sym typeface="Wingdings 3" pitchFamily="18" charset="2"/>
              </a:rPr>
              <a:t>A. -1106.9 kJ</a:t>
            </a:r>
          </a:p>
          <a:p>
            <a:pPr eaLnBrk="1" hangingPunct="1">
              <a:buFont typeface="Wingdings" pitchFamily="2" charset="2"/>
              <a:buNone/>
            </a:pPr>
            <a:r>
              <a:rPr lang="en-US" altLang="en-US" sz="2400" smtClean="0">
                <a:sym typeface="Wingdings 3" pitchFamily="18" charset="2"/>
              </a:rPr>
              <a:t>B. -541.5 kJ</a:t>
            </a:r>
          </a:p>
          <a:p>
            <a:pPr eaLnBrk="1" hangingPunct="1">
              <a:buFont typeface="Wingdings" pitchFamily="2" charset="2"/>
              <a:buNone/>
            </a:pPr>
            <a:r>
              <a:rPr lang="en-US" altLang="en-US" sz="2400" smtClean="0">
                <a:sym typeface="Wingdings 3" pitchFamily="18" charset="2"/>
              </a:rPr>
              <a:t>C. -1672.3 kJ</a:t>
            </a:r>
          </a:p>
          <a:p>
            <a:pPr eaLnBrk="1" hangingPunct="1">
              <a:buFont typeface="Wingdings" pitchFamily="2" charset="2"/>
              <a:buNone/>
            </a:pPr>
            <a:r>
              <a:rPr lang="en-US" altLang="en-US" sz="2400" smtClean="0">
                <a:sym typeface="Wingdings 3" pitchFamily="18" charset="2"/>
              </a:rPr>
              <a:t>D. -23.90 kJ</a:t>
            </a:r>
          </a:p>
          <a:p>
            <a:pPr eaLnBrk="1" hangingPunct="1">
              <a:buFont typeface="Wingdings" pitchFamily="2" charset="2"/>
              <a:buNone/>
            </a:pPr>
            <a:r>
              <a:rPr lang="en-US" altLang="en-US" sz="2400" smtClean="0">
                <a:sym typeface="Wingdings 3" pitchFamily="18" charset="2"/>
              </a:rPr>
              <a:t>E. 541.5 kJ</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t>Clicker Question</a:t>
            </a:r>
          </a:p>
        </p:txBody>
      </p:sp>
      <p:sp>
        <p:nvSpPr>
          <p:cNvPr id="72707"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000" smtClean="0"/>
              <a:t>Iron can be reacted with nitrogen to yield iron nitride in the reaction:</a:t>
            </a:r>
          </a:p>
          <a:p>
            <a:pPr eaLnBrk="1" hangingPunct="1">
              <a:lnSpc>
                <a:spcPct val="90000"/>
              </a:lnSpc>
              <a:buFont typeface="Wingdings" pitchFamily="2" charset="2"/>
              <a:buNone/>
            </a:pPr>
            <a:r>
              <a:rPr lang="en-US" altLang="en-US" sz="2000" smtClean="0"/>
              <a:t>3 Fe (s) + N</a:t>
            </a:r>
            <a:r>
              <a:rPr lang="en-US" altLang="en-US" sz="2000" baseline="-25000" smtClean="0"/>
              <a:t>2</a:t>
            </a:r>
            <a:r>
              <a:rPr lang="en-US" altLang="en-US" sz="2000" smtClean="0"/>
              <a:t>(g) </a:t>
            </a:r>
            <a:r>
              <a:rPr lang="en-US" altLang="en-US" sz="2000" smtClean="0">
                <a:sym typeface="Wingdings 3" pitchFamily="18" charset="2"/>
              </a:rPr>
              <a:t> Fe</a:t>
            </a:r>
            <a:r>
              <a:rPr lang="en-US" altLang="en-US" sz="2000" baseline="-25000" smtClean="0">
                <a:sym typeface="Wingdings 3" pitchFamily="18" charset="2"/>
              </a:rPr>
              <a:t>3</a:t>
            </a:r>
            <a:r>
              <a:rPr lang="en-US" altLang="en-US" sz="2000" smtClean="0">
                <a:sym typeface="Wingdings 3" pitchFamily="18" charset="2"/>
              </a:rPr>
              <a:t>N</a:t>
            </a:r>
            <a:r>
              <a:rPr lang="en-US" altLang="en-US" sz="2000" baseline="-25000" smtClean="0">
                <a:sym typeface="Wingdings 3" pitchFamily="18" charset="2"/>
              </a:rPr>
              <a:t>2</a:t>
            </a:r>
            <a:r>
              <a:rPr lang="en-US" altLang="en-US" sz="2000" smtClean="0">
                <a:sym typeface="Wingdings 3" pitchFamily="18" charset="2"/>
              </a:rPr>
              <a:t>(s)</a:t>
            </a:r>
          </a:p>
          <a:p>
            <a:pPr eaLnBrk="1" hangingPunct="1">
              <a:lnSpc>
                <a:spcPct val="90000"/>
              </a:lnSpc>
              <a:buFont typeface="Wingdings" pitchFamily="2" charset="2"/>
              <a:buNone/>
            </a:pPr>
            <a:endParaRPr lang="en-US" altLang="en-US" sz="2000" smtClean="0">
              <a:sym typeface="Wingdings 3" pitchFamily="18" charset="2"/>
            </a:endParaRPr>
          </a:p>
          <a:p>
            <a:pPr eaLnBrk="1" hangingPunct="1">
              <a:lnSpc>
                <a:spcPct val="90000"/>
              </a:lnSpc>
              <a:buFont typeface="Wingdings" pitchFamily="2" charset="2"/>
              <a:buNone/>
            </a:pPr>
            <a:r>
              <a:rPr lang="en-US" altLang="en-US" sz="2000" smtClean="0">
                <a:sym typeface="Wingdings 3" pitchFamily="18" charset="2"/>
              </a:rPr>
              <a:t>10.0 g Fe and 2.00 g N</a:t>
            </a:r>
            <a:r>
              <a:rPr lang="en-US" altLang="en-US" sz="2000" baseline="-25000" smtClean="0">
                <a:sym typeface="Wingdings 3" pitchFamily="18" charset="2"/>
              </a:rPr>
              <a:t>2</a:t>
            </a:r>
            <a:r>
              <a:rPr lang="en-US" altLang="en-US" sz="2000" smtClean="0">
                <a:sym typeface="Wingdings 3" pitchFamily="18" charset="2"/>
              </a:rPr>
              <a:t> are placed in a calorimeter at 25.0°C and the reaction triggered.  The heat capacity of the calorimeter (INCLUDING WATER) is 14.7 kJ/°C.  If the final temperature of the calorimeter is 21.2°C, what is the </a:t>
            </a:r>
            <a:r>
              <a:rPr lang="en-US" altLang="en-US" sz="2000" smtClean="0">
                <a:sym typeface="Symbol" pitchFamily="18" charset="2"/>
              </a:rPr>
              <a:t>H of the reaction?</a:t>
            </a:r>
          </a:p>
          <a:p>
            <a:pPr eaLnBrk="1" hangingPunct="1">
              <a:lnSpc>
                <a:spcPct val="90000"/>
              </a:lnSpc>
              <a:buFont typeface="Wingdings" pitchFamily="2" charset="2"/>
              <a:buNone/>
            </a:pPr>
            <a:r>
              <a:rPr lang="en-US" altLang="en-US" sz="2000" smtClean="0">
                <a:sym typeface="Symbol" pitchFamily="18" charset="2"/>
              </a:rPr>
              <a:t>A. 55.9 kJ/mol</a:t>
            </a:r>
          </a:p>
          <a:p>
            <a:pPr eaLnBrk="1" hangingPunct="1">
              <a:lnSpc>
                <a:spcPct val="90000"/>
              </a:lnSpc>
              <a:buFont typeface="Wingdings" pitchFamily="2" charset="2"/>
              <a:buNone/>
            </a:pPr>
            <a:r>
              <a:rPr lang="en-US" altLang="en-US" sz="2000" smtClean="0">
                <a:sym typeface="Symbol" pitchFamily="18" charset="2"/>
              </a:rPr>
              <a:t>B. -55.9 kJ/mol</a:t>
            </a:r>
          </a:p>
          <a:p>
            <a:pPr eaLnBrk="1" hangingPunct="1">
              <a:lnSpc>
                <a:spcPct val="90000"/>
              </a:lnSpc>
              <a:buFont typeface="Wingdings" pitchFamily="2" charset="2"/>
              <a:buNone/>
            </a:pPr>
            <a:r>
              <a:rPr lang="en-US" altLang="en-US" sz="2000" smtClean="0">
                <a:sym typeface="Symbol" pitchFamily="18" charset="2"/>
              </a:rPr>
              <a:t>C. 782. kJ/mol</a:t>
            </a:r>
          </a:p>
          <a:p>
            <a:pPr eaLnBrk="1" hangingPunct="1">
              <a:lnSpc>
                <a:spcPct val="90000"/>
              </a:lnSpc>
              <a:buFont typeface="Wingdings" pitchFamily="2" charset="2"/>
              <a:buNone/>
            </a:pPr>
            <a:r>
              <a:rPr lang="en-US" altLang="en-US" sz="2000" smtClean="0">
                <a:sym typeface="Symbol" pitchFamily="18" charset="2"/>
              </a:rPr>
              <a:t>D. 936 kJ/mol</a:t>
            </a:r>
          </a:p>
          <a:p>
            <a:pPr eaLnBrk="1" hangingPunct="1">
              <a:lnSpc>
                <a:spcPct val="90000"/>
              </a:lnSpc>
              <a:buFont typeface="Wingdings" pitchFamily="2" charset="2"/>
              <a:buNone/>
            </a:pPr>
            <a:r>
              <a:rPr lang="en-US" altLang="en-US" sz="2000" smtClean="0">
                <a:sym typeface="Symbol" pitchFamily="18" charset="2"/>
              </a:rPr>
              <a:t>E. -936 kJ/mol</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Clicker Question</a:t>
            </a:r>
          </a:p>
        </p:txBody>
      </p:sp>
      <p:sp>
        <p:nvSpPr>
          <p:cNvPr id="7373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000" smtClean="0"/>
              <a:t>Iron can be reacted with nitrogen to yield iron nitride in the reaction:</a:t>
            </a:r>
          </a:p>
          <a:p>
            <a:pPr eaLnBrk="1" hangingPunct="1">
              <a:lnSpc>
                <a:spcPct val="90000"/>
              </a:lnSpc>
              <a:buFont typeface="Wingdings" pitchFamily="2" charset="2"/>
              <a:buNone/>
            </a:pPr>
            <a:r>
              <a:rPr lang="en-US" altLang="en-US" sz="2000" smtClean="0"/>
              <a:t>3 Fe (s) + N</a:t>
            </a:r>
            <a:r>
              <a:rPr lang="en-US" altLang="en-US" sz="2000" baseline="-25000" smtClean="0"/>
              <a:t>2</a:t>
            </a:r>
            <a:r>
              <a:rPr lang="en-US" altLang="en-US" sz="2000" smtClean="0"/>
              <a:t>(g) </a:t>
            </a:r>
            <a:r>
              <a:rPr lang="en-US" altLang="en-US" sz="2000" smtClean="0">
                <a:sym typeface="Wingdings 3" pitchFamily="18" charset="2"/>
              </a:rPr>
              <a:t> Fe</a:t>
            </a:r>
            <a:r>
              <a:rPr lang="en-US" altLang="en-US" sz="2000" baseline="-25000" smtClean="0">
                <a:sym typeface="Wingdings 3" pitchFamily="18" charset="2"/>
              </a:rPr>
              <a:t>3</a:t>
            </a:r>
            <a:r>
              <a:rPr lang="en-US" altLang="en-US" sz="2000" smtClean="0">
                <a:sym typeface="Wingdings 3" pitchFamily="18" charset="2"/>
              </a:rPr>
              <a:t>N</a:t>
            </a:r>
            <a:r>
              <a:rPr lang="en-US" altLang="en-US" sz="2000" baseline="-25000" smtClean="0">
                <a:sym typeface="Wingdings 3" pitchFamily="18" charset="2"/>
              </a:rPr>
              <a:t>2</a:t>
            </a:r>
            <a:r>
              <a:rPr lang="en-US" altLang="en-US" sz="2000" smtClean="0">
                <a:sym typeface="Wingdings 3" pitchFamily="18" charset="2"/>
              </a:rPr>
              <a:t>(s)</a:t>
            </a:r>
          </a:p>
          <a:p>
            <a:pPr eaLnBrk="1" hangingPunct="1">
              <a:lnSpc>
                <a:spcPct val="90000"/>
              </a:lnSpc>
              <a:buFont typeface="Wingdings" pitchFamily="2" charset="2"/>
              <a:buNone/>
            </a:pPr>
            <a:endParaRPr lang="en-US" altLang="en-US" sz="2000" smtClean="0">
              <a:sym typeface="Wingdings 3" pitchFamily="18" charset="2"/>
            </a:endParaRPr>
          </a:p>
          <a:p>
            <a:pPr eaLnBrk="1" hangingPunct="1">
              <a:lnSpc>
                <a:spcPct val="90000"/>
              </a:lnSpc>
              <a:buFont typeface="Wingdings" pitchFamily="2" charset="2"/>
              <a:buNone/>
            </a:pPr>
            <a:r>
              <a:rPr lang="en-US" altLang="en-US" sz="2000" smtClean="0">
                <a:sym typeface="Wingdings 3" pitchFamily="18" charset="2"/>
              </a:rPr>
              <a:t>10.0 g Fe and 2.00 g N</a:t>
            </a:r>
            <a:r>
              <a:rPr lang="en-US" altLang="en-US" sz="2000" baseline="-25000" smtClean="0">
                <a:sym typeface="Wingdings 3" pitchFamily="18" charset="2"/>
              </a:rPr>
              <a:t>2</a:t>
            </a:r>
            <a:r>
              <a:rPr lang="en-US" altLang="en-US" sz="2000" smtClean="0">
                <a:sym typeface="Wingdings 3" pitchFamily="18" charset="2"/>
              </a:rPr>
              <a:t> are placed in a 2.00 L flask that was initially at STP (before adding the reactants).  The reaction was initiated.  If the final temperature of the flask is 25°C, what is the final pressure in the flask?</a:t>
            </a:r>
            <a:endParaRPr lang="en-US" altLang="en-US" sz="2000" smtClean="0">
              <a:sym typeface="Symbol" pitchFamily="18" charset="2"/>
            </a:endParaRPr>
          </a:p>
          <a:p>
            <a:pPr eaLnBrk="1" hangingPunct="1">
              <a:lnSpc>
                <a:spcPct val="90000"/>
              </a:lnSpc>
              <a:buFont typeface="Wingdings" pitchFamily="2" charset="2"/>
              <a:buNone/>
            </a:pPr>
            <a:r>
              <a:rPr lang="en-US" altLang="en-US" sz="2000" smtClean="0">
                <a:sym typeface="Symbol" pitchFamily="18" charset="2"/>
              </a:rPr>
              <a:t>A. 0.14 atm</a:t>
            </a:r>
          </a:p>
          <a:p>
            <a:pPr eaLnBrk="1" hangingPunct="1">
              <a:lnSpc>
                <a:spcPct val="90000"/>
              </a:lnSpc>
              <a:buFont typeface="Wingdings" pitchFamily="2" charset="2"/>
              <a:buNone/>
            </a:pPr>
            <a:r>
              <a:rPr lang="en-US" altLang="en-US" sz="2000" smtClean="0">
                <a:sym typeface="Symbol" pitchFamily="18" charset="2"/>
              </a:rPr>
              <a:t>B. 1.14 atm</a:t>
            </a:r>
          </a:p>
          <a:p>
            <a:pPr eaLnBrk="1" hangingPunct="1">
              <a:lnSpc>
                <a:spcPct val="90000"/>
              </a:lnSpc>
              <a:buFont typeface="Wingdings" pitchFamily="2" charset="2"/>
              <a:buNone/>
            </a:pPr>
            <a:r>
              <a:rPr lang="en-US" altLang="en-US" sz="2000" smtClean="0">
                <a:sym typeface="Symbol" pitchFamily="18" charset="2"/>
              </a:rPr>
              <a:t>C. 1.23 atm</a:t>
            </a:r>
          </a:p>
          <a:p>
            <a:pPr eaLnBrk="1" hangingPunct="1">
              <a:lnSpc>
                <a:spcPct val="90000"/>
              </a:lnSpc>
              <a:buFont typeface="Wingdings" pitchFamily="2" charset="2"/>
              <a:buNone/>
            </a:pPr>
            <a:r>
              <a:rPr lang="en-US" altLang="en-US" sz="2000" smtClean="0">
                <a:sym typeface="Symbol" pitchFamily="18" charset="2"/>
              </a:rPr>
              <a:t>D. 1.8 atm</a:t>
            </a:r>
          </a:p>
          <a:p>
            <a:pPr eaLnBrk="1" hangingPunct="1">
              <a:lnSpc>
                <a:spcPct val="90000"/>
              </a:lnSpc>
              <a:buFont typeface="Wingdings" pitchFamily="2" charset="2"/>
              <a:buNone/>
            </a:pPr>
            <a:r>
              <a:rPr lang="en-US" altLang="en-US" sz="2000" smtClean="0">
                <a:sym typeface="Symbol" pitchFamily="18" charset="2"/>
              </a:rPr>
              <a:t>E. 0.8 atm</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t>Clicker Question</a:t>
            </a:r>
          </a:p>
        </p:txBody>
      </p:sp>
      <p:sp>
        <p:nvSpPr>
          <p:cNvPr id="74755"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altLang="en-US" sz="2000" smtClean="0"/>
              <a:t>10.0g Fe (1 mol/55.85 g) = 0.179 mol</a:t>
            </a:r>
          </a:p>
          <a:p>
            <a:pPr eaLnBrk="1" hangingPunct="1">
              <a:lnSpc>
                <a:spcPct val="80000"/>
              </a:lnSpc>
              <a:buFont typeface="Wingdings" pitchFamily="2" charset="2"/>
              <a:buNone/>
            </a:pPr>
            <a:endParaRPr lang="en-US" altLang="en-US" sz="2000" smtClean="0"/>
          </a:p>
          <a:p>
            <a:pPr eaLnBrk="1" hangingPunct="1">
              <a:lnSpc>
                <a:spcPct val="80000"/>
              </a:lnSpc>
              <a:buFont typeface="Wingdings" pitchFamily="2" charset="2"/>
              <a:buNone/>
            </a:pPr>
            <a:r>
              <a:rPr lang="en-US" altLang="en-US" sz="2000" smtClean="0"/>
              <a:t>2.00 g N</a:t>
            </a:r>
            <a:r>
              <a:rPr lang="en-US" altLang="en-US" sz="2000" baseline="-25000" smtClean="0"/>
              <a:t>2</a:t>
            </a:r>
            <a:r>
              <a:rPr lang="en-US" altLang="en-US" sz="2000" smtClean="0"/>
              <a:t>(1 mol/28.014 g) = 0.0714 mol</a:t>
            </a:r>
          </a:p>
          <a:p>
            <a:pPr eaLnBrk="1" hangingPunct="1">
              <a:lnSpc>
                <a:spcPct val="80000"/>
              </a:lnSpc>
              <a:buFont typeface="Wingdings" pitchFamily="2" charset="2"/>
              <a:buNone/>
            </a:pPr>
            <a:endParaRPr lang="en-US" altLang="en-US" sz="2000" smtClean="0"/>
          </a:p>
          <a:p>
            <a:pPr eaLnBrk="1" hangingPunct="1">
              <a:lnSpc>
                <a:spcPct val="80000"/>
              </a:lnSpc>
              <a:buFont typeface="Wingdings" pitchFamily="2" charset="2"/>
              <a:buNone/>
            </a:pPr>
            <a:r>
              <a:rPr lang="en-US" altLang="en-US" sz="2000" smtClean="0"/>
              <a:t> 	3 Fe (s) + N</a:t>
            </a:r>
            <a:r>
              <a:rPr lang="en-US" altLang="en-US" sz="2000" baseline="-25000" smtClean="0"/>
              <a:t>2</a:t>
            </a:r>
            <a:r>
              <a:rPr lang="en-US" altLang="en-US" sz="2000" smtClean="0"/>
              <a:t>(g) </a:t>
            </a:r>
            <a:r>
              <a:rPr lang="en-US" altLang="en-US" sz="2000" smtClean="0">
                <a:sym typeface="Wingdings 3" pitchFamily="18" charset="2"/>
              </a:rPr>
              <a:t> Fe</a:t>
            </a:r>
            <a:r>
              <a:rPr lang="en-US" altLang="en-US" sz="2000" baseline="-25000" smtClean="0">
                <a:sym typeface="Wingdings 3" pitchFamily="18" charset="2"/>
              </a:rPr>
              <a:t>3</a:t>
            </a:r>
            <a:r>
              <a:rPr lang="en-US" altLang="en-US" sz="2000" smtClean="0">
                <a:sym typeface="Wingdings 3" pitchFamily="18" charset="2"/>
              </a:rPr>
              <a:t>N</a:t>
            </a:r>
            <a:r>
              <a:rPr lang="en-US" altLang="en-US" sz="2000" baseline="-25000" smtClean="0">
                <a:sym typeface="Wingdings 3" pitchFamily="18" charset="2"/>
              </a:rPr>
              <a:t>2</a:t>
            </a:r>
            <a:r>
              <a:rPr lang="en-US" altLang="en-US" sz="2000" smtClean="0">
                <a:sym typeface="Wingdings 3" pitchFamily="18" charset="2"/>
              </a:rPr>
              <a:t>(s)</a:t>
            </a:r>
          </a:p>
          <a:p>
            <a:pPr eaLnBrk="1" hangingPunct="1">
              <a:lnSpc>
                <a:spcPct val="80000"/>
              </a:lnSpc>
              <a:buFont typeface="Wingdings" pitchFamily="2" charset="2"/>
              <a:buNone/>
            </a:pPr>
            <a:r>
              <a:rPr lang="en-US" altLang="en-US" sz="2000" smtClean="0">
                <a:sym typeface="Wingdings 3" pitchFamily="18" charset="2"/>
              </a:rPr>
              <a:t>I    0.179 mol  0.0714 mol  0</a:t>
            </a:r>
          </a:p>
          <a:p>
            <a:pPr eaLnBrk="1" hangingPunct="1">
              <a:lnSpc>
                <a:spcPct val="80000"/>
              </a:lnSpc>
              <a:buFont typeface="Wingdings" pitchFamily="2" charset="2"/>
              <a:buNone/>
            </a:pPr>
            <a:r>
              <a:rPr lang="en-US" altLang="en-US" sz="2000" smtClean="0">
                <a:sym typeface="Wingdings 3" pitchFamily="18" charset="2"/>
              </a:rPr>
              <a:t>C      - 3x        -x           +x</a:t>
            </a:r>
          </a:p>
          <a:p>
            <a:pPr eaLnBrk="1" hangingPunct="1">
              <a:lnSpc>
                <a:spcPct val="80000"/>
              </a:lnSpc>
              <a:buFont typeface="Wingdings" pitchFamily="2" charset="2"/>
              <a:buNone/>
            </a:pPr>
            <a:r>
              <a:rPr lang="en-US" altLang="en-US" sz="2000" smtClean="0">
                <a:sym typeface="Wingdings 3" pitchFamily="18" charset="2"/>
              </a:rPr>
              <a:t>E       </a:t>
            </a:r>
          </a:p>
          <a:p>
            <a:pPr eaLnBrk="1" hangingPunct="1">
              <a:lnSpc>
                <a:spcPct val="80000"/>
              </a:lnSpc>
              <a:buFont typeface="Wingdings" pitchFamily="2" charset="2"/>
              <a:buNone/>
            </a:pPr>
            <a:endParaRPr lang="en-US" altLang="en-US" sz="2000" smtClean="0">
              <a:sym typeface="Wingdings 3" pitchFamily="18" charset="2"/>
            </a:endParaRPr>
          </a:p>
          <a:p>
            <a:pPr eaLnBrk="1" hangingPunct="1">
              <a:lnSpc>
                <a:spcPct val="80000"/>
              </a:lnSpc>
              <a:buFont typeface="Wingdings" pitchFamily="2" charset="2"/>
              <a:buNone/>
            </a:pPr>
            <a:r>
              <a:rPr lang="en-US" altLang="en-US" sz="2000" smtClean="0">
                <a:sym typeface="Wingdings 3" pitchFamily="18" charset="2"/>
              </a:rPr>
              <a:t>0.179 mol – 3x = 0</a:t>
            </a:r>
          </a:p>
          <a:p>
            <a:pPr eaLnBrk="1" hangingPunct="1">
              <a:lnSpc>
                <a:spcPct val="80000"/>
              </a:lnSpc>
              <a:buFont typeface="Wingdings" pitchFamily="2" charset="2"/>
              <a:buNone/>
            </a:pPr>
            <a:r>
              <a:rPr lang="en-US" altLang="en-US" sz="2000" smtClean="0">
                <a:sym typeface="Wingdings 3" pitchFamily="18" charset="2"/>
              </a:rPr>
              <a:t>x = 0.0597</a:t>
            </a:r>
          </a:p>
          <a:p>
            <a:pPr eaLnBrk="1" hangingPunct="1">
              <a:lnSpc>
                <a:spcPct val="80000"/>
              </a:lnSpc>
              <a:buFont typeface="Wingdings" pitchFamily="2" charset="2"/>
              <a:buNone/>
            </a:pPr>
            <a:endParaRPr lang="en-US" altLang="en-US" sz="2000" smtClean="0">
              <a:sym typeface="Wingdings 3" pitchFamily="18" charset="2"/>
            </a:endParaRPr>
          </a:p>
          <a:p>
            <a:pPr eaLnBrk="1" hangingPunct="1">
              <a:lnSpc>
                <a:spcPct val="80000"/>
              </a:lnSpc>
              <a:buFont typeface="Wingdings" pitchFamily="2" charset="2"/>
              <a:buNone/>
            </a:pPr>
            <a:r>
              <a:rPr lang="en-US" altLang="en-US" sz="2000" smtClean="0">
                <a:sym typeface="Wingdings 3" pitchFamily="18" charset="2"/>
              </a:rPr>
              <a:t>0.0714-x = 0</a:t>
            </a:r>
          </a:p>
          <a:p>
            <a:pPr eaLnBrk="1" hangingPunct="1">
              <a:lnSpc>
                <a:spcPct val="80000"/>
              </a:lnSpc>
              <a:buFont typeface="Wingdings" pitchFamily="2" charset="2"/>
              <a:buNone/>
            </a:pPr>
            <a:r>
              <a:rPr lang="en-US" altLang="en-US" sz="2000" smtClean="0">
                <a:sym typeface="Wingdings 3" pitchFamily="18" charset="2"/>
              </a:rPr>
              <a:t>x = 0.0714</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t>Clicker Question</a:t>
            </a:r>
          </a:p>
        </p:txBody>
      </p:sp>
      <p:sp>
        <p:nvSpPr>
          <p:cNvPr id="7577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000" smtClean="0"/>
              <a:t>10.0g Fe (1 mol/55.85 g) = 0.179 mol</a:t>
            </a:r>
          </a:p>
          <a:p>
            <a:pPr eaLnBrk="1" hangingPunct="1">
              <a:lnSpc>
                <a:spcPct val="90000"/>
              </a:lnSpc>
              <a:buFont typeface="Wingdings" pitchFamily="2" charset="2"/>
              <a:buNone/>
            </a:pPr>
            <a:endParaRPr lang="en-US" altLang="en-US" sz="2000" smtClean="0"/>
          </a:p>
          <a:p>
            <a:pPr eaLnBrk="1" hangingPunct="1">
              <a:lnSpc>
                <a:spcPct val="90000"/>
              </a:lnSpc>
              <a:buFont typeface="Wingdings" pitchFamily="2" charset="2"/>
              <a:buNone/>
            </a:pPr>
            <a:r>
              <a:rPr lang="en-US" altLang="en-US" sz="2000" smtClean="0"/>
              <a:t>2.00 g N</a:t>
            </a:r>
            <a:r>
              <a:rPr lang="en-US" altLang="en-US" sz="2000" baseline="-25000" smtClean="0"/>
              <a:t>2</a:t>
            </a:r>
            <a:r>
              <a:rPr lang="en-US" altLang="en-US" sz="2000" smtClean="0"/>
              <a:t>(1 mol/28.014 g) = 0.0714 mol</a:t>
            </a:r>
          </a:p>
          <a:p>
            <a:pPr eaLnBrk="1" hangingPunct="1">
              <a:lnSpc>
                <a:spcPct val="90000"/>
              </a:lnSpc>
              <a:buFont typeface="Wingdings" pitchFamily="2" charset="2"/>
              <a:buNone/>
            </a:pPr>
            <a:endParaRPr lang="en-US" altLang="en-US" sz="2000" smtClean="0"/>
          </a:p>
          <a:p>
            <a:pPr eaLnBrk="1" hangingPunct="1">
              <a:lnSpc>
                <a:spcPct val="90000"/>
              </a:lnSpc>
              <a:buFont typeface="Wingdings" pitchFamily="2" charset="2"/>
              <a:buNone/>
            </a:pPr>
            <a:r>
              <a:rPr lang="en-US" altLang="en-US" sz="2000" smtClean="0"/>
              <a:t> 	3 Fe (s) + N</a:t>
            </a:r>
            <a:r>
              <a:rPr lang="en-US" altLang="en-US" sz="2000" baseline="-25000" smtClean="0"/>
              <a:t>2</a:t>
            </a:r>
            <a:r>
              <a:rPr lang="en-US" altLang="en-US" sz="2000" smtClean="0"/>
              <a:t>(g) </a:t>
            </a:r>
            <a:r>
              <a:rPr lang="en-US" altLang="en-US" sz="2000" smtClean="0">
                <a:sym typeface="Wingdings 3" pitchFamily="18" charset="2"/>
              </a:rPr>
              <a:t> Fe</a:t>
            </a:r>
            <a:r>
              <a:rPr lang="en-US" altLang="en-US" sz="2000" baseline="-25000" smtClean="0">
                <a:sym typeface="Wingdings 3" pitchFamily="18" charset="2"/>
              </a:rPr>
              <a:t>3</a:t>
            </a:r>
            <a:r>
              <a:rPr lang="en-US" altLang="en-US" sz="2000" smtClean="0">
                <a:sym typeface="Wingdings 3" pitchFamily="18" charset="2"/>
              </a:rPr>
              <a:t>N</a:t>
            </a:r>
            <a:r>
              <a:rPr lang="en-US" altLang="en-US" sz="2000" baseline="-25000" smtClean="0">
                <a:sym typeface="Wingdings 3" pitchFamily="18" charset="2"/>
              </a:rPr>
              <a:t>2</a:t>
            </a:r>
            <a:r>
              <a:rPr lang="en-US" altLang="en-US" sz="2000" smtClean="0">
                <a:sym typeface="Wingdings 3" pitchFamily="18" charset="2"/>
              </a:rPr>
              <a:t>(s)</a:t>
            </a:r>
          </a:p>
          <a:p>
            <a:pPr eaLnBrk="1" hangingPunct="1">
              <a:lnSpc>
                <a:spcPct val="90000"/>
              </a:lnSpc>
              <a:buFont typeface="Wingdings" pitchFamily="2" charset="2"/>
              <a:buNone/>
            </a:pPr>
            <a:r>
              <a:rPr lang="en-US" altLang="en-US" sz="2000" smtClean="0">
                <a:sym typeface="Wingdings 3" pitchFamily="18" charset="2"/>
              </a:rPr>
              <a:t>I    0.179 mol  0.0714 mol  0</a:t>
            </a:r>
          </a:p>
          <a:p>
            <a:pPr eaLnBrk="1" hangingPunct="1">
              <a:lnSpc>
                <a:spcPct val="90000"/>
              </a:lnSpc>
              <a:buFont typeface="Wingdings" pitchFamily="2" charset="2"/>
              <a:buNone/>
            </a:pPr>
            <a:r>
              <a:rPr lang="en-US" altLang="en-US" sz="2000" smtClean="0">
                <a:sym typeface="Wingdings 3" pitchFamily="18" charset="2"/>
              </a:rPr>
              <a:t>C      - 3x        -0.0597           +0.0597</a:t>
            </a:r>
          </a:p>
          <a:p>
            <a:pPr eaLnBrk="1" hangingPunct="1">
              <a:lnSpc>
                <a:spcPct val="90000"/>
              </a:lnSpc>
              <a:buFont typeface="Wingdings" pitchFamily="2" charset="2"/>
              <a:buNone/>
            </a:pPr>
            <a:r>
              <a:rPr lang="en-US" altLang="en-US" sz="2000" smtClean="0">
                <a:sym typeface="Wingdings 3" pitchFamily="18" charset="2"/>
              </a:rPr>
              <a:t>E      0               0.0117          0.0597</a:t>
            </a:r>
          </a:p>
          <a:p>
            <a:pPr eaLnBrk="1" hangingPunct="1">
              <a:lnSpc>
                <a:spcPct val="90000"/>
              </a:lnSpc>
              <a:buFont typeface="Wingdings" pitchFamily="2" charset="2"/>
              <a:buNone/>
            </a:pPr>
            <a:endParaRPr lang="en-US" altLang="en-US" sz="2000" smtClean="0">
              <a:sym typeface="Wingdings 3" pitchFamily="18" charset="2"/>
            </a:endParaRPr>
          </a:p>
          <a:p>
            <a:pPr eaLnBrk="1" hangingPunct="1">
              <a:lnSpc>
                <a:spcPct val="90000"/>
              </a:lnSpc>
              <a:buFont typeface="Wingdings" pitchFamily="2" charset="2"/>
              <a:buNone/>
            </a:pPr>
            <a:r>
              <a:rPr lang="en-US" altLang="en-US" sz="2000" smtClean="0">
                <a:sym typeface="Wingdings 3" pitchFamily="18" charset="2"/>
              </a:rPr>
              <a:t>Only the N</a:t>
            </a:r>
            <a:r>
              <a:rPr lang="en-US" altLang="en-US" sz="2000" baseline="-25000" smtClean="0">
                <a:sym typeface="Wingdings 3" pitchFamily="18" charset="2"/>
              </a:rPr>
              <a:t>2</a:t>
            </a:r>
            <a:r>
              <a:rPr lang="en-US" altLang="en-US" sz="2000" smtClean="0">
                <a:sym typeface="Wingdings 3" pitchFamily="18" charset="2"/>
              </a:rPr>
              <a:t> causes pressure</a:t>
            </a:r>
          </a:p>
          <a:p>
            <a:pPr eaLnBrk="1" hangingPunct="1">
              <a:lnSpc>
                <a:spcPct val="90000"/>
              </a:lnSpc>
              <a:buFont typeface="Wingdings" pitchFamily="2" charset="2"/>
              <a:buNone/>
            </a:pPr>
            <a:endParaRPr lang="en-US" altLang="en-US" sz="2000" smtClean="0">
              <a:sym typeface="Wingdings 3" pitchFamily="18" charset="2"/>
            </a:endParaRPr>
          </a:p>
          <a:p>
            <a:pPr eaLnBrk="1" hangingPunct="1">
              <a:lnSpc>
                <a:spcPct val="90000"/>
              </a:lnSpc>
              <a:buFont typeface="Wingdings" pitchFamily="2" charset="2"/>
              <a:buNone/>
            </a:pPr>
            <a:r>
              <a:rPr lang="en-US" altLang="en-US" sz="2000" smtClean="0">
                <a:sym typeface="Wingdings 3" pitchFamily="18" charset="2"/>
              </a:rPr>
              <a:t>P = nRT/V = 0.0117 mol*0.08206*298K/2</a:t>
            </a:r>
          </a:p>
          <a:p>
            <a:pPr eaLnBrk="1" hangingPunct="1">
              <a:lnSpc>
                <a:spcPct val="90000"/>
              </a:lnSpc>
              <a:buFont typeface="Wingdings" pitchFamily="2" charset="2"/>
              <a:buNone/>
            </a:pPr>
            <a:r>
              <a:rPr lang="en-US" altLang="en-US" sz="2000" smtClean="0">
                <a:sym typeface="Wingdings 3" pitchFamily="18" charset="2"/>
              </a:rPr>
              <a:t>P = 0.143 atm</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altLang="en-US" smtClean="0"/>
          </a:p>
        </p:txBody>
      </p:sp>
      <p:sp>
        <p:nvSpPr>
          <p:cNvPr id="76803" name="Rectangle 3"/>
          <p:cNvSpPr>
            <a:spLocks noGrp="1" noChangeArrowheads="1"/>
          </p:cNvSpPr>
          <p:nvPr>
            <p:ph type="body" idx="1"/>
          </p:nvPr>
        </p:nvSpPr>
        <p:spPr/>
        <p:txBody>
          <a:bodyPr/>
          <a:lstStyle/>
          <a:p>
            <a:pPr eaLnBrk="1" hangingPunct="1">
              <a:buFont typeface="Wingdings" pitchFamily="2" charset="2"/>
              <a:buNone/>
            </a:pPr>
            <a:r>
              <a:rPr lang="en-US" altLang="en-US" smtClean="0"/>
              <a:t>P/T = nR/V = constant</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1 atm/273 K = x atm/298K</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x = 1.09 atm</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Total pressure = 1.09 atm + 0.14 atm </a:t>
            </a:r>
          </a:p>
          <a:p>
            <a:pPr eaLnBrk="1" hangingPunct="1">
              <a:buFont typeface="Wingdings" pitchFamily="2" charset="2"/>
              <a:buNone/>
            </a:pPr>
            <a:r>
              <a:rPr lang="en-US" altLang="en-US" smtClean="0"/>
              <a:t>= 1.23 atm</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US" altLang="en-US" smtClean="0"/>
          </a:p>
        </p:txBody>
      </p:sp>
      <p:sp>
        <p:nvSpPr>
          <p:cNvPr id="77827" name="Content Placeholder 2"/>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Where does the Energy go?</a:t>
            </a:r>
          </a:p>
        </p:txBody>
      </p:sp>
      <p:sp>
        <p:nvSpPr>
          <p:cNvPr id="10243"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en-US" smtClean="0"/>
              <a:t>In the case of a chemical reaction, you need to keep the different types of energy separate in your mind:</a:t>
            </a:r>
          </a:p>
          <a:p>
            <a:pPr eaLnBrk="1" hangingPunct="1">
              <a:lnSpc>
                <a:spcPct val="90000"/>
              </a:lnSpc>
              <a:buFont typeface="Wingdings" pitchFamily="2" charset="2"/>
              <a:buNone/>
            </a:pPr>
            <a:r>
              <a:rPr lang="en-US" altLang="en-US" smtClean="0"/>
              <a:t>Bond energy – energy INSIDE the molecules</a:t>
            </a:r>
          </a:p>
          <a:p>
            <a:pPr eaLnBrk="1" hangingPunct="1">
              <a:lnSpc>
                <a:spcPct val="90000"/>
              </a:lnSpc>
              <a:buFont typeface="Wingdings" pitchFamily="2" charset="2"/>
              <a:buNone/>
            </a:pPr>
            <a:r>
              <a:rPr lang="en-US" altLang="en-US" smtClean="0"/>
              <a:t>Thermal energy (heat) – kinetic energy of the molecules</a:t>
            </a:r>
          </a:p>
          <a:p>
            <a:pPr eaLnBrk="1" hangingPunct="1">
              <a:lnSpc>
                <a:spcPct val="90000"/>
              </a:lnSpc>
              <a:buFont typeface="Wingdings" pitchFamily="2" charset="2"/>
              <a:buNone/>
            </a:pPr>
            <a:r>
              <a:rPr lang="en-US" altLang="en-US" smtClean="0"/>
              <a:t>Energy of the “bath” – kinetic energy of solvent or other molecules in the system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Energy changes</a:t>
            </a:r>
          </a:p>
        </p:txBody>
      </p:sp>
      <p:sp>
        <p:nvSpPr>
          <p:cNvPr id="11267" name="Rectangle 3"/>
          <p:cNvSpPr>
            <a:spLocks noGrp="1" noChangeArrowheads="1"/>
          </p:cNvSpPr>
          <p:nvPr>
            <p:ph type="body" idx="1"/>
          </p:nvPr>
        </p:nvSpPr>
        <p:spPr/>
        <p:txBody>
          <a:bodyPr/>
          <a:lstStyle/>
          <a:p>
            <a:pPr eaLnBrk="1" hangingPunct="1">
              <a:buFont typeface="Wingdings" pitchFamily="2" charset="2"/>
              <a:buNone/>
            </a:pPr>
            <a:r>
              <a:rPr lang="en-US" altLang="en-US" smtClean="0">
                <a:sym typeface="Symbol" pitchFamily="18" charset="2"/>
              </a:rPr>
              <a:t></a:t>
            </a:r>
            <a:r>
              <a:rPr lang="en-US" altLang="en-US" smtClean="0"/>
              <a:t>H represents the change in INTERNAL MOLECULAR ENERGY.</a:t>
            </a:r>
          </a:p>
          <a:p>
            <a:pPr eaLnBrk="1" hangingPunct="1">
              <a:buFont typeface="Wingdings" pitchFamily="2" charset="2"/>
              <a:buNone/>
            </a:pPr>
            <a:endParaRPr lang="en-US" altLang="en-US" smtClean="0"/>
          </a:p>
          <a:p>
            <a:pPr eaLnBrk="1" hangingPunct="1">
              <a:buFont typeface="Wingdings" pitchFamily="2" charset="2"/>
              <a:buNone/>
            </a:pPr>
            <a:r>
              <a:rPr lang="en-US" altLang="en-US" smtClean="0">
                <a:sym typeface="Symbol" pitchFamily="18" charset="2"/>
              </a:rPr>
              <a:t></a:t>
            </a:r>
            <a:r>
              <a:rPr lang="en-US" altLang="en-US" smtClean="0">
                <a:sym typeface="WP Greek Courier"/>
              </a:rPr>
              <a:t> </a:t>
            </a:r>
            <a:r>
              <a:rPr lang="en-US" altLang="en-US" smtClean="0"/>
              <a:t>H = H</a:t>
            </a:r>
            <a:r>
              <a:rPr lang="en-US" altLang="en-US" baseline="-25000" smtClean="0"/>
              <a:t>final</a:t>
            </a:r>
            <a:r>
              <a:rPr lang="en-US" altLang="en-US" smtClean="0"/>
              <a:t> - H</a:t>
            </a:r>
            <a:r>
              <a:rPr lang="en-US" altLang="en-US" baseline="-25000" smtClean="0"/>
              <a:t>initial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Level</Template>
  <TotalTime>7452</TotalTime>
  <Words>3482</Words>
  <Application>Microsoft Office PowerPoint</Application>
  <PresentationFormat>On-screen Show (4:3)</PresentationFormat>
  <Paragraphs>454</Paragraphs>
  <Slides>79</Slides>
  <Notes>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Level</vt:lpstr>
      <vt:lpstr>Enthalpy</vt:lpstr>
      <vt:lpstr>Reaction Energies</vt:lpstr>
      <vt:lpstr>Enthalpy of Reactions</vt:lpstr>
      <vt:lpstr>General Reaction Scheme</vt:lpstr>
      <vt:lpstr>Reaction Coordinate</vt:lpstr>
      <vt:lpstr>Exothermic Reaction – “hot pack”</vt:lpstr>
      <vt:lpstr>Endothermic Reaction – “cold pack”</vt:lpstr>
      <vt:lpstr>Where does the Energy go?</vt:lpstr>
      <vt:lpstr>Energy changes</vt:lpstr>
      <vt:lpstr>Exothermic Reaction – “hot pack”</vt:lpstr>
      <vt:lpstr>Exothermic energy changes</vt:lpstr>
      <vt:lpstr>Endothermic Reaction – “cold pack”</vt:lpstr>
      <vt:lpstr>Endothermic energy changes</vt:lpstr>
      <vt:lpstr>Clicker Question</vt:lpstr>
      <vt:lpstr>The hard part is getting over the hump.</vt:lpstr>
      <vt:lpstr>Ea = Activation Energy</vt:lpstr>
      <vt:lpstr>How do you get over the hump?</vt:lpstr>
      <vt:lpstr>How do you get over the hump?</vt:lpstr>
      <vt:lpstr>Types of H</vt:lpstr>
      <vt:lpstr>Start here</vt:lpstr>
      <vt:lpstr>2 H2 (g) + O2 (g)  2 H2O(g)</vt:lpstr>
      <vt:lpstr>2 H2 (g) + O2 (g)  2 H2O(g)</vt:lpstr>
      <vt:lpstr>Determining the H </vt:lpstr>
      <vt:lpstr>PowerPoint Presentation</vt:lpstr>
      <vt:lpstr>Determining the H </vt:lpstr>
      <vt:lpstr>Enthalpy is a “State Function”</vt:lpstr>
      <vt:lpstr>Climbing Mt. Everest</vt:lpstr>
      <vt:lpstr>Climbing Mt. Everest</vt:lpstr>
      <vt:lpstr>Climbing Mt. Everest</vt:lpstr>
      <vt:lpstr>Enthalpy as a State Function</vt:lpstr>
      <vt:lpstr>Path doesn’t matter!</vt:lpstr>
      <vt:lpstr>2 H2 (g) + O2 (g)  2 H2O(g)</vt:lpstr>
      <vt:lpstr>2 H2 (g) + O2 (g)  2 H2O(g)</vt:lpstr>
      <vt:lpstr>2 H2 (g) + O2 (g)  2 H2O(g)</vt:lpstr>
      <vt:lpstr>2 H2 (g) + O2 (g)  2 H2O (g)</vt:lpstr>
      <vt:lpstr>2 H2 (g) + O2 (g)  2 H2O (g)</vt:lpstr>
      <vt:lpstr>2 H2 (g) + O2 (g)  2 H2O(g)</vt:lpstr>
      <vt:lpstr>PowerPoint Presentation</vt:lpstr>
      <vt:lpstr>2 H2 (g) + O2 (g)  2 H2O(g)</vt:lpstr>
      <vt:lpstr>PowerPoint Presentation</vt:lpstr>
      <vt:lpstr>2 H2 (g) + O2 (g)  2 H2O(g)</vt:lpstr>
      <vt:lpstr>Are these the same?</vt:lpstr>
      <vt:lpstr>2 H2 (g) + O2 (g)  2 H2O(g)</vt:lpstr>
      <vt:lpstr>Ways to determine  H</vt:lpstr>
      <vt:lpstr>2 H2 (g) + O2 (g)  2 H2O(g)</vt:lpstr>
      <vt:lpstr>CH4 (g) + 4 Cl2 (g)  CCl4 (l) + 4 HCl (g)</vt:lpstr>
      <vt:lpstr>CH4 (g) + 4 Cl2 (g)  CCl4 (l) + 4 HCl (g)</vt:lpstr>
      <vt:lpstr>CH4 (g) + 4 Cl2 (g)  CCl4 (l) + 4 HCl (g)</vt:lpstr>
      <vt:lpstr>CH4 (g) + 4 Cl2 (g)  CCl4 (l) + 4 HCl (g)</vt:lpstr>
      <vt:lpstr>CH4 (g) + 4 Cl2 (g)  CCl4 (l) + 4 HCl (g)</vt:lpstr>
      <vt:lpstr>CH4 (g) + 4 Cl2 (g)  CCl4 (l) + 4 HCl (g)</vt:lpstr>
      <vt:lpstr>CH4 (g) + 4 Cl2 (g)  CCl4 (l) + 4 HCl (g)</vt:lpstr>
      <vt:lpstr>Delta Hf (HCl)</vt:lpstr>
      <vt:lpstr>CH4 (g) + 4 Cl2 (g)  CCl4 (l) + 4 HCl (g)</vt:lpstr>
      <vt:lpstr>PowerPoint Presentation</vt:lpstr>
      <vt:lpstr>PowerPoint Presentation</vt:lpstr>
      <vt:lpstr>Clicker Question</vt:lpstr>
      <vt:lpstr>PowerPoint Presentation</vt:lpstr>
      <vt:lpstr>Ways to determine  H</vt:lpstr>
      <vt:lpstr>Hess’s Law</vt:lpstr>
      <vt:lpstr>Hess’s Law</vt:lpstr>
      <vt:lpstr>Sample Hess’s Law Problem </vt:lpstr>
      <vt:lpstr>Sample Hess’s Law Problem </vt:lpstr>
      <vt:lpstr>Enthalpy &amp; Calorimetry</vt:lpstr>
      <vt:lpstr>2 H2 (g) + O2 (g)  2 H2O(g)</vt:lpstr>
      <vt:lpstr>PowerPoint Presentation</vt:lpstr>
      <vt:lpstr>2 H2 (g) + O2 (g)  2 H2O(g)</vt:lpstr>
      <vt:lpstr>2 H2 (g) + O2 (g)  2 H2O(g)</vt:lpstr>
      <vt:lpstr>2 H2 (g) + O2 (g)  2 H2O(g)</vt:lpstr>
      <vt:lpstr>2 H2 (g) + O2 (g)  2 H2O(g)</vt:lpstr>
      <vt:lpstr>2 H2 (g) + O2 (g)  2 H2O(g)</vt:lpstr>
      <vt:lpstr>2 H2 (g) + O2 (g)  2 H2O(g)</vt:lpstr>
      <vt:lpstr>Clicker Question</vt:lpstr>
      <vt:lpstr>Clicker Question</vt:lpstr>
      <vt:lpstr>Clicker Question</vt:lpstr>
      <vt:lpstr>Clicker Question</vt:lpstr>
      <vt:lpstr>Clicker Question</vt:lpstr>
      <vt:lpstr>PowerPoint Presentation</vt:lpstr>
      <vt:lpstr>PowerPoint Presentation</vt:lpstr>
    </vt:vector>
  </TitlesOfParts>
  <Company>Rochester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Enthalpy</dc:title>
  <dc:creator>Joseph M. Lanzafame</dc:creator>
  <cp:lastModifiedBy>Joe</cp:lastModifiedBy>
  <cp:revision>53</cp:revision>
  <dcterms:created xsi:type="dcterms:W3CDTF">2007-02-12T15:18:06Z</dcterms:created>
  <dcterms:modified xsi:type="dcterms:W3CDTF">2014-05-06T12:47:37Z</dcterms:modified>
</cp:coreProperties>
</file>