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88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60" r:id="rId17"/>
    <p:sldId id="272" r:id="rId18"/>
    <p:sldId id="273" r:id="rId19"/>
    <p:sldId id="274" r:id="rId20"/>
    <p:sldId id="276" r:id="rId21"/>
    <p:sldId id="278" r:id="rId22"/>
    <p:sldId id="277" r:id="rId23"/>
    <p:sldId id="279" r:id="rId24"/>
    <p:sldId id="280" r:id="rId25"/>
    <p:sldId id="281" r:id="rId26"/>
    <p:sldId id="282" r:id="rId27"/>
    <p:sldId id="275" r:id="rId28"/>
    <p:sldId id="283" r:id="rId29"/>
    <p:sldId id="284" r:id="rId30"/>
    <p:sldId id="286" r:id="rId31"/>
    <p:sldId id="28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CCC859-12D0-40FB-BF61-A3CC45D559D9}" type="datetimeFigureOut">
              <a:rPr lang="en-US" smtClean="0"/>
              <a:t>8/12/2016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3BE1DD-0E67-40DE-9879-F36C0EF5D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175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BE1DD-0E67-40DE-9879-F36C0EF5DF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495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EA888-F9FA-4A9A-90E2-47CE331843FF}" type="datetimeFigureOut">
              <a:rPr lang="en-US" smtClean="0"/>
              <a:t>8/12/2016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95096-CABE-479B-AABE-A8144146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119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EA888-F9FA-4A9A-90E2-47CE331843FF}" type="datetimeFigureOut">
              <a:rPr lang="en-US" smtClean="0"/>
              <a:t>8/12/2016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95096-CABE-479B-AABE-A8144146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47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EA888-F9FA-4A9A-90E2-47CE331843FF}" type="datetimeFigureOut">
              <a:rPr lang="en-US" smtClean="0"/>
              <a:t>8/12/2016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95096-CABE-479B-AABE-A8144146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955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EA888-F9FA-4A9A-90E2-47CE331843FF}" type="datetimeFigureOut">
              <a:rPr lang="en-US" smtClean="0"/>
              <a:t>8/12/2016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95096-CABE-479B-AABE-A8144146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46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EA888-F9FA-4A9A-90E2-47CE331843FF}" type="datetimeFigureOut">
              <a:rPr lang="en-US" smtClean="0"/>
              <a:t>8/12/2016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95096-CABE-479B-AABE-A8144146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721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EA888-F9FA-4A9A-90E2-47CE331843FF}" type="datetimeFigureOut">
              <a:rPr lang="en-US" smtClean="0"/>
              <a:t>8/12/2016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95096-CABE-479B-AABE-A8144146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702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EA888-F9FA-4A9A-90E2-47CE331843FF}" type="datetimeFigureOut">
              <a:rPr lang="en-US" smtClean="0"/>
              <a:t>8/12/2016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95096-CABE-479B-AABE-A8144146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80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EA888-F9FA-4A9A-90E2-47CE331843FF}" type="datetimeFigureOut">
              <a:rPr lang="en-US" smtClean="0"/>
              <a:t>8/12/2016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95096-CABE-479B-AABE-A8144146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09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EA888-F9FA-4A9A-90E2-47CE331843FF}" type="datetimeFigureOut">
              <a:rPr lang="en-US" smtClean="0"/>
              <a:t>8/12/2016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95096-CABE-479B-AABE-A8144146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889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EA888-F9FA-4A9A-90E2-47CE331843FF}" type="datetimeFigureOut">
              <a:rPr lang="en-US" smtClean="0"/>
              <a:t>8/12/2016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95096-CABE-479B-AABE-A8144146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546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EA888-F9FA-4A9A-90E2-47CE331843FF}" type="datetimeFigureOut">
              <a:rPr lang="en-US" smtClean="0"/>
              <a:t>8/12/2016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95096-CABE-479B-AABE-A8144146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541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EA888-F9FA-4A9A-90E2-47CE331843FF}" type="datetimeFigureOut">
              <a:rPr lang="en-US" smtClean="0"/>
              <a:t>8/12/2016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95096-CABE-479B-AABE-A8144146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805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ll0BqGHknSg" TargetMode="External"/><Relationship Id="rId2" Type="http://schemas.openxmlformats.org/officeDocument/2006/relationships/hyperlink" Target="http://www.youtube.com/watch?v=cThvGD-o_90&amp;feature=related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Uuz_jdMajf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Chemistry &amp; The Ways YOU Learn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4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204" y="1371600"/>
            <a:ext cx="8229600" cy="16002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Something new gets filtered by your previous experience.  You use what you “know” and use it to </a:t>
            </a:r>
            <a:br>
              <a:rPr lang="en-US" dirty="0" smtClean="0"/>
            </a:br>
            <a:r>
              <a:rPr lang="en-US" dirty="0" smtClean="0"/>
              <a:t>“process” the new idea.  This creates new “memory” which changes how you filter ideas in the future.</a:t>
            </a:r>
            <a:endParaRPr lang="en-US" dirty="0"/>
          </a:p>
        </p:txBody>
      </p:sp>
      <p:sp>
        <p:nvSpPr>
          <p:cNvPr id="4" name="Right Arrow Callout 3"/>
          <p:cNvSpPr/>
          <p:nvPr/>
        </p:nvSpPr>
        <p:spPr>
          <a:xfrm>
            <a:off x="533400" y="3276600"/>
            <a:ext cx="1854958" cy="198120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Ideas</a:t>
            </a:r>
          </a:p>
          <a:p>
            <a:pPr algn="ctr"/>
            <a:r>
              <a:rPr lang="en-US" dirty="0" smtClean="0"/>
              <a:t>Events</a:t>
            </a:r>
          </a:p>
          <a:p>
            <a:pPr algn="ctr"/>
            <a:r>
              <a:rPr lang="en-US" dirty="0" smtClean="0"/>
              <a:t>Concepts</a:t>
            </a:r>
            <a:endParaRPr lang="en-US" dirty="0"/>
          </a:p>
        </p:txBody>
      </p:sp>
      <p:sp>
        <p:nvSpPr>
          <p:cNvPr id="5" name="Left Arrow Callout 4"/>
          <p:cNvSpPr/>
          <p:nvPr/>
        </p:nvSpPr>
        <p:spPr>
          <a:xfrm>
            <a:off x="7042404" y="3276600"/>
            <a:ext cx="1676400" cy="1981200"/>
          </a:xfrm>
          <a:prstGeom prst="leftArrow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Long term Memory</a:t>
            </a:r>
            <a:endParaRPr lang="en-US" dirty="0"/>
          </a:p>
        </p:txBody>
      </p:sp>
      <p:sp>
        <p:nvSpPr>
          <p:cNvPr id="7" name="Right Arrow Callout 6"/>
          <p:cNvSpPr/>
          <p:nvPr/>
        </p:nvSpPr>
        <p:spPr>
          <a:xfrm>
            <a:off x="2388358" y="3276600"/>
            <a:ext cx="1878842" cy="1981200"/>
          </a:xfrm>
          <a:prstGeom prst="rightArrow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Perception</a:t>
            </a:r>
          </a:p>
          <a:p>
            <a:pPr algn="ctr"/>
            <a:r>
              <a:rPr lang="en-US" dirty="0" smtClean="0"/>
              <a:t>Filter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267200" y="3382939"/>
            <a:ext cx="2286000" cy="1752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Holding</a:t>
            </a:r>
          </a:p>
          <a:p>
            <a:pPr algn="ctr"/>
            <a:r>
              <a:rPr lang="en-US" dirty="0" smtClean="0"/>
              <a:t>Processing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6553200" y="4016923"/>
            <a:ext cx="489204" cy="4846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Elbow Connector 10"/>
          <p:cNvCxnSpPr>
            <a:stCxn id="5" idx="2"/>
          </p:cNvCxnSpPr>
          <p:nvPr/>
        </p:nvCxnSpPr>
        <p:spPr>
          <a:xfrm rot="5400000">
            <a:off x="5230083" y="2999518"/>
            <a:ext cx="685803" cy="5202367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7" idx="2"/>
          </p:cNvCxnSpPr>
          <p:nvPr/>
        </p:nvCxnSpPr>
        <p:spPr>
          <a:xfrm flipV="1">
            <a:off x="2998766" y="5257800"/>
            <a:ext cx="0" cy="6858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495800" y="5574272"/>
            <a:ext cx="1412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Filter Control</a:t>
            </a:r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3586" y="6172200"/>
            <a:ext cx="7467600" cy="365125"/>
          </a:xfrm>
        </p:spPr>
        <p:txBody>
          <a:bodyPr/>
          <a:lstStyle/>
          <a:p>
            <a:r>
              <a:rPr lang="en-US" dirty="0" smtClean="0"/>
              <a:t>AH </a:t>
            </a:r>
            <a:r>
              <a:rPr lang="en-US" dirty="0" err="1" smtClean="0"/>
              <a:t>Johnstone</a:t>
            </a:r>
            <a:r>
              <a:rPr lang="en-US" dirty="0" smtClean="0"/>
              <a:t>,  J. </a:t>
            </a:r>
            <a:r>
              <a:rPr lang="en-US" dirty="0" err="1" smtClean="0"/>
              <a:t>Chem</a:t>
            </a:r>
            <a:r>
              <a:rPr lang="en-US" dirty="0" smtClean="0"/>
              <a:t> Ed, 87(1),22. (2010)</a:t>
            </a:r>
          </a:p>
          <a:p>
            <a:r>
              <a:rPr lang="en-US" dirty="0" smtClean="0"/>
              <a:t>R. Case, “Intellectual development: Birth to Adulthood”, Academic Press: New York, 1985.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41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204" y="1371600"/>
            <a:ext cx="8229600" cy="160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 know, a silly example, but…</a:t>
            </a:r>
            <a:endParaRPr lang="en-US" dirty="0"/>
          </a:p>
        </p:txBody>
      </p:sp>
      <p:sp>
        <p:nvSpPr>
          <p:cNvPr id="4" name="Right Arrow Callout 3"/>
          <p:cNvSpPr/>
          <p:nvPr/>
        </p:nvSpPr>
        <p:spPr>
          <a:xfrm>
            <a:off x="533400" y="3657600"/>
            <a:ext cx="1854958" cy="198120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Left Arrow Callout 4"/>
          <p:cNvSpPr/>
          <p:nvPr/>
        </p:nvSpPr>
        <p:spPr>
          <a:xfrm>
            <a:off x="7042404" y="3657600"/>
            <a:ext cx="1676400" cy="1981200"/>
          </a:xfrm>
          <a:prstGeom prst="leftArrow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 I know about killing cocker spaniels.</a:t>
            </a:r>
            <a:endParaRPr lang="en-US" dirty="0"/>
          </a:p>
        </p:txBody>
      </p:sp>
      <p:sp>
        <p:nvSpPr>
          <p:cNvPr id="7" name="Right Arrow Callout 6"/>
          <p:cNvSpPr/>
          <p:nvPr/>
        </p:nvSpPr>
        <p:spPr>
          <a:xfrm>
            <a:off x="2388358" y="3657600"/>
            <a:ext cx="1878842" cy="1981200"/>
          </a:xfrm>
          <a:prstGeom prst="rightArrow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DOG = KILLER!!!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267200" y="3763939"/>
            <a:ext cx="2286000" cy="1752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SAVE THE GIRL!!!</a:t>
            </a:r>
          </a:p>
          <a:p>
            <a:pPr algn="ctr"/>
            <a:r>
              <a:rPr lang="en-US" dirty="0" smtClean="0"/>
              <a:t>Beat the cocker with a stick until dead.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6553200" y="4397923"/>
            <a:ext cx="489204" cy="4846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Elbow Connector 10"/>
          <p:cNvCxnSpPr>
            <a:stCxn id="5" idx="2"/>
          </p:cNvCxnSpPr>
          <p:nvPr/>
        </p:nvCxnSpPr>
        <p:spPr>
          <a:xfrm rot="5400000">
            <a:off x="5230083" y="3380518"/>
            <a:ext cx="685803" cy="5202367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7" idx="2"/>
          </p:cNvCxnSpPr>
          <p:nvPr/>
        </p:nvCxnSpPr>
        <p:spPr>
          <a:xfrm flipV="1">
            <a:off x="2998766" y="5638800"/>
            <a:ext cx="0" cy="6858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267200" y="6324604"/>
            <a:ext cx="1412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Filter Control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44703"/>
            <a:ext cx="1200943" cy="984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545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204" y="1371600"/>
            <a:ext cx="8229600" cy="160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 know, a </a:t>
            </a:r>
            <a:r>
              <a:rPr lang="en-US" smtClean="0"/>
              <a:t>silly example, but…</a:t>
            </a:r>
            <a:endParaRPr lang="en-US" dirty="0"/>
          </a:p>
        </p:txBody>
      </p:sp>
      <p:sp>
        <p:nvSpPr>
          <p:cNvPr id="4" name="Right Arrow Callout 3"/>
          <p:cNvSpPr/>
          <p:nvPr/>
        </p:nvSpPr>
        <p:spPr>
          <a:xfrm>
            <a:off x="533400" y="3657600"/>
            <a:ext cx="1854958" cy="198120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Left Arrow Callout 4"/>
          <p:cNvSpPr/>
          <p:nvPr/>
        </p:nvSpPr>
        <p:spPr>
          <a:xfrm>
            <a:off x="7042404" y="3657600"/>
            <a:ext cx="1676400" cy="1981200"/>
          </a:xfrm>
          <a:prstGeom prst="leftArrow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recall my first pet.</a:t>
            </a:r>
            <a:endParaRPr lang="en-US" dirty="0"/>
          </a:p>
        </p:txBody>
      </p:sp>
      <p:sp>
        <p:nvSpPr>
          <p:cNvPr id="7" name="Right Arrow Callout 6"/>
          <p:cNvSpPr/>
          <p:nvPr/>
        </p:nvSpPr>
        <p:spPr>
          <a:xfrm>
            <a:off x="2388358" y="3657600"/>
            <a:ext cx="1878842" cy="1981200"/>
          </a:xfrm>
          <a:prstGeom prst="rightArrow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DOG = LOVE!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267200" y="3763939"/>
            <a:ext cx="2286000" cy="1752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Smile at the girl…until the police come and ask the big bald guy to move along.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6553200" y="4397923"/>
            <a:ext cx="489204" cy="4846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Elbow Connector 10"/>
          <p:cNvCxnSpPr>
            <a:stCxn id="5" idx="2"/>
          </p:cNvCxnSpPr>
          <p:nvPr/>
        </p:nvCxnSpPr>
        <p:spPr>
          <a:xfrm rot="5400000">
            <a:off x="5230083" y="3380518"/>
            <a:ext cx="685803" cy="5202367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7" idx="2"/>
          </p:cNvCxnSpPr>
          <p:nvPr/>
        </p:nvCxnSpPr>
        <p:spPr>
          <a:xfrm flipV="1">
            <a:off x="2998766" y="5638800"/>
            <a:ext cx="0" cy="6858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267200" y="6324604"/>
            <a:ext cx="1412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Filter Control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44703"/>
            <a:ext cx="1200943" cy="984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059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204" y="1371600"/>
            <a:ext cx="8229600" cy="160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Your attitude, as part of your perception filter, can really affect your ability to solve a problem and learn something new.</a:t>
            </a:r>
            <a:endParaRPr lang="en-US" dirty="0"/>
          </a:p>
        </p:txBody>
      </p:sp>
      <p:sp>
        <p:nvSpPr>
          <p:cNvPr id="4" name="Right Arrow Callout 3"/>
          <p:cNvSpPr/>
          <p:nvPr/>
        </p:nvSpPr>
        <p:spPr>
          <a:xfrm>
            <a:off x="533400" y="3657600"/>
            <a:ext cx="1854958" cy="198120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Left Arrow Callout 4"/>
          <p:cNvSpPr/>
          <p:nvPr/>
        </p:nvSpPr>
        <p:spPr>
          <a:xfrm>
            <a:off x="7042404" y="3657600"/>
            <a:ext cx="1676400" cy="1981200"/>
          </a:xfrm>
          <a:prstGeom prst="leftArrow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recall nothing!</a:t>
            </a:r>
            <a:endParaRPr lang="en-US" dirty="0"/>
          </a:p>
        </p:txBody>
      </p:sp>
      <p:sp>
        <p:nvSpPr>
          <p:cNvPr id="7" name="Right Arrow Callout 6"/>
          <p:cNvSpPr/>
          <p:nvPr/>
        </p:nvSpPr>
        <p:spPr>
          <a:xfrm>
            <a:off x="2388358" y="3657600"/>
            <a:ext cx="1878842" cy="1981200"/>
          </a:xfrm>
          <a:prstGeom prst="rightArrow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CHEM</a:t>
            </a:r>
          </a:p>
          <a:p>
            <a:pPr algn="ctr"/>
            <a:r>
              <a:rPr lang="en-US" dirty="0" smtClean="0"/>
              <a:t>SUCKS!</a:t>
            </a:r>
          </a:p>
          <a:p>
            <a:pPr algn="ctr"/>
            <a:r>
              <a:rPr lang="en-US" dirty="0" smtClean="0"/>
              <a:t>CHEM IS HARD!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267200" y="3763939"/>
            <a:ext cx="2286000" cy="1752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Stare at problem and doodle on test paper until big bald guy yells “TIME!”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6553200" y="4397923"/>
            <a:ext cx="489204" cy="4846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Elbow Connector 10"/>
          <p:cNvCxnSpPr>
            <a:stCxn id="5" idx="2"/>
          </p:cNvCxnSpPr>
          <p:nvPr/>
        </p:nvCxnSpPr>
        <p:spPr>
          <a:xfrm rot="5400000">
            <a:off x="5230083" y="3380518"/>
            <a:ext cx="685803" cy="5202367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7" idx="2"/>
          </p:cNvCxnSpPr>
          <p:nvPr/>
        </p:nvCxnSpPr>
        <p:spPr>
          <a:xfrm flipV="1">
            <a:off x="2998766" y="5638800"/>
            <a:ext cx="0" cy="6858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267200" y="6324604"/>
            <a:ext cx="1412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Filter Control</a:t>
            </a:r>
            <a:endParaRPr lang="en-US" dirty="0"/>
          </a:p>
        </p:txBody>
      </p:sp>
      <p:pic>
        <p:nvPicPr>
          <p:cNvPr id="6146" name="Picture 2" descr="C:\Users\Joe\AppData\Local\Microsoft\Windows\Temporary Internet Files\Content.IE5\5P1DZTUD\MP90039012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41477"/>
            <a:ext cx="1257986" cy="89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30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204" y="1371600"/>
            <a:ext cx="8229600" cy="160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Your attitude, as part of your perception filter, can really affect your ability to solve a problem and learn something new.</a:t>
            </a:r>
            <a:endParaRPr lang="en-US" dirty="0"/>
          </a:p>
        </p:txBody>
      </p:sp>
      <p:sp>
        <p:nvSpPr>
          <p:cNvPr id="4" name="Right Arrow Callout 3"/>
          <p:cNvSpPr/>
          <p:nvPr/>
        </p:nvSpPr>
        <p:spPr>
          <a:xfrm>
            <a:off x="533400" y="3657600"/>
            <a:ext cx="1854958" cy="198120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Left Arrow Callout 4"/>
          <p:cNvSpPr/>
          <p:nvPr/>
        </p:nvSpPr>
        <p:spPr>
          <a:xfrm>
            <a:off x="7042404" y="3657600"/>
            <a:ext cx="1796796" cy="1981200"/>
          </a:xfrm>
          <a:prstGeom prst="leftArrow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recall something about moles.  Periodic table. Reaction</a:t>
            </a:r>
            <a:endParaRPr lang="en-US" dirty="0"/>
          </a:p>
        </p:txBody>
      </p:sp>
      <p:sp>
        <p:nvSpPr>
          <p:cNvPr id="7" name="Right Arrow Callout 6"/>
          <p:cNvSpPr/>
          <p:nvPr/>
        </p:nvSpPr>
        <p:spPr>
          <a:xfrm>
            <a:off x="2388358" y="3657600"/>
            <a:ext cx="1878842" cy="1981200"/>
          </a:xfrm>
          <a:prstGeom prst="rightArrow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CHEM</a:t>
            </a:r>
          </a:p>
          <a:p>
            <a:pPr algn="ctr"/>
            <a:r>
              <a:rPr lang="en-US" dirty="0" smtClean="0"/>
              <a:t>SUCKS!</a:t>
            </a:r>
          </a:p>
          <a:p>
            <a:pPr algn="ctr"/>
            <a:r>
              <a:rPr lang="en-US" dirty="0" smtClean="0"/>
              <a:t>But I’ve seen this before.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267200" y="3763939"/>
            <a:ext cx="2286000" cy="1752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divide by the molar mass…I think…then maybe I multiply by 2…then…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6553200" y="4397923"/>
            <a:ext cx="489204" cy="4846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Elbow Connector 10"/>
          <p:cNvCxnSpPr>
            <a:stCxn id="5" idx="2"/>
          </p:cNvCxnSpPr>
          <p:nvPr/>
        </p:nvCxnSpPr>
        <p:spPr>
          <a:xfrm rot="5400000">
            <a:off x="5270725" y="3339879"/>
            <a:ext cx="685802" cy="5283645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7" idx="2"/>
          </p:cNvCxnSpPr>
          <p:nvPr/>
        </p:nvCxnSpPr>
        <p:spPr>
          <a:xfrm flipV="1">
            <a:off x="2998766" y="5638800"/>
            <a:ext cx="0" cy="6858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267200" y="6324604"/>
            <a:ext cx="1412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Filter Control</a:t>
            </a:r>
            <a:endParaRPr lang="en-US" dirty="0"/>
          </a:p>
        </p:txBody>
      </p:sp>
      <p:pic>
        <p:nvPicPr>
          <p:cNvPr id="6146" name="Picture 2" descr="C:\Users\Joe\AppData\Local\Microsoft\Windows\Temporary Internet Files\Content.IE5\5P1DZTUD\MP90039012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41477"/>
            <a:ext cx="1257986" cy="89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00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attitude or bad attitude.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You still have to learn to “speak” Chemistry.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76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56230"/>
          </a:xfrm>
        </p:spPr>
        <p:txBody>
          <a:bodyPr>
            <a:normAutofit/>
          </a:bodyPr>
          <a:lstStyle/>
          <a:p>
            <a:r>
              <a:rPr lang="en-US" dirty="0" smtClean="0"/>
              <a:t>For chemistry</a:t>
            </a:r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>
            <a:off x="2438400" y="1600200"/>
            <a:ext cx="3962400" cy="3429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553200" y="50292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Symbolic and mathematical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26041" y="1230868"/>
            <a:ext cx="2587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Macroscopic and tangible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87439" y="50292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Molecular and invisible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55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/>
        </p:nvSpPr>
        <p:spPr>
          <a:xfrm>
            <a:off x="2438400" y="1600200"/>
            <a:ext cx="3962400" cy="3429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724400"/>
            <a:ext cx="1255713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 descr="C:\Users\Joe\AppData\Local\Microsoft\Windows\Temporary Internet Files\Content.IE5\MCIKF941\MP90044479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46803"/>
            <a:ext cx="1752600" cy="1353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800600"/>
            <a:ext cx="1219200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774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friendly with the molecules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The challenge to novices in Chemistry is to learn to move around the triangle.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We use symbols to represent actual molecules.  The molecules and their interactions create the chemical principles.</a:t>
            </a:r>
          </a:p>
          <a:p>
            <a:pPr marL="0" indent="0">
              <a:buNone/>
            </a:pPr>
            <a:r>
              <a:rPr lang="en-US" dirty="0" smtClean="0"/>
              <a:t>But we’re only used to seeing the macroscopic object: water, sugar, salt, soda.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We need to learn to associate the symbols with the actual molecules and the macroscopic objects.  Then Chemistry starts to make common sense.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45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Students learn to cope…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…that’s not the same as learning.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Developing real understanding requires more effort, and deeper integration of concepts in your mind.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It’s quicker and easier to just learn to cope: “I divide by 2”.  But it is better to know WHY you divide by 2 so you aren’t confused when you are actually supposed to divide by 3 or multiply by 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09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 smtClean="0"/>
              <a:t>Johnstone</a:t>
            </a:r>
            <a:r>
              <a:rPr lang="en-US" sz="2400" dirty="0" smtClean="0"/>
              <a:t>, A.H.; J. Chem. Ed.; 87,1; pp.22-29 (2010)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Let me ask you a question: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You went shopping.  You always buy twice as many shirts as pants.  You bought 4 pants.  How many shirts did you buy?</a:t>
            </a:r>
          </a:p>
          <a:p>
            <a:pPr marL="514350" indent="-514350">
              <a:buAutoNum type="alphaUcPeriod"/>
            </a:pPr>
            <a:r>
              <a:rPr lang="en-US" dirty="0" smtClean="0"/>
              <a:t>1</a:t>
            </a:r>
          </a:p>
          <a:p>
            <a:pPr marL="514350" indent="-514350">
              <a:buAutoNum type="alphaUcPeriod"/>
            </a:pPr>
            <a:r>
              <a:rPr lang="en-US" dirty="0" smtClean="0"/>
              <a:t>2</a:t>
            </a:r>
          </a:p>
          <a:p>
            <a:pPr marL="514350" indent="-514350">
              <a:buAutoNum type="alphaUcPeriod"/>
            </a:pPr>
            <a:r>
              <a:rPr lang="en-US" dirty="0" smtClean="0"/>
              <a:t>4</a:t>
            </a:r>
          </a:p>
          <a:p>
            <a:pPr marL="514350" indent="-514350">
              <a:buAutoNum type="alphaUcPeriod"/>
            </a:pPr>
            <a:r>
              <a:rPr lang="en-US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2951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is all on YOU…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No one has ever truly “taught” anything.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“Teach” is not an activity.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 can dance up here all day, show you pretty pictures, solve 1000 problems and at the end of the day…you’ve watched 125 YouTube videos.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04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is ACTIVE…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Teaching is irrelevant.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Teachers are resources.  No different than your text book or the internet.  The only advantage I have over your textbook is that I can actually talk with you.  (Some of you will consider that a disadvantage.)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Learning is what we do.  Learning is all on you.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37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/>
        </p:nvSpPr>
        <p:spPr>
          <a:xfrm>
            <a:off x="2438400" y="1600200"/>
            <a:ext cx="3124200" cy="2590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581400"/>
            <a:ext cx="1255713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 descr="C:\Users\Joe\AppData\Local\Microsoft\Windows\Temporary Internet Files\Content.IE5\MCIKF941\MP90044479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46803"/>
            <a:ext cx="1752600" cy="1353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630" y="3686175"/>
            <a:ext cx="1219200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5105400"/>
            <a:ext cx="746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 I’ve shown you the triangle.  I’ve shown you a model for learning.  But YOU have to learn to navigate the triangle.</a:t>
            </a:r>
          </a:p>
          <a:p>
            <a:endParaRPr lang="en-US" dirty="0"/>
          </a:p>
          <a:p>
            <a:r>
              <a:rPr lang="en-US" dirty="0" smtClean="0"/>
              <a:t>If I write H</a:t>
            </a:r>
            <a:r>
              <a:rPr lang="en-US" baseline="-25000" dirty="0" smtClean="0"/>
              <a:t>2</a:t>
            </a:r>
            <a:r>
              <a:rPr lang="en-US" dirty="0" smtClean="0"/>
              <a:t>O – I know what it means to me!  It has to mean something to you.  </a:t>
            </a:r>
          </a:p>
          <a:p>
            <a:r>
              <a:rPr lang="en-US" dirty="0" smtClean="0"/>
              <a:t>Our success or failure will ultimately depend on how well we communicate.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76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Dog – what do you “see”?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4798495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88292"/>
            <a:ext cx="2692260" cy="299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097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/>
        </p:nvSpPr>
        <p:spPr>
          <a:xfrm>
            <a:off x="2438400" y="1600200"/>
            <a:ext cx="3124200" cy="2590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581400"/>
            <a:ext cx="1255713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 descr="C:\Users\Joe\AppData\Local\Microsoft\Windows\Temporary Internet Files\Content.IE5\MCIKF941\MP90044479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46803"/>
            <a:ext cx="1752600" cy="1353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630" y="3686175"/>
            <a:ext cx="1219200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51054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can say “water”.  I can say “H-two-O”.  I can write “H</a:t>
            </a:r>
            <a:r>
              <a:rPr lang="en-US" baseline="-25000" dirty="0" smtClean="0"/>
              <a:t>2</a:t>
            </a:r>
            <a:r>
              <a:rPr lang="en-US" dirty="0" smtClean="0"/>
              <a:t>O”.  I could say “</a:t>
            </a:r>
            <a:r>
              <a:rPr lang="en-US" dirty="0" err="1" smtClean="0"/>
              <a:t>dihydrogen</a:t>
            </a:r>
            <a:r>
              <a:rPr lang="en-US" dirty="0" smtClean="0"/>
              <a:t> monoxide”.</a:t>
            </a:r>
          </a:p>
          <a:p>
            <a:r>
              <a:rPr lang="en-US" dirty="0" smtClean="0"/>
              <a:t>If you don’t already, you’ll learn to think “water” for all of those things. </a:t>
            </a:r>
          </a:p>
          <a:p>
            <a:r>
              <a:rPr lang="en-US" dirty="0" smtClean="0"/>
              <a:t>But what do you picture?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76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Water                        </a:t>
            </a:r>
            <a:r>
              <a:rPr lang="en-US" dirty="0" err="1" smtClean="0"/>
              <a:t>Dihydrogen</a:t>
            </a:r>
            <a:r>
              <a:rPr lang="en-US" dirty="0" smtClean="0"/>
              <a:t> monoxide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H-two-Oh                            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All symbols.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54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57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Water                        </a:t>
            </a:r>
            <a:r>
              <a:rPr lang="en-US" dirty="0" err="1" smtClean="0"/>
              <a:t>Dihydrogen</a:t>
            </a:r>
            <a:r>
              <a:rPr lang="en-US" dirty="0" smtClean="0"/>
              <a:t> monoxide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H-two-Oh                            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84171"/>
            <a:ext cx="1749425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4831224"/>
            <a:ext cx="1981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Physical object.</a:t>
            </a:r>
          </a:p>
          <a:p>
            <a:r>
              <a:rPr lang="en-US" dirty="0" smtClean="0"/>
              <a:t>You’ve drunk it, washed in it, swam in it, boiled it, froze it, mixed it with other materials…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989388"/>
            <a:ext cx="1219200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0" y="5246721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There’s the tiny invisible molecules that make up water.  It is ultimately their collective action that you observe.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32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MOLECULES MOVE!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http://www.youtube.com/watch?v=cThvGD-o_90&amp;feature=related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http://www.youtube.com/watch?v=ll0BqGHknSg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44782" y="3182080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 even beyond picturing the water molecules, we want to develop a sense of the interaction of molecules with each other and their environment.  They aren’t simply a static picture.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10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“Football team”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133600"/>
            <a:ext cx="5267377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210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Of course most of the world thinks…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71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But along with that you have a lot of knowledge.  You know how people move.  You know what happens when two people bump into each other…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971800"/>
            <a:ext cx="4738687" cy="3153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233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Congratulations, you know how to do stoichiometry!!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problem is, if I ask you the same basic question about magnesium and chlorine, the results are not as good – even though it’s the same question!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73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Chemistry is easy…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…if you develop the same sense of the molecular rules as you have for everyday events.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 lot of the rules are very similar…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52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</a:t>
            </a:r>
            <a:r>
              <a:rPr lang="en-US" smtClean="0"/>
              <a:t>molecules collide…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http://www.youtube.com/watch?v=Uuz_jdMajf8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80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5623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You could think of most subjects as a triangle</a:t>
            </a:r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>
            <a:off x="2438400" y="1600200"/>
            <a:ext cx="3962400" cy="3429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553200" y="50292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Symbolic and/or mathematical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26041" y="1230868"/>
            <a:ext cx="2587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Macroscopic and tangible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87439" y="50292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Composition and invisible</a:t>
            </a:r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3586" y="6172200"/>
            <a:ext cx="7467600" cy="365125"/>
          </a:xfrm>
        </p:spPr>
        <p:txBody>
          <a:bodyPr/>
          <a:lstStyle/>
          <a:p>
            <a:r>
              <a:rPr lang="en-US" dirty="0" smtClean="0"/>
              <a:t>AH </a:t>
            </a:r>
            <a:r>
              <a:rPr lang="en-US" dirty="0" err="1" smtClean="0"/>
              <a:t>Johnstone</a:t>
            </a:r>
            <a:r>
              <a:rPr lang="en-US" dirty="0" smtClean="0"/>
              <a:t>,  J. </a:t>
            </a:r>
            <a:r>
              <a:rPr lang="en-US" dirty="0" err="1" smtClean="0"/>
              <a:t>Chem</a:t>
            </a:r>
            <a:r>
              <a:rPr lang="en-US" dirty="0" smtClean="0"/>
              <a:t> Ed, 87(1),22. (2010)</a:t>
            </a:r>
          </a:p>
        </p:txBody>
      </p:sp>
    </p:spTree>
    <p:extLst>
      <p:ext uri="{BB962C8B-B14F-4D97-AF65-F5344CB8AC3E}">
        <p14:creationId xmlns:p14="http://schemas.microsoft.com/office/powerpoint/2010/main" val="286216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/>
        </p:nvSpPr>
        <p:spPr>
          <a:xfrm>
            <a:off x="2438400" y="1600200"/>
            <a:ext cx="3962400" cy="3429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553200" y="5029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70212" y="4382869"/>
            <a:ext cx="1371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 legs</a:t>
            </a:r>
          </a:p>
          <a:p>
            <a:r>
              <a:rPr lang="en-US" dirty="0" smtClean="0"/>
              <a:t>2 ears</a:t>
            </a:r>
          </a:p>
          <a:p>
            <a:r>
              <a:rPr lang="en-US" dirty="0" smtClean="0"/>
              <a:t>Fur</a:t>
            </a:r>
          </a:p>
          <a:p>
            <a:r>
              <a:rPr lang="en-US" dirty="0" smtClean="0"/>
              <a:t>Mouth</a:t>
            </a:r>
          </a:p>
          <a:p>
            <a:r>
              <a:rPr lang="en-US" dirty="0" smtClean="0"/>
              <a:t>Liver</a:t>
            </a:r>
          </a:p>
          <a:p>
            <a:r>
              <a:rPr lang="en-US" dirty="0" smtClean="0"/>
              <a:t>2 lungs</a:t>
            </a:r>
          </a:p>
          <a:p>
            <a:r>
              <a:rPr lang="en-US" dirty="0" smtClean="0"/>
              <a:t>Etc.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605" y="-28433"/>
            <a:ext cx="1169987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122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/>
        </p:nvSpPr>
        <p:spPr>
          <a:xfrm>
            <a:off x="2438400" y="1600200"/>
            <a:ext cx="3962400" cy="3429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553200" y="5029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3571417"/>
            <a:ext cx="1371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 legs</a:t>
            </a:r>
          </a:p>
          <a:p>
            <a:r>
              <a:rPr lang="en-US" dirty="0" smtClean="0"/>
              <a:t>2 ears</a:t>
            </a:r>
          </a:p>
          <a:p>
            <a:r>
              <a:rPr lang="en-US" dirty="0" smtClean="0"/>
              <a:t>Fur</a:t>
            </a:r>
          </a:p>
          <a:p>
            <a:r>
              <a:rPr lang="en-US" dirty="0" smtClean="0"/>
              <a:t>Mouth</a:t>
            </a:r>
          </a:p>
          <a:p>
            <a:r>
              <a:rPr lang="en-US" dirty="0" smtClean="0"/>
              <a:t>Liver</a:t>
            </a:r>
          </a:p>
          <a:p>
            <a:r>
              <a:rPr lang="en-US" dirty="0" smtClean="0"/>
              <a:t>2 lungs</a:t>
            </a:r>
          </a:p>
          <a:p>
            <a:r>
              <a:rPr lang="en-US" dirty="0" smtClean="0"/>
              <a:t>Etc.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605" y="-28433"/>
            <a:ext cx="1169987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38400" y="3733800"/>
            <a:ext cx="4029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dog was missing one leg and one ear.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5602742"/>
            <a:ext cx="71173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“everyday” objects and activities, we learn to navigate the triangle without any conscious thought.  If I simply say or write “dog”, you each conjure up some image and understanding based on your previous experience.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1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DOG</a:t>
            </a:r>
            <a:endParaRPr lang="en-US" dirty="0"/>
          </a:p>
        </p:txBody>
      </p:sp>
      <p:pic>
        <p:nvPicPr>
          <p:cNvPr id="3074" name="Picture 2" descr="C:\Users\Joe\AppData\Local\Microsoft\Windows\Temporary Internet Files\Content.IE5\MCIKF941\MP90044481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174244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Joe\AppData\Local\Microsoft\Windows\Temporary Internet Files\Content.IE5\STZQR6ZM\MP90044480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990600"/>
            <a:ext cx="2590800" cy="339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Joe\AppData\Local\Microsoft\Windows\Temporary Internet Files\Content.IE5\MCIKF941\MP900404898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389609"/>
            <a:ext cx="3048000" cy="217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Joe\AppData\Local\Microsoft\Windows\Temporary Internet Files\Content.IE5\DKU6031G\MP900262272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783" y="1808965"/>
            <a:ext cx="2404619" cy="159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Joe\AppData\Local\Microsoft\Windows\Temporary Internet Files\Content.IE5\U931PEM3\MP900431018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55" y="3955385"/>
            <a:ext cx="2577248" cy="257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Joe\AppData\Local\Microsoft\Windows\Temporary Internet Files\Content.IE5\3C1UOS2Z\MC900417482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857" y="4620473"/>
            <a:ext cx="1439266" cy="171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76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PERFECT Dogs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08225" y="2591048"/>
            <a:ext cx="4525963" cy="2545854"/>
          </a:xfrm>
        </p:spPr>
      </p:pic>
    </p:spTree>
    <p:extLst>
      <p:ext uri="{BB962C8B-B14F-4D97-AF65-F5344CB8AC3E}">
        <p14:creationId xmlns:p14="http://schemas.microsoft.com/office/powerpoint/2010/main" val="343083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“Perception Filter”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Your experience creates a “perception filter” which influences how you interpret information.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DOG = Unconditional love</a:t>
            </a:r>
          </a:p>
          <a:p>
            <a:pPr marL="0" indent="0">
              <a:buNone/>
            </a:pPr>
            <a:r>
              <a:rPr lang="en-US" dirty="0" smtClean="0"/>
              <a:t>DOG = warm, fuzzy puppy</a:t>
            </a:r>
          </a:p>
          <a:p>
            <a:pPr marL="0" indent="0">
              <a:buNone/>
            </a:pPr>
            <a:r>
              <a:rPr lang="en-US" dirty="0" smtClean="0"/>
              <a:t>DOG = KILLER!  KILLER!  KILLER!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This changes how you view and even solve a problem.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20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1119</Words>
  <Application>Microsoft Office PowerPoint</Application>
  <PresentationFormat>On-screen Show (4:3)</PresentationFormat>
  <Paragraphs>158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Calibri</vt:lpstr>
      <vt:lpstr>Office Theme</vt:lpstr>
      <vt:lpstr>Chemistry &amp; The Ways YOU Learn</vt:lpstr>
      <vt:lpstr>Johnstone, A.H.; J. Chem. Ed.; 87,1; pp.22-29 (2010)</vt:lpstr>
      <vt:lpstr>PowerPoint Presentation</vt:lpstr>
      <vt:lpstr>You could think of most subjects as a triangle</vt:lpstr>
      <vt:lpstr>PowerPoint Presentation</vt:lpstr>
      <vt:lpstr>PowerPoint Presentation</vt:lpstr>
      <vt:lpstr>DOG</vt:lpstr>
      <vt:lpstr>My PERFECT Dogs</vt:lpstr>
      <vt:lpstr>Your “Perception Filter”</vt:lpstr>
      <vt:lpstr>Information Processing</vt:lpstr>
      <vt:lpstr>Information Processing</vt:lpstr>
      <vt:lpstr>Information Processing</vt:lpstr>
      <vt:lpstr>Information Processing</vt:lpstr>
      <vt:lpstr>Information Processing</vt:lpstr>
      <vt:lpstr>Good attitude or bad attitude.</vt:lpstr>
      <vt:lpstr>For chemistry</vt:lpstr>
      <vt:lpstr>PowerPoint Presentation</vt:lpstr>
      <vt:lpstr>Get friendly with the molecules</vt:lpstr>
      <vt:lpstr>Students learn to cope…</vt:lpstr>
      <vt:lpstr>It is all on YOU…</vt:lpstr>
      <vt:lpstr>Learning is ACTIVE… </vt:lpstr>
      <vt:lpstr>PowerPoint Presentation</vt:lpstr>
      <vt:lpstr>Dog – what do you “see”?</vt:lpstr>
      <vt:lpstr>PowerPoint Presentation</vt:lpstr>
      <vt:lpstr>Water</vt:lpstr>
      <vt:lpstr>Water</vt:lpstr>
      <vt:lpstr>MOLECULES MOVE!</vt:lpstr>
      <vt:lpstr>“Football team”</vt:lpstr>
      <vt:lpstr>Of course most of the world thinks…</vt:lpstr>
      <vt:lpstr>Chemistry is easy…</vt:lpstr>
      <vt:lpstr>When molecules collide…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Chemistry &amp; The Ways YOU Learn</dc:title>
  <dc:creator>Joe</dc:creator>
  <cp:lastModifiedBy>Joe</cp:lastModifiedBy>
  <cp:revision>19</cp:revision>
  <dcterms:created xsi:type="dcterms:W3CDTF">2012-07-25T13:06:14Z</dcterms:created>
  <dcterms:modified xsi:type="dcterms:W3CDTF">2016-08-12T14:21:14Z</dcterms:modified>
</cp:coreProperties>
</file>