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44"/>
  </p:notesMasterIdLst>
  <p:sldIdLst>
    <p:sldId id="256" r:id="rId2"/>
    <p:sldId id="263" r:id="rId3"/>
    <p:sldId id="264" r:id="rId4"/>
    <p:sldId id="265" r:id="rId5"/>
    <p:sldId id="266" r:id="rId6"/>
    <p:sldId id="267" r:id="rId7"/>
    <p:sldId id="285" r:id="rId8"/>
    <p:sldId id="286" r:id="rId9"/>
    <p:sldId id="336" r:id="rId10"/>
    <p:sldId id="288" r:id="rId11"/>
    <p:sldId id="343" r:id="rId12"/>
    <p:sldId id="313" r:id="rId13"/>
    <p:sldId id="344" r:id="rId14"/>
    <p:sldId id="314" r:id="rId15"/>
    <p:sldId id="315" r:id="rId16"/>
    <p:sldId id="316" r:id="rId17"/>
    <p:sldId id="312" r:id="rId18"/>
    <p:sldId id="317" r:id="rId19"/>
    <p:sldId id="342" r:id="rId20"/>
    <p:sldId id="289" r:id="rId21"/>
    <p:sldId id="338" r:id="rId22"/>
    <p:sldId id="318" r:id="rId23"/>
    <p:sldId id="319" r:id="rId24"/>
    <p:sldId id="320" r:id="rId25"/>
    <p:sldId id="339" r:id="rId26"/>
    <p:sldId id="321" r:id="rId27"/>
    <p:sldId id="322" r:id="rId28"/>
    <p:sldId id="323" r:id="rId29"/>
    <p:sldId id="324" r:id="rId30"/>
    <p:sldId id="325" r:id="rId31"/>
    <p:sldId id="326" r:id="rId32"/>
    <p:sldId id="341" r:id="rId33"/>
    <p:sldId id="327" r:id="rId34"/>
    <p:sldId id="328" r:id="rId35"/>
    <p:sldId id="329" r:id="rId36"/>
    <p:sldId id="330" r:id="rId37"/>
    <p:sldId id="331" r:id="rId38"/>
    <p:sldId id="340" r:id="rId39"/>
    <p:sldId id="332" r:id="rId40"/>
    <p:sldId id="333" r:id="rId41"/>
    <p:sldId id="334" r:id="rId42"/>
    <p:sldId id="335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26" autoAdjust="0"/>
    <p:restoredTop sz="94660"/>
  </p:normalViewPr>
  <p:slideViewPr>
    <p:cSldViewPr>
      <p:cViewPr varScale="1">
        <p:scale>
          <a:sx n="71" d="100"/>
          <a:sy n="71" d="100"/>
        </p:scale>
        <p:origin x="-444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37C95DFF-0EBE-4F80-B67D-F174F172F4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2525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95DFF-0EBE-4F80-B67D-F174F172F4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78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95DFF-0EBE-4F80-B67D-F174F172F44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160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95DFF-0EBE-4F80-B67D-F174F172F44C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256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Text 692019 and your message to 37607</a:t>
            </a:r>
            <a:endParaRPr lang="en-US"/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1607F69-9EC2-421D-8051-B19680F7D906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98311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98312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13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14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Text 692019 and your message to 37607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D8064-9DBA-4E99-868B-BF9B6F982E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724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Text 692019 and your message to 37607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FE5AD-BC3E-40B7-965E-5D9C28E297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759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Text 692019 and your message to 37607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4EB9FC5-6522-426A-99D2-37B1F423D8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61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Text 692019 and your message to 37607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7702A-D615-4FD1-851F-E8922A53A8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17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Text 692019 and your message to 37607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7C4B64-7B19-4D71-8B5D-0712CAF452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003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Text 692019 and your message to 37607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37FE30-F64B-4AA2-B8BA-455CE24226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41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Text 692019 and your message to 37607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23EB18-538F-4F74-BE76-39768AC484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770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Text 692019 and your message to 37607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C717A-DAEF-4D14-9F86-84B7D66EB5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037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Text 692019 and your message to 37607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062F0-5D03-43B5-BAE6-BA52B1231E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305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Text 692019 and your message to 37607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7519B7-3D8E-4B9A-8D20-0B3617F4E1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19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Text 692019 and your message to 37607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D44A7-390C-4B7A-AA85-15EC35A019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67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en-US" smtClean="0"/>
              <a:t>Text 692019 and your message to 37607</a:t>
            </a:r>
            <a:endParaRPr lang="en-US"/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85D0F28C-F1D9-4DE9-A768-739357F61B0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7287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97288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89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97290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Chemical </a:t>
            </a:r>
            <a:r>
              <a:rPr lang="en-US" dirty="0" smtClean="0"/>
              <a:t>Equilibrium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Some more complicated applications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Text 692019 and your message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Plug these numbers into the equilibrium constant expression.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987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𝑐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=54.3=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[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𝐻𝐼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]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b="0" i="1" smtClean="0">
                              <a:latin typeface="Cambria Math"/>
                            </a:rPr>
                            <m:t>[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/>
                            </a:rPr>
                            <m:t>]</m:t>
                          </m:r>
                        </m:den>
                      </m:f>
                    </m:oMath>
                  </m:oMathPara>
                </a14:m>
                <a:endParaRPr lang="en-US" sz="2400" dirty="0" smtClean="0"/>
              </a:p>
              <a:p>
                <a:pPr>
                  <a:buFont typeface="Wingdings" pitchFamily="2" charset="2"/>
                  <a:buNone/>
                </a:pPr>
                <a:endParaRPr lang="en-US" sz="2400" dirty="0" smtClean="0"/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𝑐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=54.3= 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[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]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0.00250−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i="1">
                              <a:latin typeface="Cambria Math"/>
                            </a:rPr>
                            <m:t>[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0.00500−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400" i="1">
                              <a:latin typeface="Cambria Math"/>
                            </a:rPr>
                            <m:t>]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  <a:p>
                <a:pPr>
                  <a:buFont typeface="Wingdings" pitchFamily="2" charset="2"/>
                  <a:buNone/>
                </a:pPr>
                <a:endParaRPr lang="en-US" sz="2400" dirty="0"/>
              </a:p>
              <a:p>
                <a:pPr>
                  <a:buFont typeface="Wingdings" pitchFamily="2" charset="2"/>
                  <a:buNone/>
                </a:pPr>
                <a:endParaRPr lang="en-US" sz="2400" dirty="0"/>
              </a:p>
              <a:p>
                <a:pPr>
                  <a:buFont typeface="Wingdings" pitchFamily="2" charset="2"/>
                  <a:buNone/>
                </a:pPr>
                <a:r>
                  <a:rPr lang="en-US" sz="2400" dirty="0"/>
                  <a:t>I could start by assuming x&lt;&lt;0.00250, it is always worth taking a look at the “easy” solution.</a:t>
                </a:r>
              </a:p>
              <a:p>
                <a:pPr>
                  <a:buFont typeface="Wingdings" pitchFamily="2" charset="2"/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4198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1111" r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message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we good to the K-equation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Yes</a:t>
            </a:r>
          </a:p>
          <a:p>
            <a:pPr marL="514350" indent="-514350">
              <a:buAutoNum type="alphaUcPeriod"/>
            </a:pPr>
            <a:r>
              <a:rPr lang="en-US" dirty="0" smtClean="0"/>
              <a:t>No, please talk more</a:t>
            </a:r>
          </a:p>
          <a:p>
            <a:pPr marL="514350" indent="-514350">
              <a:buAutoNum type="alphaUcPeriod"/>
            </a:pPr>
            <a:r>
              <a:rPr lang="en-US" dirty="0" smtClean="0"/>
              <a:t>I really can’t get past my test grade, so I can’t be bothered with your stupid problem.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message to 37607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40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Assuming x is small…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611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𝑐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=54.3= 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[2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]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0.00250−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i="1">
                              <a:latin typeface="Cambria Math"/>
                            </a:rPr>
                            <m:t>[0.00500−</m:t>
                          </m:r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  <m:r>
                            <a:rPr lang="en-US" sz="2400" i="1">
                              <a:latin typeface="Cambria Math"/>
                            </a:rPr>
                            <m:t>]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  <a:p>
                <a:pPr>
                  <a:lnSpc>
                    <a:spcPct val="90000"/>
                  </a:lnSpc>
                  <a:buFont typeface="Wingdings" pitchFamily="2" charset="2"/>
                  <a:buNone/>
                </a:pPr>
                <a:endParaRPr lang="en-US" sz="2400" dirty="0"/>
              </a:p>
              <a:p>
                <a:pPr>
                  <a:lnSpc>
                    <a:spcPct val="90000"/>
                  </a:lnSpc>
                  <a:buFont typeface="Wingdings" pitchFamily="2" charset="2"/>
                  <a:buNone/>
                </a:pPr>
                <a:r>
                  <a:rPr lang="en-US" sz="2400" dirty="0"/>
                  <a:t>IF x&lt;&lt;0.00250</a:t>
                </a: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𝑐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=54.3= 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[2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]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0.00250</m:t>
                              </m:r>
                            </m:e>
                          </m:d>
                          <m:r>
                            <a:rPr lang="en-US" sz="2400" i="1">
                              <a:latin typeface="Cambria Math"/>
                            </a:rPr>
                            <m:t>[0.00500]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  <a:p>
                <a:pPr>
                  <a:lnSpc>
                    <a:spcPct val="90000"/>
                  </a:lnSpc>
                  <a:buFont typeface="Wingdings" pitchFamily="2" charset="2"/>
                  <a:buNone/>
                </a:pPr>
                <a:r>
                  <a:rPr lang="en-US" sz="2400" dirty="0"/>
                  <a:t>6.788x10</a:t>
                </a:r>
                <a:r>
                  <a:rPr lang="en-US" sz="2400" baseline="30000" dirty="0"/>
                  <a:t>-4</a:t>
                </a:r>
                <a:r>
                  <a:rPr lang="en-US" sz="2400" dirty="0"/>
                  <a:t> = 4x</a:t>
                </a:r>
                <a:r>
                  <a:rPr lang="en-US" sz="2400" baseline="30000" dirty="0"/>
                  <a:t>2</a:t>
                </a:r>
                <a:endParaRPr lang="en-US" sz="2400" dirty="0"/>
              </a:p>
              <a:p>
                <a:pPr>
                  <a:lnSpc>
                    <a:spcPct val="90000"/>
                  </a:lnSpc>
                  <a:buFont typeface="Wingdings" pitchFamily="2" charset="2"/>
                  <a:buNone/>
                </a:pPr>
                <a:r>
                  <a:rPr lang="en-US" sz="2400" dirty="0"/>
                  <a:t>1.697x10</a:t>
                </a:r>
                <a:r>
                  <a:rPr lang="en-US" sz="2400" baseline="30000" dirty="0"/>
                  <a:t>-4</a:t>
                </a:r>
                <a:r>
                  <a:rPr lang="en-US" sz="2400" dirty="0"/>
                  <a:t> = x</a:t>
                </a:r>
                <a:r>
                  <a:rPr lang="en-US" sz="2400" baseline="30000" dirty="0"/>
                  <a:t>2</a:t>
                </a:r>
                <a:endParaRPr lang="en-US" sz="2400" dirty="0"/>
              </a:p>
              <a:p>
                <a:pPr>
                  <a:lnSpc>
                    <a:spcPct val="90000"/>
                  </a:lnSpc>
                  <a:buFont typeface="Wingdings" pitchFamily="2" charset="2"/>
                  <a:buNone/>
                </a:pPr>
                <a:r>
                  <a:rPr lang="en-US" sz="2400" dirty="0"/>
                  <a:t>0.0130 = x</a:t>
                </a:r>
              </a:p>
              <a:p>
                <a:pPr>
                  <a:lnSpc>
                    <a:spcPct val="90000"/>
                  </a:lnSpc>
                  <a:buFont typeface="Wingdings" pitchFamily="2" charset="2"/>
                  <a:buNone/>
                </a:pPr>
                <a:endParaRPr lang="en-US" sz="2400" dirty="0"/>
              </a:p>
              <a:p>
                <a:pPr>
                  <a:lnSpc>
                    <a:spcPct val="90000"/>
                  </a:lnSpc>
                  <a:buFont typeface="Wingdings" pitchFamily="2" charset="2"/>
                  <a:buNone/>
                </a:pPr>
                <a:r>
                  <a:rPr lang="en-US" sz="2400" dirty="0"/>
                  <a:t>THE ASSUMPTION DOES NOT WORK!</a:t>
                </a:r>
              </a:p>
              <a:p>
                <a:pPr>
                  <a:lnSpc>
                    <a:spcPct val="90000"/>
                  </a:lnSpc>
                  <a:buFont typeface="Wingdings" pitchFamily="2" charset="2"/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6861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1111" b="-24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message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0.00250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20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=0.000125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X=0.0130 (from the solution)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message to 37607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28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We’re going to have to use the quadratic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635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𝑐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=54.3= 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[2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]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0.00250−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[0.00500−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]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>
                  <a:buNone/>
                </a:pPr>
                <a:endParaRPr lang="en-US" dirty="0"/>
              </a:p>
              <a:p>
                <a:pPr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54.3=</m:t>
                      </m:r>
                      <m:r>
                        <a:rPr lang="en-US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[2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]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[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−0.00750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+1.25×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−5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]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>
                  <a:lnSpc>
                    <a:spcPct val="90000"/>
                  </a:lnSpc>
                  <a:buFont typeface="Wingdings" pitchFamily="2" charset="2"/>
                  <a:buNone/>
                </a:pPr>
                <a:endParaRPr lang="en-US" dirty="0"/>
              </a:p>
              <a:p>
                <a:pPr>
                  <a:lnSpc>
                    <a:spcPct val="90000"/>
                  </a:lnSpc>
                  <a:buFont typeface="Wingdings" pitchFamily="2" charset="2"/>
                  <a:buNone/>
                </a:pPr>
                <a:r>
                  <a:rPr lang="en-US" dirty="0" smtClean="0"/>
                  <a:t>54.3(x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-0.00750 </a:t>
                </a:r>
                <a:r>
                  <a:rPr lang="en-US" dirty="0"/>
                  <a:t>x+1.25x10</a:t>
                </a:r>
                <a:r>
                  <a:rPr lang="en-US" baseline="30000" dirty="0"/>
                  <a:t>-5</a:t>
                </a:r>
                <a:r>
                  <a:rPr lang="en-US" dirty="0"/>
                  <a:t>) = 4x</a:t>
                </a:r>
                <a:r>
                  <a:rPr lang="en-US" baseline="30000" dirty="0"/>
                  <a:t>2</a:t>
                </a:r>
                <a:endParaRPr lang="en-US" dirty="0"/>
              </a:p>
              <a:p>
                <a:pPr>
                  <a:lnSpc>
                    <a:spcPct val="90000"/>
                  </a:lnSpc>
                  <a:buFont typeface="Wingdings" pitchFamily="2" charset="2"/>
                  <a:buNone/>
                </a:pPr>
                <a:r>
                  <a:rPr lang="en-US" dirty="0"/>
                  <a:t>54.3x</a:t>
                </a:r>
                <a:r>
                  <a:rPr lang="en-US" baseline="30000" dirty="0"/>
                  <a:t>2</a:t>
                </a:r>
                <a:r>
                  <a:rPr lang="en-US" dirty="0"/>
                  <a:t> -0.407 x + 6.788x10</a:t>
                </a:r>
                <a:r>
                  <a:rPr lang="en-US" baseline="30000" dirty="0"/>
                  <a:t>-4</a:t>
                </a:r>
                <a:r>
                  <a:rPr lang="en-US" dirty="0"/>
                  <a:t> = 4x</a:t>
                </a:r>
                <a:r>
                  <a:rPr lang="en-US" baseline="30000" dirty="0"/>
                  <a:t>2</a:t>
                </a:r>
                <a:endParaRPr lang="en-US" dirty="0"/>
              </a:p>
              <a:p>
                <a:pPr>
                  <a:lnSpc>
                    <a:spcPct val="9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dirty="0"/>
                  <a:t>50.3x</a:t>
                </a:r>
                <a:r>
                  <a:rPr lang="en-US" baseline="30000" dirty="0"/>
                  <a:t>2</a:t>
                </a:r>
                <a:r>
                  <a:rPr lang="en-US" dirty="0"/>
                  <a:t> -0.407 x + 6.788x10</a:t>
                </a:r>
                <a:r>
                  <a:rPr lang="en-US" baseline="30000" dirty="0"/>
                  <a:t>-4</a:t>
                </a:r>
                <a:r>
                  <a:rPr lang="en-US" dirty="0"/>
                  <a:t> = 0</a:t>
                </a:r>
              </a:p>
              <a:p>
                <a:pPr>
                  <a:lnSpc>
                    <a:spcPct val="9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dirty="0"/>
              </a:p>
              <a:p>
                <a:pPr>
                  <a:lnSpc>
                    <a:spcPct val="9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dirty="0"/>
                  <a:t>On to the Quadratic Formula</a:t>
                </a:r>
              </a:p>
              <a:p>
                <a:pPr>
                  <a:lnSpc>
                    <a:spcPct val="90000"/>
                  </a:lnSpc>
                  <a:buFont typeface="Wingdings" pitchFamily="2" charset="2"/>
                  <a:buNone/>
                </a:pPr>
                <a:endParaRPr lang="en-US" dirty="0"/>
              </a:p>
              <a:p>
                <a:pPr>
                  <a:lnSpc>
                    <a:spcPct val="90000"/>
                  </a:lnSpc>
                  <a:buFont typeface="Wingdings" pitchFamily="2" charset="2"/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6963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1481" b="-126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message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the quadratic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659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 dirty="0" smtClean="0"/>
                  <a:t>50.3x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 -0.407 x + 6.788x10</a:t>
                </a:r>
                <a:r>
                  <a:rPr lang="en-US" sz="2400" baseline="30000" dirty="0"/>
                  <a:t>-4</a:t>
                </a:r>
                <a:r>
                  <a:rPr lang="en-US" sz="2400" dirty="0"/>
                  <a:t> = 0</a:t>
                </a:r>
              </a:p>
              <a:p>
                <a:pPr>
                  <a:lnSpc>
                    <a:spcPct val="9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𝑥</m:t>
                      </m:r>
                      <m:r>
                        <a:rPr lang="en-US" sz="24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40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sz="2400" i="1" smtClean="0">
                              <a:latin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24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 smtClean="0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240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 smtClean="0">
                                  <a:latin typeface="Cambria Math"/>
                                </a:rPr>
                                <m:t>−4</m:t>
                              </m:r>
                              <m:r>
                                <a:rPr lang="en-US" sz="2400" i="1" smtClean="0">
                                  <a:latin typeface="Cambria Math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US" sz="240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40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  <a:p>
                <a:pPr>
                  <a:lnSpc>
                    <a:spcPct val="75000"/>
                  </a:lnSpc>
                  <a:buNone/>
                </a:pPr>
                <a:endParaRPr lang="en-US" sz="2400" i="1" dirty="0" smtClean="0">
                  <a:solidFill>
                    <a:srgbClr val="000000"/>
                  </a:solidFill>
                  <a:latin typeface="Cambria Math"/>
                </a:endParaRPr>
              </a:p>
              <a:p>
                <a:pPr>
                  <a:lnSpc>
                    <a:spcPct val="75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−(−0.407)</m:t>
                          </m:r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(−0.407)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−4</m:t>
                              </m:r>
                              <m:r>
                                <a:rPr lang="en-US" sz="24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(50.3)(6.78</m:t>
                              </m:r>
                              <m:r>
                                <a:rPr lang="en-US" sz="24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−4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</m:rad>
                        </m:num>
                        <m:den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(50.3)</m:t>
                          </m:r>
                        </m:den>
                      </m:f>
                    </m:oMath>
                  </m:oMathPara>
                </a14:m>
                <a:endParaRPr lang="en-US" sz="1800" dirty="0" smtClean="0"/>
              </a:p>
              <a:p>
                <a:pPr>
                  <a:lnSpc>
                    <a:spcPct val="75000"/>
                  </a:lnSpc>
                  <a:buFont typeface="Wingdings" pitchFamily="2" charset="2"/>
                  <a:buNone/>
                </a:pPr>
                <a:endParaRPr lang="en-US" sz="1800" dirty="0" smtClean="0"/>
              </a:p>
              <a:p>
                <a:pPr lvl="0">
                  <a:lnSpc>
                    <a:spcPct val="75000"/>
                  </a:lnSpc>
                  <a:buClr>
                    <a:srgbClr val="666600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0.407±</m:t>
                          </m:r>
                          <m:rad>
                            <m:radPr>
                              <m:degHide m:val="on"/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0.1656</m:t>
                              </m:r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0.1366</m:t>
                              </m:r>
                            </m:e>
                          </m:rad>
                        </m:num>
                        <m:den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100.6</m:t>
                          </m:r>
                        </m:den>
                      </m:f>
                    </m:oMath>
                  </m:oMathPara>
                </a14:m>
                <a:endParaRPr lang="en-US" sz="1800" dirty="0">
                  <a:solidFill>
                    <a:srgbClr val="000000"/>
                  </a:solidFill>
                </a:endParaRPr>
              </a:p>
              <a:p>
                <a:pPr>
                  <a:lnSpc>
                    <a:spcPct val="75000"/>
                  </a:lnSpc>
                  <a:buFont typeface="Wingdings" pitchFamily="2" charset="2"/>
                  <a:buNone/>
                </a:pPr>
                <a:endParaRPr lang="en-US" sz="1800" dirty="0" smtClean="0"/>
              </a:p>
              <a:p>
                <a:pPr lvl="0">
                  <a:lnSpc>
                    <a:spcPct val="75000"/>
                  </a:lnSpc>
                  <a:buClr>
                    <a:srgbClr val="666600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0.407±</m:t>
                          </m:r>
                          <m:rad>
                            <m:radPr>
                              <m:degHide m:val="on"/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0</m:t>
                              </m:r>
                              <m:r>
                                <a:rPr lang="en-US" sz="24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.170</m:t>
                              </m:r>
                            </m:e>
                          </m:rad>
                        </m:num>
                        <m:den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100.6</m:t>
                          </m:r>
                        </m:den>
                      </m:f>
                    </m:oMath>
                  </m:oMathPara>
                </a14:m>
                <a:endParaRPr lang="en-US" sz="1800" dirty="0">
                  <a:solidFill>
                    <a:srgbClr val="000000"/>
                  </a:solidFill>
                </a:endParaRPr>
              </a:p>
              <a:p>
                <a:pPr>
                  <a:lnSpc>
                    <a:spcPct val="75000"/>
                  </a:lnSpc>
                  <a:buFont typeface="Wingdings" pitchFamily="2" charset="2"/>
                  <a:buNone/>
                </a:pPr>
                <a:endParaRPr lang="en-US" sz="1800" dirty="0"/>
              </a:p>
              <a:p>
                <a:pPr>
                  <a:lnSpc>
                    <a:spcPct val="75000"/>
                  </a:lnSpc>
                  <a:buFont typeface="Wingdings" pitchFamily="2" charset="2"/>
                  <a:buNone/>
                </a:pPr>
                <a:endParaRPr lang="en-US" sz="1800" dirty="0"/>
              </a:p>
              <a:p>
                <a:pPr>
                  <a:lnSpc>
                    <a:spcPct val="75000"/>
                  </a:lnSpc>
                  <a:buFont typeface="Wingdings" pitchFamily="2" charset="2"/>
                  <a:buNone/>
                </a:pPr>
                <a:r>
                  <a:rPr lang="en-US" sz="1800" dirty="0" smtClean="0"/>
                  <a:t>X </a:t>
                </a:r>
                <a:r>
                  <a:rPr lang="en-US" sz="1800" dirty="0"/>
                  <a:t>= 0.005736   OR  0.002356</a:t>
                </a:r>
              </a:p>
              <a:p>
                <a:pPr>
                  <a:lnSpc>
                    <a:spcPct val="75000"/>
                  </a:lnSpc>
                  <a:buFont typeface="Wingdings" pitchFamily="2" charset="2"/>
                  <a:buNone/>
                </a:pPr>
                <a:endParaRPr lang="en-US" sz="2400" dirty="0"/>
              </a:p>
              <a:p>
                <a:pPr>
                  <a:lnSpc>
                    <a:spcPct val="90000"/>
                  </a:lnSpc>
                  <a:buFont typeface="Wingdings" pitchFamily="2" charset="2"/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706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1111" t="-1884" b="-30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message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There are 2 roots…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5000"/>
              </a:lnSpc>
              <a:buFont typeface="Wingdings" pitchFamily="2" charset="2"/>
              <a:buNone/>
            </a:pPr>
            <a:r>
              <a:rPr lang="en-US" sz="2000"/>
              <a:t>All 2</a:t>
            </a:r>
            <a:r>
              <a:rPr lang="en-US" sz="2000" baseline="30000"/>
              <a:t>nd</a:t>
            </a:r>
            <a:r>
              <a:rPr lang="en-US" sz="2000"/>
              <a:t> order polynomials have 2 roots, BUT only one will make sense in the equilibrium problem</a:t>
            </a:r>
          </a:p>
          <a:p>
            <a:pPr>
              <a:lnSpc>
                <a:spcPct val="75000"/>
              </a:lnSpc>
              <a:buFont typeface="Wingdings" pitchFamily="2" charset="2"/>
              <a:buNone/>
            </a:pPr>
            <a:endParaRPr lang="en-US" sz="2000"/>
          </a:p>
          <a:p>
            <a:pPr>
              <a:lnSpc>
                <a:spcPct val="75000"/>
              </a:lnSpc>
              <a:buFont typeface="Wingdings" pitchFamily="2" charset="2"/>
              <a:buNone/>
            </a:pPr>
            <a:r>
              <a:rPr lang="en-US" sz="2000"/>
              <a:t>x = 0.005736   OR  0.002356</a:t>
            </a:r>
          </a:p>
          <a:p>
            <a:pPr>
              <a:lnSpc>
                <a:spcPct val="75000"/>
              </a:lnSpc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Which is correct?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Look at the ICE chart and it will be clear.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message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x = 0.005736   OR  0.002356</a:t>
            </a:r>
            <a:br>
              <a:rPr lang="en-US" sz="3600"/>
            </a:br>
            <a:endParaRPr lang="en-US" sz="360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8458200" cy="4419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			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baseline="-25000" dirty="0"/>
              <a:t>(g)</a:t>
            </a:r>
            <a:r>
              <a:rPr lang="en-US" dirty="0"/>
              <a:t> + I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baseline="-25000" dirty="0"/>
              <a:t>(g)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</a:t>
            </a:r>
            <a:r>
              <a:rPr lang="en-US" dirty="0"/>
              <a:t> 2 HI </a:t>
            </a:r>
            <a:r>
              <a:rPr lang="en-US" baseline="-25000" dirty="0"/>
              <a:t>(g)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I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C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If x = 0.005736, then the equilibrium concentrations of the reactants would be NEGATIVE!  This is a physical impossibility.</a:t>
            </a:r>
          </a:p>
        </p:txBody>
      </p:sp>
      <p:graphicFrame>
        <p:nvGraphicFramePr>
          <p:cNvPr id="67615" name="Group 3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91365307"/>
              </p:ext>
            </p:extLst>
          </p:nvPr>
        </p:nvGraphicFramePr>
        <p:xfrm>
          <a:off x="1447800" y="2514600"/>
          <a:ext cx="6324600" cy="2852738"/>
        </p:xfrm>
        <a:graphic>
          <a:graphicData uri="http://schemas.openxmlformats.org/drawingml/2006/table">
            <a:tbl>
              <a:tblPr/>
              <a:tblGrid>
                <a:gridCol w="1459523"/>
                <a:gridCol w="207780"/>
                <a:gridCol w="388530"/>
                <a:gridCol w="1511890"/>
                <a:gridCol w="547077"/>
                <a:gridCol w="2209800"/>
              </a:tblGrid>
              <a:tr h="1006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0.00250 M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0.00500 M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 M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39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+2x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23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0.00250 – 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0.00500 – 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2x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message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SO  x = 0.002356</a:t>
            </a:r>
            <a:br>
              <a:rPr lang="en-US" sz="3600"/>
            </a:br>
            <a:endParaRPr lang="en-US" sz="360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8458200" cy="4419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/>
              <a:t>			</a:t>
            </a:r>
            <a:r>
              <a:rPr lang="en-US"/>
              <a:t>H</a:t>
            </a:r>
            <a:r>
              <a:rPr lang="en-US" baseline="-25000"/>
              <a:t>2</a:t>
            </a:r>
            <a:r>
              <a:rPr lang="en-US"/>
              <a:t> </a:t>
            </a:r>
            <a:r>
              <a:rPr lang="en-US" baseline="-25000"/>
              <a:t>(g)</a:t>
            </a:r>
            <a:r>
              <a:rPr lang="en-US"/>
              <a:t> + I</a:t>
            </a:r>
            <a:r>
              <a:rPr lang="en-US" baseline="-25000"/>
              <a:t>2</a:t>
            </a:r>
            <a:r>
              <a:rPr lang="en-US"/>
              <a:t> </a:t>
            </a:r>
            <a:r>
              <a:rPr lang="en-US" baseline="-25000"/>
              <a:t>(g)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</a:t>
            </a:r>
            <a:r>
              <a:rPr lang="en-US"/>
              <a:t> 2 HI </a:t>
            </a:r>
            <a:r>
              <a:rPr lang="en-US" baseline="-25000"/>
              <a:t>(g)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 sz="2400"/>
              <a:t>I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pPr>
              <a:buFont typeface="Wingdings" pitchFamily="2" charset="2"/>
              <a:buNone/>
            </a:pPr>
            <a:r>
              <a:rPr lang="en-US" sz="2400"/>
              <a:t>C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pPr>
              <a:buFont typeface="Wingdings" pitchFamily="2" charset="2"/>
              <a:buNone/>
            </a:pPr>
            <a:r>
              <a:rPr lang="en-US" sz="2400"/>
              <a:t>E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pPr>
              <a:buFont typeface="Wingdings" pitchFamily="2" charset="2"/>
              <a:buNone/>
            </a:pPr>
            <a:r>
              <a:rPr lang="en-US" sz="2400"/>
              <a:t>And you are done!</a:t>
            </a:r>
          </a:p>
        </p:txBody>
      </p:sp>
      <p:graphicFrame>
        <p:nvGraphicFramePr>
          <p:cNvPr id="72735" name="Group 31"/>
          <p:cNvGraphicFramePr>
            <a:graphicFrameLocks noGrp="1"/>
          </p:cNvGraphicFramePr>
          <p:nvPr>
            <p:ph sz="half" idx="2"/>
          </p:nvPr>
        </p:nvGraphicFramePr>
        <p:xfrm>
          <a:off x="1752600" y="2522538"/>
          <a:ext cx="5943600" cy="2852738"/>
        </p:xfrm>
        <a:graphic>
          <a:graphicData uri="http://schemas.openxmlformats.org/drawingml/2006/table">
            <a:tbl>
              <a:tblPr/>
              <a:tblGrid>
                <a:gridCol w="1371600"/>
                <a:gridCol w="195263"/>
                <a:gridCol w="365125"/>
                <a:gridCol w="1420812"/>
                <a:gridCol w="882650"/>
                <a:gridCol w="1708150"/>
              </a:tblGrid>
              <a:tr h="1006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0.00250 M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0.00500 M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 M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39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0.002356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-0.002356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+2(0.002356)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23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0.000144 M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0.002644 M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0.00471 M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message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`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077200" cy="4530725"/>
          </a:xfrm>
        </p:spPr>
        <p:txBody>
          <a:bodyPr/>
          <a:lstStyle/>
          <a:p>
            <a:pPr marL="0" indent="0">
              <a:buNone/>
            </a:pPr>
            <a:r>
              <a:rPr lang="en-US" sz="5400" dirty="0" smtClean="0"/>
              <a:t>X IS NOT THE ANSWER</a:t>
            </a:r>
          </a:p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r>
              <a:rPr lang="en-US" sz="5400" dirty="0" smtClean="0"/>
              <a:t>X IS A WAY TO GET TO THE ANSWER</a:t>
            </a:r>
            <a:endParaRPr lang="en-US" sz="5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message to 37607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210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The ICE chart is a powerful tool for many different equilibrium problems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But you can’t always make a simplifying assumption, and that means that you may need to do a little algebra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message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Another Itty Bitty Problem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CaCO</a:t>
            </a:r>
            <a:r>
              <a:rPr lang="en-US" baseline="-25000"/>
              <a:t>3 (s) </a:t>
            </a:r>
            <a:r>
              <a:rPr lang="en-US"/>
              <a:t> will decompose to give CaO</a:t>
            </a:r>
            <a:r>
              <a:rPr lang="en-US" baseline="-25000"/>
              <a:t> (s)</a:t>
            </a:r>
            <a:r>
              <a:rPr lang="en-US"/>
              <a:t>  and CO</a:t>
            </a:r>
            <a:r>
              <a:rPr lang="en-US" baseline="-25000"/>
              <a:t>2 (g)</a:t>
            </a:r>
            <a:r>
              <a:rPr lang="en-US"/>
              <a:t> at 350</a:t>
            </a:r>
            <a:r>
              <a:rPr lang="en-US">
                <a:cs typeface="Tahoma" pitchFamily="34" charset="0"/>
              </a:rPr>
              <a:t>°C.  A sample of calcium carbonate is sealed in an evacuated 1 L flask and heated to 350 °C.  When equilibrium is established, the total pressure in the flask is 0.105 atm.  What is K</a:t>
            </a:r>
            <a:r>
              <a:rPr lang="en-US" baseline="-25000">
                <a:cs typeface="Tahoma" pitchFamily="34" charset="0"/>
              </a:rPr>
              <a:t>c</a:t>
            </a:r>
            <a:r>
              <a:rPr lang="en-US">
                <a:cs typeface="Tahoma" pitchFamily="34" charset="0"/>
              </a:rPr>
              <a:t> and K</a:t>
            </a:r>
            <a:r>
              <a:rPr lang="en-US" baseline="-25000">
                <a:cs typeface="Tahoma" pitchFamily="34" charset="0"/>
              </a:rPr>
              <a:t>p</a:t>
            </a:r>
            <a:r>
              <a:rPr lang="en-US">
                <a:cs typeface="Tahoma" pitchFamily="34" charset="0"/>
              </a:rPr>
              <a:t>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message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Another Itty Bitty Problem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CaCO</a:t>
            </a:r>
            <a:r>
              <a:rPr lang="en-US" baseline="-25000"/>
              <a:t>3 (s) </a:t>
            </a:r>
            <a:r>
              <a:rPr lang="en-US"/>
              <a:t> will decompose to give CaO</a:t>
            </a:r>
            <a:r>
              <a:rPr lang="en-US" baseline="-25000"/>
              <a:t> (s)</a:t>
            </a:r>
            <a:r>
              <a:rPr lang="en-US"/>
              <a:t>  and CO</a:t>
            </a:r>
            <a:r>
              <a:rPr lang="en-US" baseline="-25000"/>
              <a:t>2 (g)</a:t>
            </a:r>
            <a:r>
              <a:rPr lang="en-US"/>
              <a:t> at 350</a:t>
            </a:r>
            <a:r>
              <a:rPr lang="en-US">
                <a:cs typeface="Tahoma" pitchFamily="34" charset="0"/>
              </a:rPr>
              <a:t>°C.  A sample of calcium carbonate is sealed in an evacuated 1 L flask and heated to 350 °C.  When equilibrium is established, the total pressure in the flask is 0.105 atm.  What is K</a:t>
            </a:r>
            <a:r>
              <a:rPr lang="en-US" baseline="-25000">
                <a:cs typeface="Tahoma" pitchFamily="34" charset="0"/>
              </a:rPr>
              <a:t>c</a:t>
            </a:r>
            <a:r>
              <a:rPr lang="en-US">
                <a:cs typeface="Tahoma" pitchFamily="34" charset="0"/>
              </a:rPr>
              <a:t> and K</a:t>
            </a:r>
            <a:r>
              <a:rPr lang="en-US" baseline="-25000">
                <a:cs typeface="Tahoma" pitchFamily="34" charset="0"/>
              </a:rPr>
              <a:t>p</a:t>
            </a:r>
            <a:r>
              <a:rPr lang="en-US">
                <a:cs typeface="Tahoma" pitchFamily="34" charset="0"/>
              </a:rPr>
              <a:t>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message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715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As always, we 1</a:t>
            </a:r>
            <a:r>
              <a:rPr lang="en-US" baseline="30000"/>
              <a:t>st</a:t>
            </a:r>
            <a:r>
              <a:rPr lang="en-US"/>
              <a:t> need a balanced equation: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message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715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As always, we 1</a:t>
            </a:r>
            <a:r>
              <a:rPr lang="en-US" baseline="30000"/>
              <a:t>st</a:t>
            </a:r>
            <a:r>
              <a:rPr lang="en-US"/>
              <a:t> need a balanced equation: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CaCO</a:t>
            </a:r>
            <a:r>
              <a:rPr lang="en-US" baseline="-25000"/>
              <a:t>3 (s)</a:t>
            </a:r>
            <a:r>
              <a:rPr lang="en-US"/>
              <a:t> </a:t>
            </a:r>
            <a:r>
              <a:rPr lang="en-US" sz="3200">
                <a:sym typeface="Symbol" pitchFamily="18" charset="2"/>
              </a:rPr>
              <a:t></a:t>
            </a:r>
            <a:r>
              <a:rPr lang="en-US">
                <a:sym typeface="WP MathA" pitchFamily="2" charset="2"/>
              </a:rPr>
              <a:t> CaO</a:t>
            </a:r>
            <a:r>
              <a:rPr lang="en-US" baseline="-25000">
                <a:sym typeface="WP MathA" pitchFamily="2" charset="2"/>
              </a:rPr>
              <a:t> (s)</a:t>
            </a:r>
            <a:r>
              <a:rPr lang="en-US">
                <a:sym typeface="WP MathA" pitchFamily="2" charset="2"/>
              </a:rPr>
              <a:t> + CO</a:t>
            </a:r>
            <a:r>
              <a:rPr lang="en-US" baseline="-25000">
                <a:sym typeface="WP MathA" pitchFamily="2" charset="2"/>
              </a:rPr>
              <a:t>2 (g)</a:t>
            </a:r>
            <a:r>
              <a:rPr lang="en-US">
                <a:sym typeface="WP MathA" pitchFamily="2" charset="2"/>
              </a:rPr>
              <a:t> </a:t>
            </a:r>
          </a:p>
          <a:p>
            <a:pPr>
              <a:buFont typeface="Wingdings" pitchFamily="2" charset="2"/>
              <a:buNone/>
            </a:pPr>
            <a:endParaRPr lang="en-US">
              <a:sym typeface="WP Math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>
                <a:sym typeface="WP MathA" pitchFamily="2" charset="2"/>
              </a:rPr>
              <a:t>Then we can immediately write the equilibrium constant expressions: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message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715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As always, we 1</a:t>
            </a:r>
            <a:r>
              <a:rPr lang="en-US" baseline="30000"/>
              <a:t>st</a:t>
            </a:r>
            <a:r>
              <a:rPr lang="en-US"/>
              <a:t> need a balanced equation: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CaCO</a:t>
            </a:r>
            <a:r>
              <a:rPr lang="en-US" baseline="-25000"/>
              <a:t>3 (s)</a:t>
            </a:r>
            <a:r>
              <a:rPr lang="en-US"/>
              <a:t> </a:t>
            </a:r>
            <a:r>
              <a:rPr lang="en-US" sz="3200">
                <a:sym typeface="Symbol" pitchFamily="18" charset="2"/>
              </a:rPr>
              <a:t></a:t>
            </a:r>
            <a:r>
              <a:rPr lang="en-US">
                <a:sym typeface="WP MathA" pitchFamily="2" charset="2"/>
              </a:rPr>
              <a:t> CaO</a:t>
            </a:r>
            <a:r>
              <a:rPr lang="en-US" baseline="-25000">
                <a:sym typeface="WP MathA" pitchFamily="2" charset="2"/>
              </a:rPr>
              <a:t> (s)</a:t>
            </a:r>
            <a:r>
              <a:rPr lang="en-US">
                <a:sym typeface="WP MathA" pitchFamily="2" charset="2"/>
              </a:rPr>
              <a:t> + CO</a:t>
            </a:r>
            <a:r>
              <a:rPr lang="en-US" baseline="-25000">
                <a:sym typeface="WP MathA" pitchFamily="2" charset="2"/>
              </a:rPr>
              <a:t>2 (g)</a:t>
            </a:r>
            <a:r>
              <a:rPr lang="en-US">
                <a:sym typeface="WP MathA" pitchFamily="2" charset="2"/>
              </a:rPr>
              <a:t> </a:t>
            </a:r>
          </a:p>
          <a:p>
            <a:pPr>
              <a:buFont typeface="Wingdings" pitchFamily="2" charset="2"/>
              <a:buNone/>
            </a:pPr>
            <a:endParaRPr lang="en-US">
              <a:sym typeface="WP Math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>
                <a:sym typeface="WP MathA" pitchFamily="2" charset="2"/>
              </a:rPr>
              <a:t>Then we can immediately write the equilibrium constant expressions:</a:t>
            </a:r>
          </a:p>
          <a:p>
            <a:pPr>
              <a:buFont typeface="Wingdings" pitchFamily="2" charset="2"/>
              <a:buNone/>
            </a:pPr>
            <a:endParaRPr lang="en-US">
              <a:sym typeface="WP Math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>
                <a:sym typeface="WP MathA" pitchFamily="2" charset="2"/>
              </a:rPr>
              <a:t>	K</a:t>
            </a:r>
            <a:r>
              <a:rPr lang="en-US" baseline="-25000">
                <a:sym typeface="WP MathA" pitchFamily="2" charset="2"/>
              </a:rPr>
              <a:t>c</a:t>
            </a:r>
            <a:r>
              <a:rPr lang="en-US">
                <a:sym typeface="WP MathA" pitchFamily="2" charset="2"/>
              </a:rPr>
              <a:t> = [CO</a:t>
            </a:r>
            <a:r>
              <a:rPr lang="en-US" baseline="-25000">
                <a:sym typeface="WP MathA" pitchFamily="2" charset="2"/>
              </a:rPr>
              <a:t>2</a:t>
            </a:r>
            <a:r>
              <a:rPr lang="en-US">
                <a:sym typeface="WP MathA" pitchFamily="2" charset="2"/>
              </a:rPr>
              <a:t>]</a:t>
            </a:r>
          </a:p>
          <a:p>
            <a:pPr>
              <a:buFont typeface="Wingdings" pitchFamily="2" charset="2"/>
              <a:buNone/>
            </a:pPr>
            <a:endParaRPr lang="en-US">
              <a:sym typeface="WP Math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>
                <a:sym typeface="WP MathA" pitchFamily="2" charset="2"/>
              </a:rPr>
              <a:t>	K</a:t>
            </a:r>
            <a:r>
              <a:rPr lang="en-US" baseline="-25000">
                <a:sym typeface="WP MathA" pitchFamily="2" charset="2"/>
              </a:rPr>
              <a:t>p</a:t>
            </a:r>
            <a:r>
              <a:rPr lang="en-US">
                <a:sym typeface="WP MathA" pitchFamily="2" charset="2"/>
              </a:rPr>
              <a:t> = P</a:t>
            </a:r>
            <a:r>
              <a:rPr lang="en-US" baseline="-25000">
                <a:sym typeface="WP MathA" pitchFamily="2" charset="2"/>
              </a:rPr>
              <a:t>CO2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message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Another Itty Bitty Problem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CaCO</a:t>
            </a:r>
            <a:r>
              <a:rPr lang="en-US" baseline="-25000"/>
              <a:t>3 (s) </a:t>
            </a:r>
            <a:r>
              <a:rPr lang="en-US"/>
              <a:t> will decompose to give CaO</a:t>
            </a:r>
            <a:r>
              <a:rPr lang="en-US" baseline="-25000"/>
              <a:t> (s)</a:t>
            </a:r>
            <a:r>
              <a:rPr lang="en-US"/>
              <a:t>  and CO</a:t>
            </a:r>
            <a:r>
              <a:rPr lang="en-US" baseline="-25000"/>
              <a:t>2 (g)</a:t>
            </a:r>
            <a:r>
              <a:rPr lang="en-US"/>
              <a:t> at 350</a:t>
            </a:r>
            <a:r>
              <a:rPr lang="en-US">
                <a:cs typeface="Tahoma" pitchFamily="34" charset="0"/>
              </a:rPr>
              <a:t>°C.  A sample of calcium carbonate is sealed in an evacuated 1 L flask and heated to 350 °C.  When equilibrium is established, the total pressure in the flask is 0.105 atm.  What is K</a:t>
            </a:r>
            <a:r>
              <a:rPr lang="en-US" baseline="-25000">
                <a:cs typeface="Tahoma" pitchFamily="34" charset="0"/>
              </a:rPr>
              <a:t>c</a:t>
            </a:r>
            <a:r>
              <a:rPr lang="en-US">
                <a:cs typeface="Tahoma" pitchFamily="34" charset="0"/>
              </a:rPr>
              <a:t> and K</a:t>
            </a:r>
            <a:r>
              <a:rPr lang="en-US" baseline="-25000">
                <a:cs typeface="Tahoma" pitchFamily="34" charset="0"/>
              </a:rPr>
              <a:t>p</a:t>
            </a:r>
            <a:r>
              <a:rPr lang="en-US">
                <a:cs typeface="Tahoma" pitchFamily="34" charset="0"/>
              </a:rPr>
              <a:t>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message to 37607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70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72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>
              <a:sym typeface="WP Math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>
                <a:sym typeface="WP MathA" pitchFamily="2" charset="2"/>
              </a:rPr>
              <a:t>	K</a:t>
            </a:r>
            <a:r>
              <a:rPr lang="en-US" baseline="-25000">
                <a:sym typeface="WP MathA" pitchFamily="2" charset="2"/>
              </a:rPr>
              <a:t>c</a:t>
            </a:r>
            <a:r>
              <a:rPr lang="en-US">
                <a:sym typeface="WP MathA" pitchFamily="2" charset="2"/>
              </a:rPr>
              <a:t> = [CO</a:t>
            </a:r>
            <a:r>
              <a:rPr lang="en-US" baseline="-25000">
                <a:sym typeface="WP MathA" pitchFamily="2" charset="2"/>
              </a:rPr>
              <a:t>2</a:t>
            </a:r>
            <a:r>
              <a:rPr lang="en-US">
                <a:sym typeface="WP MathA" pitchFamily="2" charset="2"/>
              </a:rPr>
              <a:t>]</a:t>
            </a:r>
          </a:p>
          <a:p>
            <a:pPr>
              <a:buFont typeface="Wingdings" pitchFamily="2" charset="2"/>
              <a:buNone/>
            </a:pPr>
            <a:endParaRPr lang="en-US">
              <a:sym typeface="WP Math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>
                <a:sym typeface="WP MathA" pitchFamily="2" charset="2"/>
              </a:rPr>
              <a:t>[CO</a:t>
            </a:r>
            <a:r>
              <a:rPr lang="en-US" baseline="-25000">
                <a:sym typeface="WP MathA" pitchFamily="2" charset="2"/>
              </a:rPr>
              <a:t>2</a:t>
            </a:r>
            <a:r>
              <a:rPr lang="en-US">
                <a:sym typeface="WP MathA" pitchFamily="2" charset="2"/>
              </a:rPr>
              <a:t>] = moles CO</a:t>
            </a:r>
            <a:r>
              <a:rPr lang="en-US" baseline="-25000">
                <a:sym typeface="WP MathA" pitchFamily="2" charset="2"/>
              </a:rPr>
              <a:t>2</a:t>
            </a:r>
            <a:r>
              <a:rPr lang="en-US">
                <a:sym typeface="WP MathA" pitchFamily="2" charset="2"/>
              </a:rPr>
              <a:t>/L</a:t>
            </a:r>
          </a:p>
          <a:p>
            <a:pPr>
              <a:buFont typeface="Wingdings" pitchFamily="2" charset="2"/>
              <a:buNone/>
            </a:pPr>
            <a:endParaRPr lang="en-US">
              <a:sym typeface="WP Math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>
                <a:sym typeface="WP MathA" pitchFamily="2" charset="2"/>
              </a:rPr>
              <a:t>How do we determine the # of moles?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message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715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sym typeface="WP MathA" pitchFamily="2" charset="2"/>
              </a:rPr>
              <a:t>All of the pressure must be due to the carbon dioxide.</a:t>
            </a:r>
          </a:p>
          <a:p>
            <a:pPr>
              <a:buFont typeface="Wingdings" pitchFamily="2" charset="2"/>
              <a:buNone/>
            </a:pPr>
            <a:endParaRPr lang="en-US">
              <a:sym typeface="WP Math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>
                <a:sym typeface="WP MathA" pitchFamily="2" charset="2"/>
              </a:rPr>
              <a:t>As a gas, carbon dioxide should obey the ideal gas law.</a:t>
            </a:r>
          </a:p>
          <a:p>
            <a:pPr>
              <a:buFont typeface="Wingdings" pitchFamily="2" charset="2"/>
              <a:buNone/>
            </a:pPr>
            <a:endParaRPr lang="en-US">
              <a:sym typeface="WP Math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>
                <a:sym typeface="WP MathA" pitchFamily="2" charset="2"/>
              </a:rPr>
              <a:t>P V = n R T</a:t>
            </a:r>
          </a:p>
          <a:p>
            <a:pPr>
              <a:buFont typeface="Wingdings" pitchFamily="2" charset="2"/>
              <a:buNone/>
            </a:pPr>
            <a:endParaRPr lang="en-US">
              <a:sym typeface="WP Math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>
                <a:sym typeface="WP MathA" pitchFamily="2" charset="2"/>
              </a:rPr>
              <a:t>And we know P, V, R, and T!!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message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8850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524000"/>
                <a:ext cx="8229600" cy="4495800"/>
              </a:xfrm>
            </p:spPr>
            <p:txBody>
              <a:bodyPr/>
              <a:lstStyle/>
              <a:p>
                <a:pPr>
                  <a:buFont typeface="Wingdings" pitchFamily="2" charset="2"/>
                  <a:buNone/>
                </a:pPr>
                <a:r>
                  <a:rPr lang="en-US" sz="2400" dirty="0" smtClean="0">
                    <a:sym typeface="WP MathA" pitchFamily="2" charset="2"/>
                  </a:rPr>
                  <a:t>P V = n R T</a:t>
                </a:r>
              </a:p>
              <a:p>
                <a:pPr>
                  <a:buFont typeface="Wingdings" pitchFamily="2" charset="2"/>
                  <a:buNone/>
                </a:pPr>
                <a:endParaRPr lang="en-US" sz="2400" dirty="0">
                  <a:sym typeface="WP MathA" pitchFamily="2" charset="2"/>
                </a:endParaRPr>
              </a:p>
              <a:p>
                <a:pPr>
                  <a:buFont typeface="Wingdings" pitchFamily="2" charset="2"/>
                  <a:buNone/>
                </a:pPr>
                <a:r>
                  <a:rPr lang="en-US" sz="2400" dirty="0">
                    <a:sym typeface="WP MathA" pitchFamily="2" charset="2"/>
                  </a:rPr>
                  <a:t>And we know P, V, R, and T!!</a:t>
                </a:r>
              </a:p>
              <a:p>
                <a:pPr>
                  <a:buFont typeface="Wingdings" pitchFamily="2" charset="2"/>
                  <a:buNone/>
                </a:pPr>
                <a:endParaRPr lang="en-US" sz="2400" dirty="0">
                  <a:sym typeface="WP MathA" pitchFamily="2" charset="2"/>
                </a:endParaRPr>
              </a:p>
              <a:p>
                <a:pPr>
                  <a:buFont typeface="Wingdings" pitchFamily="2" charset="2"/>
                  <a:buNone/>
                </a:pPr>
                <a:r>
                  <a:rPr lang="en-US" sz="2400" dirty="0">
                    <a:sym typeface="WP MathA" pitchFamily="2" charset="2"/>
                  </a:rPr>
                  <a:t>In fact, we could calculate moles/L directly:</a:t>
                </a:r>
              </a:p>
              <a:p>
                <a:pPr>
                  <a:buFont typeface="Wingdings" pitchFamily="2" charset="2"/>
                  <a:buNone/>
                </a:pPr>
                <a:endParaRPr lang="en-US" sz="2400" dirty="0">
                  <a:sym typeface="WP MathA" pitchFamily="2" charset="2"/>
                </a:endParaRPr>
              </a:p>
              <a:p>
                <a:pPr>
                  <a:buFont typeface="Wingdings" pitchFamily="2" charset="2"/>
                  <a:buNone/>
                </a:pPr>
                <a:r>
                  <a:rPr lang="en-US" sz="2400" dirty="0">
                    <a:sym typeface="WP MathA" pitchFamily="2" charset="2"/>
                  </a:rPr>
                  <a:t>PV = n R </a:t>
                </a:r>
                <a:r>
                  <a:rPr lang="en-US" sz="2400" dirty="0" smtClean="0">
                    <a:sym typeface="WP MathA" pitchFamily="2" charset="2"/>
                  </a:rPr>
                  <a:t>T</a:t>
                </a:r>
              </a:p>
              <a:p>
                <a:pPr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sym typeface="WP MathA" pitchFamily="2" charset="2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sym typeface="WP MathA" pitchFamily="2" charset="2"/>
                            </a:rPr>
                            <m:t>𝑃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sym typeface="WP MathA" pitchFamily="2" charset="2"/>
                            </a:rPr>
                            <m:t>𝑅𝑇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sym typeface="WP MathA" pitchFamily="2" charset="2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sym typeface="WP MathA" pitchFamily="2" charset="2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sym typeface="WP MathA" pitchFamily="2" charset="2"/>
                            </a:rPr>
                            <m:t>𝑛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sym typeface="WP MathA" pitchFamily="2" charset="2"/>
                            </a:rPr>
                            <m:t>𝑉</m:t>
                          </m:r>
                        </m:den>
                      </m:f>
                      <m:r>
                        <a:rPr lang="en-US" sz="2400" b="0" i="0" smtClean="0">
                          <a:latin typeface="Cambria Math"/>
                          <a:sym typeface="WP MathA" pitchFamily="2" charset="2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  <a:sym typeface="WP MathA" pitchFamily="2" charset="2"/>
                        </a:rPr>
                        <m:t>M</m:t>
                      </m:r>
                    </m:oMath>
                  </m:oMathPara>
                </a14:m>
                <a:endParaRPr lang="en-US" sz="2400" dirty="0">
                  <a:sym typeface="WP MathA" pitchFamily="2" charset="2"/>
                </a:endParaRPr>
              </a:p>
              <a:p>
                <a:pPr>
                  <a:buFont typeface="Wingdings" pitchFamily="2" charset="2"/>
                  <a:buNone/>
                </a:pPr>
                <a:endParaRPr lang="en-US" sz="2400" dirty="0">
                  <a:sym typeface="WP MathA" pitchFamily="2" charset="2"/>
                </a:endParaRPr>
              </a:p>
              <a:p>
                <a:pPr>
                  <a:buFont typeface="Wingdings" pitchFamily="2" charset="2"/>
                  <a:buNone/>
                </a:pPr>
                <a:r>
                  <a:rPr lang="en-US" sz="2400" dirty="0">
                    <a:sym typeface="WP MathA" pitchFamily="2" charset="2"/>
                  </a:rPr>
                  <a:t>Either way will work.</a:t>
                </a:r>
              </a:p>
            </p:txBody>
          </p:sp>
        </mc:Choice>
        <mc:Fallback>
          <p:sp>
            <p:nvSpPr>
              <p:cNvPr id="78850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524000"/>
                <a:ext cx="8229600" cy="4495800"/>
              </a:xfrm>
              <a:blipFill rotWithShape="1">
                <a:blip r:embed="rId2"/>
                <a:stretch>
                  <a:fillRect l="-1111" t="-1084" b="-65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message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987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447800"/>
                <a:ext cx="8229600" cy="4572000"/>
              </a:xfrm>
            </p:spPr>
            <p:txBody>
              <a:bodyPr/>
              <a:lstStyle/>
              <a:p>
                <a:pPr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  <a:sym typeface="WP MathA" pitchFamily="2" charset="2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sym typeface="WP MathA" pitchFamily="2" charset="2"/>
                            </a:rPr>
                            <m:t>𝑃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sym typeface="WP MathA" pitchFamily="2" charset="2"/>
                            </a:rPr>
                            <m:t>𝑅𝑇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sym typeface="WP MathA" pitchFamily="2" charset="2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sym typeface="WP MathA" pitchFamily="2" charset="2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sym typeface="WP MathA" pitchFamily="2" charset="2"/>
                            </a:rPr>
                            <m:t>𝑛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sym typeface="WP MathA" pitchFamily="2" charset="2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en-US" dirty="0">
                  <a:sym typeface="WP MathA" pitchFamily="2" charset="2"/>
                </a:endParaRPr>
              </a:p>
              <a:p>
                <a:pPr>
                  <a:buFont typeface="Wingdings" pitchFamily="2" charset="2"/>
                  <a:buNone/>
                </a:pPr>
                <a:endParaRPr lang="en-US" dirty="0" smtClean="0">
                  <a:sym typeface="WP MathA" pitchFamily="2" charset="2"/>
                </a:endParaRPr>
              </a:p>
              <a:p>
                <a:pPr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  <a:sym typeface="WP MathA" pitchFamily="2" charset="2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sym typeface="WP MathA" pitchFamily="2" charset="2"/>
                            </a:rPr>
                            <m:t>0.105 </m:t>
                          </m:r>
                          <m:r>
                            <a:rPr lang="en-US" b="0" i="1" smtClean="0">
                              <a:latin typeface="Cambria Math"/>
                              <a:sym typeface="WP MathA" pitchFamily="2" charset="2"/>
                            </a:rPr>
                            <m:t>𝑎𝑡𝑚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sym typeface="WP MathA" pitchFamily="2" charset="2"/>
                            </a:rPr>
                            <m:t>0.0821 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sym typeface="WP MathA" pitchFamily="2" charset="2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sym typeface="WP MathA" pitchFamily="2" charset="2"/>
                                </a:rPr>
                                <m:t>𝐿</m:t>
                              </m:r>
                              <m:r>
                                <a:rPr lang="en-US" b="0" i="1" smtClean="0">
                                  <a:latin typeface="Cambria Math"/>
                                  <a:sym typeface="WP MathA" pitchFamily="2" charset="2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  <a:sym typeface="WP MathA" pitchFamily="2" charset="2"/>
                                </a:rPr>
                                <m:t>𝑎𝑡𝑚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sym typeface="WP MathA" pitchFamily="2" charset="2"/>
                                </a:rPr>
                                <m:t>𝑚𝑜𝑙</m:t>
                              </m:r>
                              <m:r>
                                <a:rPr lang="en-US" b="0" i="1" smtClean="0">
                                  <a:latin typeface="Cambria Math"/>
                                  <a:sym typeface="WP MathA" pitchFamily="2" charset="2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  <a:sym typeface="WP MathA" pitchFamily="2" charset="2"/>
                                </a:rPr>
                                <m:t>𝐾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  <a:sym typeface="WP MathA" pitchFamily="2" charset="2"/>
                            </a:rPr>
                            <m:t>∗(350</m:t>
                          </m:r>
                          <m:r>
                            <a:rPr lang="en-US" b="0" i="1" smtClean="0">
                              <a:latin typeface="Cambria Math"/>
                              <a:sym typeface="WP MathA" pitchFamily="2" charset="2"/>
                            </a:rPr>
                            <m:t>𝐶</m:t>
                          </m:r>
                          <m:r>
                            <a:rPr lang="en-US" b="0" i="1" smtClean="0">
                              <a:latin typeface="Cambria Math"/>
                              <a:sym typeface="WP MathA" pitchFamily="2" charset="2"/>
                            </a:rPr>
                            <m:t>+273.15</m:t>
                          </m:r>
                          <m:r>
                            <a:rPr lang="en-US" b="0" i="1" smtClean="0">
                              <a:latin typeface="Cambria Math"/>
                              <a:sym typeface="WP MathA" pitchFamily="2" charset="2"/>
                            </a:rPr>
                            <m:t>𝐾</m:t>
                          </m:r>
                          <m:r>
                            <a:rPr lang="en-US" b="0" i="1" smtClean="0">
                              <a:latin typeface="Cambria Math"/>
                              <a:sym typeface="WP MathA" pitchFamily="2" charset="2"/>
                            </a:rPr>
                            <m:t>)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sym typeface="WP MathA" pitchFamily="2" charset="2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sym typeface="WP MathA" pitchFamily="2" charset="2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sym typeface="WP MathA" pitchFamily="2" charset="2"/>
                            </a:rPr>
                            <m:t>𝑛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sym typeface="WP MathA" pitchFamily="2" charset="2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en-US" dirty="0">
                  <a:sym typeface="WP MathA" pitchFamily="2" charset="2"/>
                </a:endParaRPr>
              </a:p>
              <a:p>
                <a:pPr>
                  <a:buFont typeface="Wingdings" pitchFamily="2" charset="2"/>
                  <a:buNone/>
                </a:pPr>
                <a:endParaRPr lang="en-US" sz="2000" dirty="0" smtClean="0">
                  <a:sym typeface="WP MathA" pitchFamily="2" charset="2"/>
                </a:endParaRPr>
              </a:p>
              <a:p>
                <a:pPr>
                  <a:buFont typeface="Wingdings" pitchFamily="2" charset="2"/>
                  <a:buNone/>
                </a:pPr>
                <a:r>
                  <a:rPr lang="en-US" sz="2000" dirty="0" smtClean="0">
                    <a:sym typeface="WP MathA" pitchFamily="2" charset="2"/>
                  </a:rPr>
                  <a:t>2.05x10</a:t>
                </a:r>
                <a:r>
                  <a:rPr lang="en-US" sz="2000" baseline="30000" dirty="0" smtClean="0">
                    <a:sym typeface="WP MathA" pitchFamily="2" charset="2"/>
                  </a:rPr>
                  <a:t>-3</a:t>
                </a:r>
                <a:r>
                  <a:rPr lang="en-US" sz="2000" dirty="0" smtClean="0">
                    <a:sym typeface="WP MathA" pitchFamily="2" charset="2"/>
                  </a:rPr>
                  <a:t> </a:t>
                </a:r>
                <a:r>
                  <a:rPr lang="en-US" sz="2000" dirty="0">
                    <a:sym typeface="WP MathA" pitchFamily="2" charset="2"/>
                  </a:rPr>
                  <a:t>M </a:t>
                </a:r>
                <a:r>
                  <a:rPr lang="en-US" sz="2000" dirty="0" smtClean="0">
                    <a:sym typeface="WP MathA" pitchFamily="2" charset="2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  <a:sym typeface="WP MathA" pitchFamily="2" charset="2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  <a:sym typeface="WP MathA" pitchFamily="2" charset="2"/>
                          </a:rPr>
                          <m:t>𝑛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  <a:sym typeface="WP MathA" pitchFamily="2" charset="2"/>
                          </a:rPr>
                          <m:t>𝑉</m:t>
                        </m:r>
                      </m:den>
                    </m:f>
                  </m:oMath>
                </a14:m>
                <a:endParaRPr lang="en-US" sz="2000" dirty="0">
                  <a:sym typeface="WP MathA" pitchFamily="2" charset="2"/>
                </a:endParaRPr>
              </a:p>
              <a:p>
                <a:pPr>
                  <a:buFont typeface="Wingdings" pitchFamily="2" charset="2"/>
                  <a:buNone/>
                </a:pPr>
                <a:r>
                  <a:rPr lang="en-US" sz="2000" dirty="0">
                    <a:sym typeface="WP MathA" pitchFamily="2" charset="2"/>
                  </a:rPr>
                  <a:t>We can use this to directly calculate </a:t>
                </a:r>
                <a:r>
                  <a:rPr lang="en-US" sz="2000" dirty="0" err="1">
                    <a:sym typeface="WP MathA" pitchFamily="2" charset="2"/>
                  </a:rPr>
                  <a:t>K</a:t>
                </a:r>
                <a:r>
                  <a:rPr lang="en-US" sz="2000" baseline="-25000" dirty="0" err="1">
                    <a:sym typeface="WP MathA" pitchFamily="2" charset="2"/>
                  </a:rPr>
                  <a:t>c</a:t>
                </a:r>
                <a:endParaRPr lang="en-US" sz="2000" dirty="0">
                  <a:sym typeface="WP MathA" pitchFamily="2" charset="2"/>
                </a:endParaRPr>
              </a:p>
            </p:txBody>
          </p:sp>
        </mc:Choice>
        <mc:Fallback xmlns="">
          <p:sp>
            <p:nvSpPr>
              <p:cNvPr id="7987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447800"/>
                <a:ext cx="8229600" cy="4572000"/>
              </a:xfrm>
              <a:blipFill rotWithShape="1">
                <a:blip r:embed="rId2"/>
                <a:stretch>
                  <a:fillRect l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message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Quadratic Equation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A quadratic equation is a 2</a:t>
            </a:r>
            <a:r>
              <a:rPr lang="en-US" baseline="30000"/>
              <a:t>nd</a:t>
            </a:r>
            <a:r>
              <a:rPr lang="en-US"/>
              <a:t> order polynomial of the general form: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	a x</a:t>
            </a:r>
            <a:r>
              <a:rPr lang="en-US" baseline="30000"/>
              <a:t>2</a:t>
            </a:r>
            <a:r>
              <a:rPr lang="en-US"/>
              <a:t> + b x + c = 0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Where a, b, and c represent number coefficients and x is the variable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message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72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err="1">
                <a:sym typeface="WP MathA" pitchFamily="2" charset="2"/>
              </a:rPr>
              <a:t>K</a:t>
            </a:r>
            <a:r>
              <a:rPr lang="en-US" baseline="-25000" dirty="0" err="1">
                <a:sym typeface="WP MathA" pitchFamily="2" charset="2"/>
              </a:rPr>
              <a:t>c</a:t>
            </a:r>
            <a:r>
              <a:rPr lang="en-US" dirty="0">
                <a:sym typeface="WP MathA" pitchFamily="2" charset="2"/>
              </a:rPr>
              <a:t> = [CO</a:t>
            </a:r>
            <a:r>
              <a:rPr lang="en-US" baseline="-25000" dirty="0">
                <a:sym typeface="WP MathA" pitchFamily="2" charset="2"/>
              </a:rPr>
              <a:t>2</a:t>
            </a:r>
            <a:r>
              <a:rPr lang="en-US" dirty="0">
                <a:sym typeface="WP MathA" pitchFamily="2" charset="2"/>
              </a:rPr>
              <a:t>]</a:t>
            </a:r>
          </a:p>
          <a:p>
            <a:pPr>
              <a:buFont typeface="Wingdings" pitchFamily="2" charset="2"/>
              <a:buNone/>
            </a:pPr>
            <a:endParaRPr lang="en-US" sz="2000" dirty="0">
              <a:sym typeface="WP Math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dirty="0" err="1">
                <a:sym typeface="WP MathA" pitchFamily="2" charset="2"/>
              </a:rPr>
              <a:t>K</a:t>
            </a:r>
            <a:r>
              <a:rPr lang="en-US" baseline="-25000" dirty="0" err="1">
                <a:sym typeface="WP MathA" pitchFamily="2" charset="2"/>
              </a:rPr>
              <a:t>c</a:t>
            </a:r>
            <a:r>
              <a:rPr lang="en-US" dirty="0">
                <a:sym typeface="WP MathA" pitchFamily="2" charset="2"/>
              </a:rPr>
              <a:t> = 2.05x10</a:t>
            </a:r>
            <a:r>
              <a:rPr lang="en-US" baseline="30000" dirty="0">
                <a:sym typeface="WP MathA" pitchFamily="2" charset="2"/>
              </a:rPr>
              <a:t>-3</a:t>
            </a:r>
            <a:endParaRPr lang="en-US" dirty="0">
              <a:sym typeface="WP MathA" pitchFamily="2" charset="2"/>
            </a:endParaRPr>
          </a:p>
          <a:p>
            <a:pPr>
              <a:buFont typeface="Wingdings" pitchFamily="2" charset="2"/>
              <a:buNone/>
            </a:pPr>
            <a:endParaRPr lang="en-US" dirty="0">
              <a:sym typeface="WP Math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dirty="0">
                <a:sym typeface="WP MathA" pitchFamily="2" charset="2"/>
              </a:rPr>
              <a:t>And we’re done</a:t>
            </a:r>
            <a:r>
              <a:rPr lang="en-US" dirty="0" smtClean="0">
                <a:sym typeface="WP MathA" pitchFamily="2" charset="2"/>
              </a:rPr>
              <a:t>!!!  (Boring when there’s no exponents, isn’t it? </a:t>
            </a:r>
            <a:r>
              <a:rPr lang="en-US" dirty="0" smtClean="0">
                <a:sym typeface="Wingdings" pitchFamily="2" charset="2"/>
              </a:rPr>
              <a:t>)</a:t>
            </a:r>
            <a:endParaRPr lang="en-US" dirty="0">
              <a:sym typeface="WP MathA" pitchFamily="2" charset="2"/>
            </a:endParaRPr>
          </a:p>
          <a:p>
            <a:pPr>
              <a:buFont typeface="Wingdings" pitchFamily="2" charset="2"/>
              <a:buNone/>
            </a:pPr>
            <a:endParaRPr lang="en-US" dirty="0">
              <a:sym typeface="WP Math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dirty="0">
                <a:sym typeface="WP MathA" pitchFamily="2" charset="2"/>
              </a:rPr>
              <a:t>What about </a:t>
            </a:r>
            <a:r>
              <a:rPr lang="en-US" dirty="0" err="1">
                <a:sym typeface="WP MathA" pitchFamily="2" charset="2"/>
              </a:rPr>
              <a:t>K</a:t>
            </a:r>
            <a:r>
              <a:rPr lang="en-US" baseline="-25000" dirty="0" err="1">
                <a:sym typeface="WP MathA" pitchFamily="2" charset="2"/>
              </a:rPr>
              <a:t>p</a:t>
            </a:r>
            <a:r>
              <a:rPr lang="en-US" dirty="0">
                <a:sym typeface="WP MathA" pitchFamily="2" charset="2"/>
              </a:rPr>
              <a:t>?</a:t>
            </a:r>
          </a:p>
          <a:p>
            <a:pPr>
              <a:buFont typeface="Wingdings" pitchFamily="2" charset="2"/>
              <a:buNone/>
            </a:pPr>
            <a:endParaRPr lang="en-US" sz="2000" dirty="0">
              <a:sym typeface="WP MathA" pitchFamily="2" charset="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message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343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sym typeface="WP MathA" pitchFamily="2" charset="2"/>
              </a:rPr>
              <a:t>K</a:t>
            </a:r>
            <a:r>
              <a:rPr lang="en-US" baseline="-25000">
                <a:sym typeface="WP MathA" pitchFamily="2" charset="2"/>
              </a:rPr>
              <a:t>p</a:t>
            </a:r>
            <a:r>
              <a:rPr lang="en-US">
                <a:sym typeface="WP MathA" pitchFamily="2" charset="2"/>
              </a:rPr>
              <a:t> = P</a:t>
            </a:r>
            <a:r>
              <a:rPr lang="en-US" baseline="-25000">
                <a:sym typeface="WP MathA" pitchFamily="2" charset="2"/>
              </a:rPr>
              <a:t>CO2 </a:t>
            </a:r>
            <a:endParaRPr lang="en-US">
              <a:sym typeface="WP MathA" pitchFamily="2" charset="2"/>
            </a:endParaRPr>
          </a:p>
          <a:p>
            <a:pPr>
              <a:buFont typeface="Wingdings" pitchFamily="2" charset="2"/>
              <a:buNone/>
            </a:pPr>
            <a:endParaRPr lang="en-US" sz="2000">
              <a:sym typeface="WP Math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>
                <a:sym typeface="WP MathA" pitchFamily="2" charset="2"/>
              </a:rPr>
              <a:t>K</a:t>
            </a:r>
            <a:r>
              <a:rPr lang="en-US" baseline="-25000">
                <a:sym typeface="WP MathA" pitchFamily="2" charset="2"/>
              </a:rPr>
              <a:t>p</a:t>
            </a:r>
            <a:r>
              <a:rPr lang="en-US">
                <a:sym typeface="WP MathA" pitchFamily="2" charset="2"/>
              </a:rPr>
              <a:t> = 0.105</a:t>
            </a:r>
          </a:p>
          <a:p>
            <a:pPr>
              <a:buFont typeface="Wingdings" pitchFamily="2" charset="2"/>
              <a:buNone/>
            </a:pPr>
            <a:endParaRPr lang="en-US" sz="2000">
              <a:sym typeface="WP Math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sz="2000">
                <a:sym typeface="WP MathA" pitchFamily="2" charset="2"/>
              </a:rPr>
              <a:t>And we’re essentially done!</a:t>
            </a:r>
          </a:p>
          <a:p>
            <a:pPr>
              <a:buFont typeface="Wingdings" pitchFamily="2" charset="2"/>
              <a:buNone/>
            </a:pPr>
            <a:endParaRPr lang="en-US" sz="2000">
              <a:sym typeface="WP Math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sz="2000">
                <a:sym typeface="WP MathA" pitchFamily="2" charset="2"/>
              </a:rPr>
              <a:t>Now, that may have seemed simple, but it does point out something interesting about the relationship between K</a:t>
            </a:r>
            <a:r>
              <a:rPr lang="en-US" sz="2000" baseline="-25000">
                <a:sym typeface="WP MathA" pitchFamily="2" charset="2"/>
              </a:rPr>
              <a:t>c </a:t>
            </a:r>
            <a:r>
              <a:rPr lang="en-US" sz="2000">
                <a:sym typeface="WP MathA" pitchFamily="2" charset="2"/>
              </a:rPr>
              <a:t>and K</a:t>
            </a:r>
            <a:r>
              <a:rPr lang="en-US" sz="2000" baseline="-25000">
                <a:sym typeface="WP MathA" pitchFamily="2" charset="2"/>
              </a:rPr>
              <a:t>p</a:t>
            </a:r>
            <a:endParaRPr lang="en-US" sz="2000">
              <a:sym typeface="WP MathA" pitchFamily="2" charset="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message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2057400"/>
            <a:ext cx="73909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 smtClean="0"/>
              <a:t>K</a:t>
            </a:r>
            <a:r>
              <a:rPr lang="en-US" sz="4800" baseline="-25000" dirty="0" err="1" smtClean="0"/>
              <a:t>p</a:t>
            </a:r>
            <a:r>
              <a:rPr lang="en-US" sz="4800" baseline="-25000" dirty="0" smtClean="0"/>
              <a:t> </a:t>
            </a:r>
            <a:r>
              <a:rPr lang="en-US" sz="4800" dirty="0"/>
              <a:t> </a:t>
            </a:r>
            <a:r>
              <a:rPr lang="en-US" sz="4800" dirty="0" smtClean="0"/>
              <a:t>is NOT A PRESSURE</a:t>
            </a:r>
            <a:endParaRPr lang="en-US" sz="4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message to 37607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686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</a:t>
            </a:r>
            <a:r>
              <a:rPr lang="en-US" baseline="-25000"/>
              <a:t>c</a:t>
            </a:r>
            <a:r>
              <a:rPr lang="en-US"/>
              <a:t> vs K</a:t>
            </a:r>
            <a:r>
              <a:rPr lang="en-US" baseline="-25000"/>
              <a:t>p</a:t>
            </a:r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K</a:t>
            </a:r>
            <a:r>
              <a:rPr lang="en-US" baseline="-25000"/>
              <a:t>c</a:t>
            </a:r>
            <a:r>
              <a:rPr lang="en-US"/>
              <a:t> depends on concentration (moles/L)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K</a:t>
            </a:r>
            <a:r>
              <a:rPr lang="en-US" baseline="-25000"/>
              <a:t>p </a:t>
            </a:r>
            <a:r>
              <a:rPr lang="en-US"/>
              <a:t>depends on pressure (atm)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For gases, pressure and concentration are directly related.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message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</a:t>
            </a:r>
            <a:r>
              <a:rPr lang="en-US" baseline="-25000"/>
              <a:t>c</a:t>
            </a:r>
            <a:r>
              <a:rPr lang="en-US"/>
              <a:t> vs K</a:t>
            </a:r>
            <a:r>
              <a:rPr lang="en-US" baseline="-25000"/>
              <a:t>p</a:t>
            </a: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971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buFont typeface="Wingdings" pitchFamily="2" charset="2"/>
                  <a:buNone/>
                </a:pPr>
                <a:r>
                  <a:rPr lang="en-US" dirty="0" smtClean="0"/>
                  <a:t>P V = </a:t>
                </a:r>
                <a:r>
                  <a:rPr lang="en-US" dirty="0" err="1"/>
                  <a:t>nRT</a:t>
                </a:r>
                <a:endParaRPr lang="en-US" dirty="0"/>
              </a:p>
              <a:p>
                <a:pPr>
                  <a:buFont typeface="Wingdings" pitchFamily="2" charset="2"/>
                  <a:buNone/>
                </a:pPr>
                <a:endParaRPr lang="en-US" dirty="0"/>
              </a:p>
              <a:p>
                <a:pPr>
                  <a:buFont typeface="Wingdings" pitchFamily="2" charset="2"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𝑃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𝑅𝑇</m:t>
                        </m:r>
                      </m:den>
                    </m:f>
                    <m:r>
                      <a:rPr lang="en-US" b="0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𝑛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𝑉</m:t>
                        </m:r>
                      </m:den>
                    </m:f>
                  </m:oMath>
                </a14:m>
                <a:r>
                  <a:rPr lang="en-US" dirty="0" smtClean="0"/>
                  <a:t>=M</a:t>
                </a:r>
                <a:r>
                  <a:rPr lang="en-US" dirty="0"/>
                  <a:t> </a:t>
                </a:r>
              </a:p>
              <a:p>
                <a:pPr>
                  <a:buFont typeface="Wingdings" pitchFamily="2" charset="2"/>
                  <a:buNone/>
                </a:pPr>
                <a:endParaRPr lang="en-US" dirty="0"/>
              </a:p>
              <a:p>
                <a:pPr>
                  <a:buFont typeface="Wingdings" pitchFamily="2" charset="2"/>
                  <a:buNone/>
                </a:pPr>
                <a:r>
                  <a:rPr lang="en-US" dirty="0"/>
                  <a:t>The only difference between P and M is (RT)</a:t>
                </a:r>
              </a:p>
            </p:txBody>
          </p:sp>
        </mc:Choice>
        <mc:Fallback xmlns="">
          <p:sp>
            <p:nvSpPr>
              <p:cNvPr id="8397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1481" t="-13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message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</a:t>
            </a:r>
            <a:r>
              <a:rPr lang="en-US" baseline="-25000"/>
              <a:t>c</a:t>
            </a:r>
            <a:r>
              <a:rPr lang="en-US"/>
              <a:t> vs K</a:t>
            </a:r>
            <a:r>
              <a:rPr lang="en-US" baseline="-25000"/>
              <a:t>p</a:t>
            </a: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995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buFont typeface="Wingdings" pitchFamily="2" charset="2"/>
                  <a:buNone/>
                </a:pPr>
                <a:r>
                  <a:rPr lang="en-US" dirty="0" smtClean="0">
                    <a:sym typeface="WP MathA" pitchFamily="2" charset="2"/>
                  </a:rPr>
                  <a:t>	</a:t>
                </a:r>
                <a:r>
                  <a:rPr lang="en-US" dirty="0" err="1">
                    <a:sym typeface="WP MathA" pitchFamily="2" charset="2"/>
                  </a:rPr>
                  <a:t>K</a:t>
                </a:r>
                <a:r>
                  <a:rPr lang="en-US" baseline="-25000" dirty="0" err="1">
                    <a:sym typeface="WP MathA" pitchFamily="2" charset="2"/>
                  </a:rPr>
                  <a:t>c</a:t>
                </a:r>
                <a:r>
                  <a:rPr lang="en-US" dirty="0">
                    <a:sym typeface="WP MathA" pitchFamily="2" charset="2"/>
                  </a:rPr>
                  <a:t> = [CO</a:t>
                </a:r>
                <a:r>
                  <a:rPr lang="en-US" baseline="-25000" dirty="0">
                    <a:sym typeface="WP MathA" pitchFamily="2" charset="2"/>
                  </a:rPr>
                  <a:t>2</a:t>
                </a:r>
                <a:r>
                  <a:rPr lang="en-US" dirty="0">
                    <a:sym typeface="WP MathA" pitchFamily="2" charset="2"/>
                  </a:rPr>
                  <a:t>]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/>
                            <a:sym typeface="WP MathA" pitchFamily="2" charset="2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  <a:sym typeface="WP MathA" pitchFamily="2" charset="2"/>
                          </a:rPr>
                          <m:t>𝑛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  <a:sym typeface="WP MathA" pitchFamily="2" charset="2"/>
                          </a:rPr>
                          <m:t>𝑉</m:t>
                        </m:r>
                      </m:den>
                    </m:f>
                    <m:r>
                      <a:rPr lang="en-US" b="0" i="1" dirty="0" smtClean="0">
                        <a:latin typeface="Cambria Math"/>
                        <a:sym typeface="WP MathA" pitchFamily="2" charset="2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latin typeface="Cambria Math"/>
                            <a:sym typeface="WP MathA" pitchFamily="2" charset="2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dirty="0" smtClean="0">
                                <a:latin typeface="Cambria Math"/>
                                <a:sym typeface="WP MathA" pitchFamily="2" charset="2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/>
                                <a:sym typeface="WP MathA" pitchFamily="2" charset="2"/>
                              </a:rPr>
                              <m:t>𝑃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b="0" i="1" dirty="0" smtClean="0">
                                    <a:latin typeface="Cambria Math"/>
                                    <a:sym typeface="WP MathA" pitchFamily="2" charset="2"/>
                                  </a:rPr>
                                </m:ctrlPr>
                              </m:sSubPr>
                              <m:e>
                                <m:r>
                                  <a:rPr lang="en-US" b="0" i="1" dirty="0" smtClean="0">
                                    <a:latin typeface="Cambria Math"/>
                                    <a:sym typeface="WP MathA" pitchFamily="2" charset="2"/>
                                  </a:rPr>
                                  <m:t>𝐶𝑂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/>
                                    <a:sym typeface="WP MathA" pitchFamily="2" charset="2"/>
                                  </a:rPr>
                                  <m:t>2</m:t>
                                </m:r>
                              </m:sub>
                            </m:sSub>
                          </m:sub>
                        </m:sSub>
                      </m:num>
                      <m:den>
                        <m:r>
                          <a:rPr lang="en-US" b="0" i="1" dirty="0" smtClean="0">
                            <a:latin typeface="Cambria Math"/>
                            <a:sym typeface="WP MathA" pitchFamily="2" charset="2"/>
                          </a:rPr>
                          <m:t>𝑅𝑇</m:t>
                        </m:r>
                      </m:den>
                    </m:f>
                    <m:r>
                      <a:rPr lang="en-US" b="0" i="1" dirty="0" smtClean="0">
                        <a:latin typeface="Cambria Math"/>
                        <a:sym typeface="WP MathA" pitchFamily="2" charset="2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latin typeface="Cambria Math"/>
                            <a:sym typeface="WP MathA" pitchFamily="2" charset="2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dirty="0" smtClean="0">
                                <a:latin typeface="Cambria Math"/>
                                <a:sym typeface="WP MathA" pitchFamily="2" charset="2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/>
                                <a:sym typeface="WP MathA" pitchFamily="2" charset="2"/>
                              </a:rPr>
                              <m:t>𝐾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/>
                                <a:sym typeface="WP MathA" pitchFamily="2" charset="2"/>
                              </a:rPr>
                              <m:t>𝑃</m:t>
                            </m:r>
                          </m:sub>
                        </m:sSub>
                      </m:num>
                      <m:den>
                        <m:r>
                          <a:rPr lang="en-US" b="0" i="1" dirty="0" smtClean="0">
                            <a:latin typeface="Cambria Math"/>
                            <a:sym typeface="WP MathA" pitchFamily="2" charset="2"/>
                          </a:rPr>
                          <m:t>𝑅𝑇</m:t>
                        </m:r>
                      </m:den>
                    </m:f>
                  </m:oMath>
                </a14:m>
                <a:endParaRPr lang="en-US" dirty="0">
                  <a:sym typeface="WP MathA" pitchFamily="2" charset="2"/>
                </a:endParaRPr>
              </a:p>
              <a:p>
                <a:pPr>
                  <a:buFont typeface="Wingdings" pitchFamily="2" charset="2"/>
                  <a:buNone/>
                </a:pPr>
                <a:r>
                  <a:rPr lang="en-US" dirty="0">
                    <a:sym typeface="WP MathA" pitchFamily="2" charset="2"/>
                  </a:rPr>
                  <a:t>Or, alternatively</a:t>
                </a:r>
              </a:p>
              <a:p>
                <a:pPr>
                  <a:buFont typeface="Wingdings" pitchFamily="2" charset="2"/>
                  <a:buNone/>
                </a:pPr>
                <a:endParaRPr lang="en-US" dirty="0">
                  <a:sym typeface="WP MathA" pitchFamily="2" charset="2"/>
                </a:endParaRPr>
              </a:p>
              <a:p>
                <a:pPr>
                  <a:buFont typeface="Wingdings" pitchFamily="2" charset="2"/>
                  <a:buNone/>
                </a:pPr>
                <a:r>
                  <a:rPr lang="en-US" dirty="0" err="1">
                    <a:sym typeface="WP MathA" pitchFamily="2" charset="2"/>
                  </a:rPr>
                  <a:t>K</a:t>
                </a:r>
                <a:r>
                  <a:rPr lang="en-US" baseline="-25000" dirty="0" err="1">
                    <a:sym typeface="WP MathA" pitchFamily="2" charset="2"/>
                  </a:rPr>
                  <a:t>p</a:t>
                </a:r>
                <a:r>
                  <a:rPr lang="en-US" dirty="0">
                    <a:sym typeface="WP MathA" pitchFamily="2" charset="2"/>
                  </a:rPr>
                  <a:t> = </a:t>
                </a:r>
                <a:r>
                  <a:rPr lang="en-US" dirty="0" err="1">
                    <a:sym typeface="WP MathA" pitchFamily="2" charset="2"/>
                  </a:rPr>
                  <a:t>K</a:t>
                </a:r>
                <a:r>
                  <a:rPr lang="en-US" baseline="-25000" dirty="0" err="1">
                    <a:sym typeface="WP MathA" pitchFamily="2" charset="2"/>
                  </a:rPr>
                  <a:t>c</a:t>
                </a:r>
                <a:r>
                  <a:rPr lang="en-US" dirty="0">
                    <a:sym typeface="WP MathA" pitchFamily="2" charset="2"/>
                  </a:rPr>
                  <a:t> (RT)</a:t>
                </a:r>
              </a:p>
              <a:p>
                <a:pPr>
                  <a:buFont typeface="Wingdings" pitchFamily="2" charset="2"/>
                  <a:buNone/>
                </a:pPr>
                <a:endParaRPr lang="en-US" dirty="0">
                  <a:sym typeface="WP MathA" pitchFamily="2" charset="2"/>
                </a:endParaRPr>
              </a:p>
              <a:p>
                <a:pPr>
                  <a:buFont typeface="Wingdings" pitchFamily="2" charset="2"/>
                  <a:buNone/>
                </a:pPr>
                <a:r>
                  <a:rPr lang="en-US" dirty="0">
                    <a:sym typeface="WP MathA" pitchFamily="2" charset="2"/>
                  </a:rPr>
                  <a:t>This can be generalized.</a:t>
                </a:r>
              </a:p>
              <a:p>
                <a:pPr>
                  <a:buFont typeface="Wingdings" pitchFamily="2" charset="2"/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8499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message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</a:t>
            </a:r>
            <a:r>
              <a:rPr lang="en-US" baseline="-25000"/>
              <a:t>c</a:t>
            </a:r>
            <a:r>
              <a:rPr lang="en-US"/>
              <a:t> vs K</a:t>
            </a:r>
            <a:r>
              <a:rPr lang="en-US" baseline="-25000"/>
              <a:t>p </a:t>
            </a:r>
            <a:r>
              <a:rPr lang="en-US"/>
              <a:t> - in general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6019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90000"/>
                  </a:lnSpc>
                  <a:buFont typeface="Wingdings" pitchFamily="2" charset="2"/>
                  <a:buNone/>
                </a:pPr>
                <a:r>
                  <a:rPr lang="en-US" dirty="0" smtClean="0">
                    <a:sym typeface="WP MathA" pitchFamily="2" charset="2"/>
                  </a:rPr>
                  <a:t>Consider a general reaction:</a:t>
                </a:r>
              </a:p>
              <a:p>
                <a:pPr>
                  <a:lnSpc>
                    <a:spcPct val="90000"/>
                  </a:lnSpc>
                  <a:buFont typeface="Wingdings" pitchFamily="2" charset="2"/>
                  <a:buNone/>
                </a:pPr>
                <a:endParaRPr lang="en-US" dirty="0">
                  <a:sym typeface="WP MathA" pitchFamily="2" charset="2"/>
                </a:endParaRPr>
              </a:p>
              <a:p>
                <a:pPr>
                  <a:lnSpc>
                    <a:spcPct val="90000"/>
                  </a:lnSpc>
                  <a:buFont typeface="Wingdings" pitchFamily="2" charset="2"/>
                  <a:buNone/>
                </a:pPr>
                <a:r>
                  <a:rPr lang="en-US" dirty="0">
                    <a:sym typeface="WP MathA" pitchFamily="2" charset="2"/>
                  </a:rPr>
                  <a:t>x A</a:t>
                </a:r>
                <a:r>
                  <a:rPr lang="en-US" baseline="-25000" dirty="0">
                    <a:sym typeface="WP MathA" pitchFamily="2" charset="2"/>
                  </a:rPr>
                  <a:t> (g)</a:t>
                </a:r>
                <a:r>
                  <a:rPr lang="en-US" dirty="0">
                    <a:sym typeface="WP MathA" pitchFamily="2" charset="2"/>
                  </a:rPr>
                  <a:t> + y B</a:t>
                </a:r>
                <a:r>
                  <a:rPr lang="en-US" baseline="-25000" dirty="0">
                    <a:sym typeface="WP MathA" pitchFamily="2" charset="2"/>
                  </a:rPr>
                  <a:t> (g)</a:t>
                </a:r>
                <a:r>
                  <a:rPr lang="en-US" dirty="0">
                    <a:sym typeface="WP MathA" pitchFamily="2" charset="2"/>
                  </a:rPr>
                  <a:t> </a:t>
                </a:r>
                <a:r>
                  <a:rPr lang="en-US" sz="3200" dirty="0">
                    <a:sym typeface="Symbol" pitchFamily="18" charset="2"/>
                  </a:rPr>
                  <a:t></a:t>
                </a:r>
                <a:r>
                  <a:rPr lang="en-US" dirty="0">
                    <a:sym typeface="WP MathA" pitchFamily="2" charset="2"/>
                  </a:rPr>
                  <a:t> z C </a:t>
                </a:r>
                <a:r>
                  <a:rPr lang="en-US" baseline="-25000" dirty="0">
                    <a:sym typeface="WP MathA" pitchFamily="2" charset="2"/>
                  </a:rPr>
                  <a:t>(g)</a:t>
                </a:r>
                <a:r>
                  <a:rPr lang="en-US" dirty="0">
                    <a:sym typeface="WP MathA" pitchFamily="2" charset="2"/>
                  </a:rPr>
                  <a:t>	</a:t>
                </a:r>
              </a:p>
              <a:p>
                <a:pPr>
                  <a:lnSpc>
                    <a:spcPct val="90000"/>
                  </a:lnSpc>
                  <a:buFont typeface="Wingdings" pitchFamily="2" charset="2"/>
                  <a:buNone/>
                </a:pPr>
                <a:endParaRPr lang="en-US" dirty="0">
                  <a:sym typeface="WP MathA" pitchFamily="2" charset="2"/>
                </a:endParaRPr>
              </a:p>
              <a:p>
                <a:pPr>
                  <a:lnSpc>
                    <a:spcPct val="90000"/>
                  </a:lnSpc>
                  <a:buFont typeface="Wingdings" pitchFamily="2" charset="2"/>
                  <a:buNone/>
                </a:pPr>
                <a:r>
                  <a:rPr lang="en-US" dirty="0">
                    <a:sym typeface="WP MathA" pitchFamily="2" charset="2"/>
                  </a:rPr>
                  <a:t>And I can quickly write K</a:t>
                </a:r>
                <a:r>
                  <a:rPr lang="en-US" baseline="-25000" dirty="0">
                    <a:sym typeface="WP MathA" pitchFamily="2" charset="2"/>
                  </a:rPr>
                  <a:t>c</a:t>
                </a:r>
                <a:r>
                  <a:rPr lang="en-US" dirty="0">
                    <a:sym typeface="WP MathA" pitchFamily="2" charset="2"/>
                  </a:rPr>
                  <a:t> and </a:t>
                </a:r>
                <a:r>
                  <a:rPr lang="en-US" dirty="0" err="1">
                    <a:sym typeface="WP MathA" pitchFamily="2" charset="2"/>
                  </a:rPr>
                  <a:t>K</a:t>
                </a:r>
                <a:r>
                  <a:rPr lang="en-US" baseline="-25000" dirty="0" err="1">
                    <a:sym typeface="WP MathA" pitchFamily="2" charset="2"/>
                  </a:rPr>
                  <a:t>p</a:t>
                </a:r>
                <a:r>
                  <a:rPr lang="en-US" dirty="0">
                    <a:sym typeface="WP MathA" pitchFamily="2" charset="2"/>
                  </a:rPr>
                  <a:t>:</a:t>
                </a:r>
              </a:p>
              <a:p>
                <a:pPr>
                  <a:lnSpc>
                    <a:spcPct val="90000"/>
                  </a:lnSpc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  <a:sym typeface="WP MathA" pitchFamily="2" charset="2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sym typeface="WP MathA" pitchFamily="2" charset="2"/>
                            </a:rPr>
                            <m:t>𝐾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sym typeface="WP MathA" pitchFamily="2" charset="2"/>
                            </a:rPr>
                            <m:t>𝑐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sym typeface="WP MathA" pitchFamily="2" charset="2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sym typeface="WP MathA" pitchFamily="2" charset="2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sym typeface="WP MathA" pitchFamily="2" charset="2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/>
                                      <a:sym typeface="WP MathA" pitchFamily="2" charset="2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  <a:sym typeface="WP MathA" pitchFamily="2" charset="2"/>
                                    </a:rPr>
                                    <m:t>𝐶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sym typeface="WP MathA" pitchFamily="2" charset="2"/>
                                </a:rPr>
                                <m:t>𝑍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sym typeface="WP MathA" pitchFamily="2" charset="2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/>
                                      <a:sym typeface="WP MathA" pitchFamily="2" charset="2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  <a:sym typeface="WP MathA" pitchFamily="2" charset="2"/>
                                    </a:rPr>
                                    <m:t>𝐵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sym typeface="WP MathA" pitchFamily="2" charset="2"/>
                                </a:rPr>
                                <m:t>𝑦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sym typeface="WP MathA" pitchFamily="2" charset="2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/>
                                      <a:sym typeface="WP MathA" pitchFamily="2" charset="2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  <a:sym typeface="WP MathA" pitchFamily="2" charset="2"/>
                                    </a:rPr>
                                    <m:t>𝐴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sym typeface="WP MathA" pitchFamily="2" charset="2"/>
                                </a:rPr>
                                <m:t>𝑥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 smtClean="0">
                  <a:sym typeface="WP MathA" pitchFamily="2" charset="2"/>
                </a:endParaRPr>
              </a:p>
              <a:p>
                <a:pPr>
                  <a:lnSpc>
                    <a:spcPct val="90000"/>
                  </a:lnSpc>
                  <a:buFont typeface="Wingdings" pitchFamily="2" charset="2"/>
                  <a:buNone/>
                </a:pPr>
                <a:endParaRPr lang="en-US" dirty="0">
                  <a:sym typeface="WP MathA" pitchFamily="2" charset="2"/>
                </a:endParaRPr>
              </a:p>
              <a:p>
                <a:pPr>
                  <a:lnSpc>
                    <a:spcPct val="90000"/>
                  </a:lnSpc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  <a:sym typeface="WP MathA" pitchFamily="2" charset="2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sym typeface="WP MathA" pitchFamily="2" charset="2"/>
                            </a:rPr>
                            <m:t>𝐾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sym typeface="WP MathA" pitchFamily="2" charset="2"/>
                            </a:rPr>
                            <m:t>𝑝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sym typeface="WP MathA" pitchFamily="2" charset="2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sym typeface="WP MathA" pitchFamily="2" charset="2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  <a:sym typeface="WP MathA" pitchFamily="2" charset="2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/>
                                  <a:sym typeface="WP MathA" pitchFamily="2" charset="2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sym typeface="WP MathA" pitchFamily="2" charset="2"/>
                                </a:rPr>
                                <m:t>𝐶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/>
                                  <a:sym typeface="WP MathA" pitchFamily="2" charset="2"/>
                                </a:rPr>
                                <m:t>𝑧</m:t>
                              </m:r>
                            </m:sup>
                          </m:sSubSup>
                        </m:num>
                        <m:den>
                          <m:eqArr>
                            <m:eqArrPr>
                              <m:ctrlPr>
                                <a:rPr lang="en-US" b="0" i="1" smtClean="0">
                                  <a:latin typeface="Cambria Math"/>
                                  <a:sym typeface="WP MathA" pitchFamily="2" charset="2"/>
                                </a:rPr>
                              </m:ctrlPr>
                            </m:eqArrPr>
                            <m:e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/>
                                      <a:sym typeface="WP MathA" pitchFamily="2" charset="2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sym typeface="WP MathA" pitchFamily="2" charset="2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sym typeface="WP MathA" pitchFamily="2" charset="2"/>
                                    </a:rPr>
                                    <m:t>𝐵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/>
                                      <a:sym typeface="WP MathA" pitchFamily="2" charset="2"/>
                                    </a:rPr>
                                    <m:t>𝑦</m:t>
                                  </m:r>
                                </m:sup>
                              </m:sSubSup>
                              <m:r>
                                <a:rPr lang="en-US" b="0" i="1" smtClean="0">
                                  <a:latin typeface="Cambria Math"/>
                                  <a:sym typeface="WP MathA" pitchFamily="2" charset="2"/>
                                </a:rPr>
                                <m:t> </m:t>
                              </m:r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/>
                                      <a:sym typeface="WP MathA" pitchFamily="2" charset="2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sym typeface="WP MathA" pitchFamily="2" charset="2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sym typeface="WP MathA" pitchFamily="2" charset="2"/>
                                    </a:rPr>
                                    <m:t>𝐴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/>
                                      <a:sym typeface="WP MathA" pitchFamily="2" charset="2"/>
                                    </a:rPr>
                                    <m:t>𝑥</m:t>
                                  </m:r>
                                </m:sup>
                              </m:sSubSup>
                            </m:e>
                            <m:e/>
                          </m:eqArr>
                        </m:den>
                      </m:f>
                    </m:oMath>
                  </m:oMathPara>
                </a14:m>
                <a:endParaRPr lang="en-US" dirty="0">
                  <a:sym typeface="WP MathA" pitchFamily="2" charset="2"/>
                </a:endParaRPr>
              </a:p>
              <a:p>
                <a:pPr>
                  <a:lnSpc>
                    <a:spcPct val="90000"/>
                  </a:lnSpc>
                  <a:buFont typeface="Wingdings" pitchFamily="2" charset="2"/>
                  <a:buNone/>
                </a:pPr>
                <a:endParaRPr lang="en-US" dirty="0">
                  <a:sym typeface="WP MathA" pitchFamily="2" charset="2"/>
                </a:endParaRPr>
              </a:p>
              <a:p>
                <a:pPr>
                  <a:lnSpc>
                    <a:spcPct val="90000"/>
                  </a:lnSpc>
                  <a:buFont typeface="Wingdings" pitchFamily="2" charset="2"/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8601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3"/>
                <a:stretch>
                  <a:fillRect l="-1481" t="-2288" b="-1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message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the Ideal Gas Law…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043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buFont typeface="Wingdings" pitchFamily="2" charset="2"/>
                  <a:buNone/>
                </a:pPr>
                <a:r>
                  <a:rPr lang="en-US" dirty="0" smtClean="0">
                    <a:sym typeface="WP MathA" pitchFamily="2" charset="2"/>
                  </a:rPr>
                  <a:t>K</a:t>
                </a:r>
                <a:r>
                  <a:rPr lang="en-US" baseline="-25000" dirty="0" err="1">
                    <a:sym typeface="WP MathA" pitchFamily="2" charset="2"/>
                  </a:rPr>
                  <a:t>c</a:t>
                </a:r>
                <a:r>
                  <a:rPr lang="en-US" dirty="0">
                    <a:sym typeface="WP MathA" pitchFamily="2" charset="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/>
                            <a:sym typeface="WP MathA" pitchFamily="2" charset="2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dirty="0" smtClean="0">
                                <a:latin typeface="Cambria Math"/>
                                <a:sym typeface="WP MathA" pitchFamily="2" charset="2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/>
                                <a:sym typeface="WP MathA" pitchFamily="2" charset="2"/>
                              </a:rPr>
                              <m:t>[</m:t>
                            </m:r>
                            <m:r>
                              <a:rPr lang="en-US" b="0" i="1" dirty="0" smtClean="0">
                                <a:latin typeface="Cambria Math"/>
                                <a:sym typeface="WP MathA" pitchFamily="2" charset="2"/>
                              </a:rPr>
                              <m:t>𝐶</m:t>
                            </m:r>
                            <m:r>
                              <a:rPr lang="en-US" b="0" i="1" dirty="0" smtClean="0">
                                <a:latin typeface="Cambria Math"/>
                                <a:sym typeface="WP MathA" pitchFamily="2" charset="2"/>
                              </a:rPr>
                              <m:t>]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/>
                                <a:sym typeface="WP MathA" pitchFamily="2" charset="2"/>
                              </a:rPr>
                              <m:t>𝑧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 dirty="0" smtClean="0">
                                <a:latin typeface="Cambria Math"/>
                                <a:sym typeface="WP MathA" pitchFamily="2" charset="2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/>
                                <a:sym typeface="WP MathA" pitchFamily="2" charset="2"/>
                              </a:rPr>
                              <m:t>[</m:t>
                            </m:r>
                            <m:r>
                              <a:rPr lang="en-US" b="0" i="1" dirty="0" smtClean="0">
                                <a:latin typeface="Cambria Math"/>
                                <a:sym typeface="WP MathA" pitchFamily="2" charset="2"/>
                              </a:rPr>
                              <m:t>𝐵</m:t>
                            </m:r>
                            <m:r>
                              <a:rPr lang="en-US" b="0" i="1" dirty="0" smtClean="0">
                                <a:latin typeface="Cambria Math"/>
                                <a:sym typeface="WP MathA" pitchFamily="2" charset="2"/>
                              </a:rPr>
                              <m:t>]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/>
                                <a:sym typeface="WP MathA" pitchFamily="2" charset="2"/>
                              </a:rPr>
                              <m:t>𝑦</m:t>
                            </m:r>
                          </m:sup>
                        </m:sSup>
                        <m:sSup>
                          <m:sSupPr>
                            <m:ctrlPr>
                              <a:rPr lang="en-US" i="1" dirty="0" smtClean="0">
                                <a:latin typeface="Cambria Math"/>
                                <a:sym typeface="WP MathA" pitchFamily="2" charset="2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/>
                                <a:sym typeface="WP MathA" pitchFamily="2" charset="2"/>
                              </a:rPr>
                              <m:t>[</m:t>
                            </m:r>
                            <m:r>
                              <a:rPr lang="en-US" b="0" i="1" dirty="0" smtClean="0">
                                <a:latin typeface="Cambria Math"/>
                                <a:sym typeface="WP MathA" pitchFamily="2" charset="2"/>
                              </a:rPr>
                              <m:t>𝐴</m:t>
                            </m:r>
                            <m:r>
                              <a:rPr lang="en-US" b="0" i="1" dirty="0" smtClean="0">
                                <a:latin typeface="Cambria Math"/>
                                <a:sym typeface="WP MathA" pitchFamily="2" charset="2"/>
                              </a:rPr>
                              <m:t>]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/>
                                <a:sym typeface="WP MathA" pitchFamily="2" charset="2"/>
                              </a:rPr>
                              <m:t>𝑥</m:t>
                            </m:r>
                          </m:sup>
                        </m:sSup>
                      </m:den>
                    </m:f>
                  </m:oMath>
                </a14:m>
                <a:endParaRPr lang="en-US" i="1" dirty="0" smtClean="0">
                  <a:latin typeface="Cambria Math"/>
                  <a:sym typeface="WP MathA" pitchFamily="2" charset="2"/>
                </a:endParaRPr>
              </a:p>
              <a:p>
                <a:pPr>
                  <a:buFont typeface="Wingdings" pitchFamily="2" charset="2"/>
                  <a:buNone/>
                </a:pPr>
                <a:endParaRPr lang="en-US" sz="2400" i="1" baseline="30000" dirty="0" smtClean="0">
                  <a:latin typeface="Cambria Math"/>
                  <a:sym typeface="WP MathA" pitchFamily="2" charset="2"/>
                </a:endParaRPr>
              </a:p>
              <a:p>
                <a:pPr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/>
                              <a:sym typeface="WP MathA" pitchFamily="2" charset="2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/>
                              <a:sym typeface="WP MathA" pitchFamily="2" charset="2"/>
                            </a:rPr>
                            <m:t>K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/>
                              <a:sym typeface="WP MathA" pitchFamily="2" charset="2"/>
                            </a:rPr>
                            <m:t>c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2400" b="0" i="0" smtClean="0">
                          <a:latin typeface="Cambria Math"/>
                          <a:sym typeface="WP MathA" pitchFamily="2" charset="2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sym typeface="WP MathA" pitchFamily="2" charset="2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  <a:sym typeface="WP MathA" pitchFamily="2" charset="2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/>
                                      <a:sym typeface="WP MathA" pitchFamily="2" charset="2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400" b="0" i="1" smtClean="0">
                                          <a:latin typeface="Cambria Math"/>
                                          <a:sym typeface="WP MathA" pitchFamily="2" charset="2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sz="2400" b="0" i="1" smtClean="0">
                                              <a:latin typeface="Cambria Math"/>
                                              <a:sym typeface="WP MathA" pitchFamily="2" charset="2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b="0" i="1" smtClean="0">
                                              <a:latin typeface="Cambria Math"/>
                                              <a:sym typeface="WP MathA" pitchFamily="2" charset="2"/>
                                            </a:rPr>
                                            <m:t>𝑛</m:t>
                                          </m:r>
                                        </m:e>
                                        <m:sub>
                                          <m:r>
                                            <a:rPr lang="en-US" sz="2400" b="0" i="1" smtClean="0">
                                              <a:latin typeface="Cambria Math"/>
                                              <a:sym typeface="WP MathA" pitchFamily="2" charset="2"/>
                                            </a:rPr>
                                            <m:t>𝐶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n-US" sz="2400" b="0" i="1" smtClean="0">
                                          <a:latin typeface="Cambria Math"/>
                                          <a:sym typeface="WP MathA" pitchFamily="2" charset="2"/>
                                        </a:rPr>
                                        <m:t>𝑉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  <a:sym typeface="WP MathA" pitchFamily="2" charset="2"/>
                                </a:rPr>
                                <m:t>𝑍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  <a:sym typeface="WP MathA" pitchFamily="2" charset="2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/>
                                      <a:sym typeface="WP MathA" pitchFamily="2" charset="2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400" b="0" i="1" smtClean="0">
                                          <a:latin typeface="Cambria Math"/>
                                          <a:sym typeface="WP MathA" pitchFamily="2" charset="2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sz="2400" b="0" i="1" smtClean="0">
                                              <a:latin typeface="Cambria Math"/>
                                              <a:sym typeface="WP MathA" pitchFamily="2" charset="2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b="0" i="1" smtClean="0">
                                              <a:latin typeface="Cambria Math"/>
                                              <a:sym typeface="WP MathA" pitchFamily="2" charset="2"/>
                                            </a:rPr>
                                            <m:t>𝑛</m:t>
                                          </m:r>
                                        </m:e>
                                        <m:sub>
                                          <m:r>
                                            <a:rPr lang="en-US" sz="2400" b="0" i="1" smtClean="0">
                                              <a:latin typeface="Cambria Math"/>
                                              <a:sym typeface="WP MathA" pitchFamily="2" charset="2"/>
                                            </a:rPr>
                                            <m:t>𝐵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n-US" sz="2400" b="0" i="1" smtClean="0">
                                          <a:latin typeface="Cambria Math"/>
                                          <a:sym typeface="WP MathA" pitchFamily="2" charset="2"/>
                                        </a:rPr>
                                        <m:t>𝑉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  <a:sym typeface="WP MathA" pitchFamily="2" charset="2"/>
                                </a:rPr>
                                <m:t>𝑌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  <a:sym typeface="WP MathA" pitchFamily="2" charset="2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/>
                                      <a:sym typeface="WP MathA" pitchFamily="2" charset="2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400" b="0" i="1" smtClean="0">
                                          <a:latin typeface="Cambria Math"/>
                                          <a:sym typeface="WP MathA" pitchFamily="2" charset="2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sz="2400" b="0" i="1" smtClean="0">
                                              <a:latin typeface="Cambria Math"/>
                                              <a:sym typeface="WP MathA" pitchFamily="2" charset="2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b="0" i="1" smtClean="0">
                                              <a:latin typeface="Cambria Math"/>
                                              <a:sym typeface="WP MathA" pitchFamily="2" charset="2"/>
                                            </a:rPr>
                                            <m:t>𝑛</m:t>
                                          </m:r>
                                        </m:e>
                                        <m:sub>
                                          <m:r>
                                            <a:rPr lang="en-US" sz="2400" b="0" i="1" smtClean="0">
                                              <a:latin typeface="Cambria Math"/>
                                              <a:sym typeface="WP MathA" pitchFamily="2" charset="2"/>
                                            </a:rPr>
                                            <m:t>𝐴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n-US" sz="2400" b="0" i="1" smtClean="0">
                                          <a:latin typeface="Cambria Math"/>
                                          <a:sym typeface="WP MathA" pitchFamily="2" charset="2"/>
                                        </a:rPr>
                                        <m:t>𝑉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  <a:sym typeface="WP MathA" pitchFamily="2" charset="2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2400" b="0" i="1" baseline="30000" smtClean="0">
                              <a:latin typeface="Cambria Math"/>
                              <a:sym typeface="WP MathA" pitchFamily="2" charset="2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2400" i="1" dirty="0">
                  <a:latin typeface="Cambria Math"/>
                  <a:sym typeface="WP MathA" pitchFamily="2" charset="2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/>
                              <a:sym typeface="WP MathA" pitchFamily="2" charset="2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sz="2400">
                              <a:solidFill>
                                <a:srgbClr val="000000"/>
                              </a:solidFill>
                              <a:latin typeface="Cambria Math"/>
                              <a:sym typeface="WP MathA" pitchFamily="2" charset="2"/>
                            </a:rPr>
                            <m:t>K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en-US" sz="2400">
                              <a:solidFill>
                                <a:srgbClr val="000000"/>
                              </a:solidFill>
                              <a:latin typeface="Cambria Math"/>
                              <a:sym typeface="WP MathA" pitchFamily="2" charset="2"/>
                            </a:rPr>
                            <m:t>c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2400">
                          <a:solidFill>
                            <a:srgbClr val="000000"/>
                          </a:solidFill>
                          <a:latin typeface="Cambria Math"/>
                          <a:sym typeface="WP MathA" pitchFamily="2" charset="2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/>
                              <a:sym typeface="WP MathA" pitchFamily="2" charset="2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/>
                                  <a:sym typeface="WP MathA" pitchFamily="2" charset="2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sym typeface="WP MathA" pitchFamily="2" charset="2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4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sym typeface="WP MathA" pitchFamily="2" charset="2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sz="24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/>
                                              <a:sym typeface="WP MathA" pitchFamily="2" charset="2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b="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/>
                                              <a:sym typeface="WP MathA" pitchFamily="2" charset="2"/>
                                            </a:rPr>
                                            <m:t>𝑃</m:t>
                                          </m:r>
                                        </m:e>
                                        <m:sub>
                                          <m:r>
                                            <a:rPr lang="en-US" sz="24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/>
                                              <a:sym typeface="WP MathA" pitchFamily="2" charset="2"/>
                                            </a:rPr>
                                            <m:t>𝐶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n-US" sz="24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sym typeface="WP MathA" pitchFamily="2" charset="2"/>
                                        </a:rPr>
                                        <m:t>𝑅𝑇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/>
                                  <a:sym typeface="WP MathA" pitchFamily="2" charset="2"/>
                                </a:rPr>
                                <m:t>𝑍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/>
                                  <a:sym typeface="WP MathA" pitchFamily="2" charset="2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sym typeface="WP MathA" pitchFamily="2" charset="2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4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sym typeface="WP MathA" pitchFamily="2" charset="2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sz="24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/>
                                              <a:sym typeface="WP MathA" pitchFamily="2" charset="2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b="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/>
                                              <a:sym typeface="WP MathA" pitchFamily="2" charset="2"/>
                                            </a:rPr>
                                            <m:t>𝑃</m:t>
                                          </m:r>
                                        </m:e>
                                        <m:sub>
                                          <m:r>
                                            <a:rPr lang="en-US" sz="24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/>
                                              <a:sym typeface="WP MathA" pitchFamily="2" charset="2"/>
                                            </a:rPr>
                                            <m:t>𝐵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n-US" sz="24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sym typeface="WP MathA" pitchFamily="2" charset="2"/>
                                        </a:rPr>
                                        <m:t>𝑅𝑇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/>
                                  <a:sym typeface="WP MathA" pitchFamily="2" charset="2"/>
                                </a:rPr>
                                <m:t>𝑌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/>
                                  <a:sym typeface="WP MathA" pitchFamily="2" charset="2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sym typeface="WP MathA" pitchFamily="2" charset="2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4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sym typeface="WP MathA" pitchFamily="2" charset="2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sz="24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/>
                                              <a:sym typeface="WP MathA" pitchFamily="2" charset="2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b="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/>
                                              <a:sym typeface="WP MathA" pitchFamily="2" charset="2"/>
                                            </a:rPr>
                                            <m:t>𝑃</m:t>
                                          </m:r>
                                        </m:e>
                                        <m:sub>
                                          <m:r>
                                            <a:rPr lang="en-US" sz="24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/>
                                              <a:sym typeface="WP MathA" pitchFamily="2" charset="2"/>
                                            </a:rPr>
                                            <m:t>𝐴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n-US" sz="24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sym typeface="WP MathA" pitchFamily="2" charset="2"/>
                                        </a:rPr>
                                        <m:t>𝑅𝑇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/>
                                  <a:sym typeface="WP MathA" pitchFamily="2" charset="2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2400" i="1" baseline="30000">
                              <a:solidFill>
                                <a:srgbClr val="000000"/>
                              </a:solidFill>
                              <a:latin typeface="Cambria Math"/>
                              <a:sym typeface="WP MathA" pitchFamily="2" charset="2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2400" dirty="0" smtClean="0">
                  <a:sym typeface="WP MathA" pitchFamily="2" charset="2"/>
                </a:endParaRPr>
              </a:p>
              <a:p>
                <a:pPr>
                  <a:buFont typeface="Wingdings" pitchFamily="2" charset="2"/>
                  <a:buNone/>
                </a:pPr>
                <a:endParaRPr lang="en-US" dirty="0">
                  <a:sym typeface="WP MathA" pitchFamily="2" charset="2"/>
                </a:endParaRPr>
              </a:p>
              <a:p>
                <a:pPr>
                  <a:buFont typeface="Wingdings" pitchFamily="2" charset="2"/>
                  <a:buNone/>
                </a:pPr>
                <a:r>
                  <a:rPr lang="en-US" dirty="0">
                    <a:sym typeface="WP MathA" pitchFamily="2" charset="2"/>
                  </a:rPr>
                  <a:t>If I collect all the (1/RT) terms </a:t>
                </a:r>
                <a:r>
                  <a:rPr lang="en-US" dirty="0" smtClean="0">
                    <a:sym typeface="WP MathA" pitchFamily="2" charset="2"/>
                  </a:rPr>
                  <a:t>separately</a:t>
                </a:r>
                <a:endParaRPr lang="en-US" dirty="0">
                  <a:sym typeface="WP MathA" pitchFamily="2" charset="2"/>
                </a:endParaRPr>
              </a:p>
            </p:txBody>
          </p:sp>
        </mc:Choice>
        <mc:Fallback xmlns="">
          <p:sp>
            <p:nvSpPr>
              <p:cNvPr id="8704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1481" b="-9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message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ym typeface="WP MathA" pitchFamily="2" charset="2"/>
              </a:rPr>
              <a:t>If I collect all the (1/RT) terms separately</a:t>
            </a:r>
            <a:endParaRPr lang="en-US" dirty="0">
              <a:sym typeface="WP MathA" pitchFamily="2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043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rgbClr val="000000"/>
                              </a:solidFill>
                              <a:latin typeface="Cambria Math"/>
                              <a:sym typeface="WP MathA" pitchFamily="2" charset="2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sz="2400">
                              <a:solidFill>
                                <a:srgbClr val="000000"/>
                              </a:solidFill>
                              <a:latin typeface="Cambria Math"/>
                              <a:sym typeface="WP MathA" pitchFamily="2" charset="2"/>
                            </a:rPr>
                            <m:t>K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en-US" sz="2400">
                              <a:solidFill>
                                <a:srgbClr val="000000"/>
                              </a:solidFill>
                              <a:latin typeface="Cambria Math"/>
                              <a:sym typeface="WP MathA" pitchFamily="2" charset="2"/>
                            </a:rPr>
                            <m:t>c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2400">
                          <a:solidFill>
                            <a:srgbClr val="000000"/>
                          </a:solidFill>
                          <a:latin typeface="Cambria Math"/>
                          <a:sym typeface="WP MathA" pitchFamily="2" charset="2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/>
                              <a:sym typeface="WP MathA" pitchFamily="2" charset="2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/>
                                  <a:sym typeface="WP MathA" pitchFamily="2" charset="2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sym typeface="WP MathA" pitchFamily="2" charset="2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4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sym typeface="WP MathA" pitchFamily="2" charset="2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sz="24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/>
                                              <a:sym typeface="WP MathA" pitchFamily="2" charset="2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b="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/>
                                              <a:sym typeface="WP MathA" pitchFamily="2" charset="2"/>
                                            </a:rPr>
                                            <m:t>𝑃</m:t>
                                          </m:r>
                                        </m:e>
                                        <m:sub>
                                          <m:r>
                                            <a:rPr lang="en-US" sz="24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/>
                                              <a:sym typeface="WP MathA" pitchFamily="2" charset="2"/>
                                            </a:rPr>
                                            <m:t>𝐶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n-US" sz="24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sym typeface="WP MathA" pitchFamily="2" charset="2"/>
                                        </a:rPr>
                                        <m:t>𝑅𝑇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/>
                                  <a:sym typeface="WP MathA" pitchFamily="2" charset="2"/>
                                </a:rPr>
                                <m:t>𝑍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/>
                                  <a:sym typeface="WP MathA" pitchFamily="2" charset="2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sym typeface="WP MathA" pitchFamily="2" charset="2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4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sym typeface="WP MathA" pitchFamily="2" charset="2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sz="24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/>
                                              <a:sym typeface="WP MathA" pitchFamily="2" charset="2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b="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/>
                                              <a:sym typeface="WP MathA" pitchFamily="2" charset="2"/>
                                            </a:rPr>
                                            <m:t>𝑃</m:t>
                                          </m:r>
                                        </m:e>
                                        <m:sub>
                                          <m:r>
                                            <a:rPr lang="en-US" sz="24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/>
                                              <a:sym typeface="WP MathA" pitchFamily="2" charset="2"/>
                                            </a:rPr>
                                            <m:t>𝐵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n-US" sz="24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sym typeface="WP MathA" pitchFamily="2" charset="2"/>
                                        </a:rPr>
                                        <m:t>𝑅𝑇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/>
                                  <a:sym typeface="WP MathA" pitchFamily="2" charset="2"/>
                                </a:rPr>
                                <m:t>𝑌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/>
                                  <a:sym typeface="WP MathA" pitchFamily="2" charset="2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sym typeface="WP MathA" pitchFamily="2" charset="2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4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sym typeface="WP MathA" pitchFamily="2" charset="2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sz="24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/>
                                              <a:sym typeface="WP MathA" pitchFamily="2" charset="2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b="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/>
                                              <a:sym typeface="WP MathA" pitchFamily="2" charset="2"/>
                                            </a:rPr>
                                            <m:t>𝑃</m:t>
                                          </m:r>
                                        </m:e>
                                        <m:sub>
                                          <m:r>
                                            <a:rPr lang="en-US" sz="24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/>
                                              <a:sym typeface="WP MathA" pitchFamily="2" charset="2"/>
                                            </a:rPr>
                                            <m:t>𝐴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n-US" sz="24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sym typeface="WP MathA" pitchFamily="2" charset="2"/>
                                        </a:rPr>
                                        <m:t>𝑅𝑇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/>
                                  <a:sym typeface="WP MathA" pitchFamily="2" charset="2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2400" i="1" baseline="30000">
                              <a:solidFill>
                                <a:srgbClr val="000000"/>
                              </a:solidFill>
                              <a:latin typeface="Cambria Math"/>
                              <a:sym typeface="WP MathA" pitchFamily="2" charset="2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2400" dirty="0" smtClean="0">
                  <a:sym typeface="WP MathA" pitchFamily="2" charset="2"/>
                </a:endParaRPr>
              </a:p>
              <a:p>
                <a:pPr>
                  <a:buFont typeface="Wingdings" pitchFamily="2" charset="2"/>
                  <a:buNone/>
                </a:pPr>
                <a:endParaRPr lang="en-US" dirty="0">
                  <a:sym typeface="WP MathA" pitchFamily="2" charset="2"/>
                </a:endParaRPr>
              </a:p>
              <a:p>
                <a:pPr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  <a:sym typeface="WP MathA" pitchFamily="2" charset="2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sym typeface="WP MathA" pitchFamily="2" charset="2"/>
                            </a:rPr>
                            <m:t>𝐾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sym typeface="WP MathA" pitchFamily="2" charset="2"/>
                            </a:rPr>
                            <m:t>𝐶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sym typeface="WP MathA" pitchFamily="2" charset="2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/>
                              <a:sym typeface="WP MathA" pitchFamily="2" charset="2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sym typeface="WP MathA" pitchFamily="2" charset="2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/>
                                      <a:sym typeface="WP MathA" pitchFamily="2" charset="2"/>
                                    </a:rPr>
                                  </m:ctrlPr>
                                </m:sSubSup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  <a:sym typeface="WP MathA" pitchFamily="2" charset="2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sym typeface="WP MathA" pitchFamily="2" charset="2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  <a:sym typeface="WP MathA" pitchFamily="2" charset="2"/>
                                        </a:rPr>
                                        <m:t>𝐶</m:t>
                                      </m:r>
                                    </m:sub>
                                  </m:sSub>
                                </m:e>
                                <m:sub/>
                                <m:sup>
                                  <m:r>
                                    <a:rPr lang="en-US" b="0" i="1" smtClean="0">
                                      <a:latin typeface="Cambria Math"/>
                                      <a:sym typeface="WP MathA" pitchFamily="2" charset="2"/>
                                    </a:rPr>
                                    <m:t>𝑍</m:t>
                                  </m:r>
                                </m:sup>
                              </m:sSubSup>
                            </m:num>
                            <m:den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/>
                                      <a:sym typeface="WP MathA" pitchFamily="2" charset="2"/>
                                    </a:rPr>
                                  </m:ctrlPr>
                                </m:sSubSup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  <a:sym typeface="WP MathA" pitchFamily="2" charset="2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sym typeface="WP MathA" pitchFamily="2" charset="2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  <a:sym typeface="WP MathA" pitchFamily="2" charset="2"/>
                                        </a:rPr>
                                        <m:t>𝐵</m:t>
                                      </m:r>
                                    </m:sub>
                                  </m:sSub>
                                </m:e>
                                <m:sub/>
                                <m:sup>
                                  <m:r>
                                    <a:rPr lang="en-US" b="0" i="1" smtClean="0">
                                      <a:latin typeface="Cambria Math"/>
                                      <a:sym typeface="WP MathA" pitchFamily="2" charset="2"/>
                                    </a:rPr>
                                    <m:t>𝑌</m:t>
                                  </m:r>
                                </m:sup>
                              </m:sSubSup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sym typeface="WP MathA" pitchFamily="2" charset="2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  <a:sym typeface="WP MathA" pitchFamily="2" charset="2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sym typeface="WP MathA" pitchFamily="2" charset="2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  <a:sym typeface="WP MathA" pitchFamily="2" charset="2"/>
                                        </a:rPr>
                                        <m:t>𝐴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sym typeface="WP MathA" pitchFamily="2" charset="2"/>
                                    </a:rPr>
                                    <m:t>𝑋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/>
                              <a:sym typeface="WP MathA" pitchFamily="2" charset="2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sym typeface="WP MathA" pitchFamily="2" charset="2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sym typeface="WP MathA" pitchFamily="2" charset="2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  <a:sym typeface="WP MathA" pitchFamily="2" charset="2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b="0" i="1" smtClean="0">
                                              <a:latin typeface="Cambria Math"/>
                                              <a:sym typeface="WP MathA" pitchFamily="2" charset="2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b="0" i="1" smtClean="0">
                                              <a:latin typeface="Cambria Math"/>
                                              <a:sym typeface="WP MathA" pitchFamily="2" charset="2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US" b="0" i="1" smtClean="0">
                                              <a:latin typeface="Cambria Math"/>
                                              <a:sym typeface="WP MathA" pitchFamily="2" charset="2"/>
                                            </a:rPr>
                                            <m:t>𝑅𝑇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sym typeface="WP MathA" pitchFamily="2" charset="2"/>
                                    </a:rPr>
                                    <m:t>𝑍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sym typeface="WP MathA" pitchFamily="2" charset="2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  <a:sym typeface="WP MathA" pitchFamily="2" charset="2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b="0" i="1" smtClean="0">
                                              <a:latin typeface="Cambria Math"/>
                                              <a:sym typeface="WP MathA" pitchFamily="2" charset="2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b="0" i="1" smtClean="0">
                                              <a:latin typeface="Cambria Math"/>
                                              <a:sym typeface="WP MathA" pitchFamily="2" charset="2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US" b="0" i="1" smtClean="0">
                                              <a:latin typeface="Cambria Math"/>
                                              <a:sym typeface="WP MathA" pitchFamily="2" charset="2"/>
                                            </a:rPr>
                                            <m:t>𝑅𝑇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sym typeface="WP MathA" pitchFamily="2" charset="2"/>
                                    </a:rPr>
                                    <m:t>𝑌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sym typeface="WP MathA" pitchFamily="2" charset="2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  <a:sym typeface="WP MathA" pitchFamily="2" charset="2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b="0" i="1" smtClean="0">
                                              <a:latin typeface="Cambria Math"/>
                                              <a:sym typeface="WP MathA" pitchFamily="2" charset="2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b="0" i="1" smtClean="0">
                                              <a:latin typeface="Cambria Math"/>
                                              <a:sym typeface="WP MathA" pitchFamily="2" charset="2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US" b="0" i="1" smtClean="0">
                                              <a:latin typeface="Cambria Math"/>
                                              <a:sym typeface="WP MathA" pitchFamily="2" charset="2"/>
                                            </a:rPr>
                                            <m:t>𝑅𝑇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sym typeface="WP MathA" pitchFamily="2" charset="2"/>
                                    </a:rPr>
                                    <m:t>𝑋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US" dirty="0">
                  <a:sym typeface="WP MathA" pitchFamily="2" charset="2"/>
                </a:endParaRPr>
              </a:p>
              <a:p>
                <a:pPr>
                  <a:buFont typeface="Wingdings" pitchFamily="2" charset="2"/>
                  <a:buNone/>
                </a:pPr>
                <a:r>
                  <a:rPr lang="en-US" dirty="0" smtClean="0">
                    <a:sym typeface="WP MathA" pitchFamily="2" charset="2"/>
                  </a:rPr>
                  <a:t>K</a:t>
                </a:r>
                <a:r>
                  <a:rPr lang="en-US" baseline="-25000" dirty="0" smtClean="0">
                    <a:sym typeface="WP MathA" pitchFamily="2" charset="2"/>
                  </a:rPr>
                  <a:t>C</a:t>
                </a:r>
                <a:r>
                  <a:rPr lang="en-US" dirty="0" smtClean="0">
                    <a:sym typeface="WP MathA" pitchFamily="2" charset="2"/>
                  </a:rPr>
                  <a:t> </a:t>
                </a:r>
                <a:r>
                  <a:rPr lang="en-US" dirty="0">
                    <a:sym typeface="WP MathA" pitchFamily="2" charset="2"/>
                  </a:rPr>
                  <a:t>= </a:t>
                </a:r>
                <a:r>
                  <a:rPr lang="en-US" dirty="0" smtClean="0">
                    <a:sym typeface="WP MathA" pitchFamily="2" charset="2"/>
                  </a:rPr>
                  <a:t>K</a:t>
                </a:r>
                <a:r>
                  <a:rPr lang="en-US" baseline="-25000" dirty="0" smtClean="0">
                    <a:sym typeface="WP MathA" pitchFamily="2" charset="2"/>
                  </a:rPr>
                  <a:t>P</a:t>
                </a:r>
                <a:r>
                  <a:rPr lang="en-US" dirty="0" smtClean="0">
                    <a:sym typeface="WP MathA" pitchFamily="2" charset="2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  <a:sym typeface="WP MathA" pitchFamily="2" charset="2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/>
                                <a:sym typeface="WP MathA" pitchFamily="2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 smtClean="0">
                                    <a:latin typeface="Cambria Math"/>
                                    <a:sym typeface="WP MathA" pitchFamily="2" charset="2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  <a:sym typeface="WP MathA" pitchFamily="2" charset="2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  <a:sym typeface="WP MathA" pitchFamily="2" charset="2"/>
                                  </a:rPr>
                                  <m:t>𝑅𝑇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  <a:sym typeface="WP MathA" pitchFamily="2" charset="2"/>
                          </a:rPr>
                          <m:t>𝑍</m:t>
                        </m:r>
                        <m:r>
                          <a:rPr lang="en-US" b="0" i="1" smtClean="0">
                            <a:latin typeface="Cambria Math"/>
                            <a:sym typeface="WP MathA" pitchFamily="2" charset="2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sym typeface="WP MathA" pitchFamily="2" charset="2"/>
                          </a:rPr>
                          <m:t>𝑌</m:t>
                        </m:r>
                        <m:r>
                          <a:rPr lang="en-US" b="0" i="1" smtClean="0">
                            <a:latin typeface="Cambria Math"/>
                            <a:sym typeface="WP MathA" pitchFamily="2" charset="2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sym typeface="WP MathA" pitchFamily="2" charset="2"/>
                          </a:rPr>
                          <m:t>𝑋</m:t>
                        </m:r>
                      </m:sup>
                    </m:sSup>
                  </m:oMath>
                </a14:m>
                <a:endParaRPr lang="en-US" dirty="0"/>
              </a:p>
              <a:p>
                <a:pPr>
                  <a:buFont typeface="Wingdings" pitchFamily="2" charset="2"/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8704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message to 37607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16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Simplifying…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067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lvl="0">
                  <a:buClr>
                    <a:srgbClr val="666600"/>
                  </a:buClr>
                  <a:buNone/>
                </a:pPr>
                <a:r>
                  <a:rPr lang="en-US" dirty="0">
                    <a:solidFill>
                      <a:srgbClr val="000000"/>
                    </a:solidFill>
                    <a:sym typeface="WP MathA" pitchFamily="2" charset="2"/>
                  </a:rPr>
                  <a:t>K</a:t>
                </a:r>
                <a:r>
                  <a:rPr lang="en-US" baseline="-25000" dirty="0">
                    <a:solidFill>
                      <a:srgbClr val="000000"/>
                    </a:solidFill>
                    <a:sym typeface="WP MathA" pitchFamily="2" charset="2"/>
                  </a:rPr>
                  <a:t>C</a:t>
                </a:r>
                <a:r>
                  <a:rPr lang="en-US" dirty="0">
                    <a:solidFill>
                      <a:srgbClr val="000000"/>
                    </a:solidFill>
                    <a:sym typeface="WP MathA" pitchFamily="2" charset="2"/>
                  </a:rPr>
                  <a:t> = K</a:t>
                </a:r>
                <a:r>
                  <a:rPr lang="en-US" baseline="-25000" dirty="0">
                    <a:solidFill>
                      <a:srgbClr val="000000"/>
                    </a:solidFill>
                    <a:sym typeface="WP MathA" pitchFamily="2" charset="2"/>
                  </a:rPr>
                  <a:t>P</a:t>
                </a:r>
                <a:r>
                  <a:rPr lang="en-US" dirty="0">
                    <a:solidFill>
                      <a:srgbClr val="000000"/>
                    </a:solidFill>
                    <a:sym typeface="WP MathA" pitchFamily="2" charset="2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sym typeface="WP MathA" pitchFamily="2" charset="2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/>
                                <a:sym typeface="WP MathA" pitchFamily="2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/>
                                    <a:sym typeface="WP MathA" pitchFamily="2" charset="2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/>
                                    <a:sym typeface="WP MathA" pitchFamily="2" charset="2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/>
                                    <a:sym typeface="WP MathA" pitchFamily="2" charset="2"/>
                                  </a:rPr>
                                  <m:t>𝑅𝑇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sym typeface="WP MathA" pitchFamily="2" charset="2"/>
                          </a:rPr>
                          <m:t>𝑍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sym typeface="WP MathA" pitchFamily="2" charset="2"/>
                          </a:rPr>
                          <m:t>−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sym typeface="WP MathA" pitchFamily="2" charset="2"/>
                          </a:rPr>
                          <m:t>𝑌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sym typeface="WP MathA" pitchFamily="2" charset="2"/>
                          </a:rPr>
                          <m:t>−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sym typeface="WP MathA" pitchFamily="2" charset="2"/>
                          </a:rPr>
                          <m:t>𝑋</m:t>
                        </m:r>
                      </m:sup>
                    </m:sSup>
                  </m:oMath>
                </a14:m>
                <a:endParaRPr lang="en-US" dirty="0">
                  <a:solidFill>
                    <a:srgbClr val="000000"/>
                  </a:solidFill>
                </a:endParaRPr>
              </a:p>
              <a:p>
                <a:pPr>
                  <a:buFont typeface="Wingdings" pitchFamily="2" charset="2"/>
                  <a:buNone/>
                </a:pPr>
                <a:endParaRPr lang="en-US" dirty="0"/>
              </a:p>
              <a:p>
                <a:pPr>
                  <a:buFont typeface="Wingdings" pitchFamily="2" charset="2"/>
                  <a:buNone/>
                </a:pPr>
                <a:r>
                  <a:rPr lang="en-US" dirty="0" smtClean="0"/>
                  <a:t>Z-Y-X is just the change in the stoichiometry of the reaction:</a:t>
                </a:r>
              </a:p>
              <a:p>
                <a:pPr>
                  <a:buFont typeface="Wingdings" pitchFamily="2" charset="2"/>
                  <a:buNone/>
                </a:pPr>
                <a:endParaRPr lang="en-US" dirty="0">
                  <a:cs typeface="Tahoma" pitchFamily="34" charset="0"/>
                </a:endParaRPr>
              </a:p>
              <a:p>
                <a:pPr>
                  <a:buFont typeface="Wingdings" pitchFamily="2" charset="2"/>
                  <a:buNone/>
                </a:pPr>
                <a:r>
                  <a:rPr lang="en-US" dirty="0" smtClean="0">
                    <a:cs typeface="Tahoma" pitchFamily="34" charset="0"/>
                  </a:rPr>
                  <a:t>Z moles of products – Total moles of reactants (Y+X)</a:t>
                </a:r>
                <a:endParaRPr lang="el-GR" dirty="0">
                  <a:cs typeface="Tahoma" pitchFamily="34" charset="0"/>
                </a:endParaRPr>
              </a:p>
            </p:txBody>
          </p:sp>
        </mc:Choice>
        <mc:Fallback xmlns="">
          <p:sp>
            <p:nvSpPr>
              <p:cNvPr id="8806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1481" r="-2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message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Quadratic Formula</a:t>
            </a:r>
            <a:endParaRPr lang="en-US">
              <a:sym typeface="WP MathA" pitchFamily="2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387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2019300"/>
                <a:ext cx="8229600" cy="4111625"/>
              </a:xfrm>
            </p:spPr>
            <p:txBody>
              <a:bodyPr/>
              <a:lstStyle/>
              <a:p>
                <a:pPr>
                  <a:lnSpc>
                    <a:spcPct val="90000"/>
                  </a:lnSpc>
                  <a:buFont typeface="Wingdings" pitchFamily="2" charset="2"/>
                  <a:buNone/>
                </a:pPr>
                <a:r>
                  <a:rPr lang="en-US" dirty="0"/>
                  <a:t>a x</a:t>
                </a:r>
                <a:r>
                  <a:rPr lang="en-US" baseline="30000" dirty="0"/>
                  <a:t>2</a:t>
                </a:r>
                <a:r>
                  <a:rPr lang="en-US" dirty="0"/>
                  <a:t> + b x + c = 0</a:t>
                </a:r>
              </a:p>
              <a:p>
                <a:pPr>
                  <a:lnSpc>
                    <a:spcPct val="90000"/>
                  </a:lnSpc>
                  <a:buFont typeface="Wingdings" pitchFamily="2" charset="2"/>
                  <a:buNone/>
                </a:pPr>
                <a:endParaRPr lang="en-US" dirty="0"/>
              </a:p>
              <a:p>
                <a:pPr>
                  <a:lnSpc>
                    <a:spcPct val="90000"/>
                  </a:lnSpc>
                  <a:buFont typeface="Wingdings" pitchFamily="2" charset="2"/>
                  <a:buNone/>
                </a:pPr>
                <a:r>
                  <a:rPr lang="en-US" dirty="0"/>
                  <a:t>All quadratic equations have a solution for x that is given by:</a:t>
                </a:r>
              </a:p>
              <a:p>
                <a:pPr>
                  <a:lnSpc>
                    <a:spcPct val="75000"/>
                  </a:lnSpc>
                  <a:buFont typeface="Wingdings" pitchFamily="2" charset="2"/>
                  <a:buNone/>
                </a:pPr>
                <a:endParaRPr lang="en-US" dirty="0" smtClean="0"/>
              </a:p>
              <a:p>
                <a:pPr>
                  <a:lnSpc>
                    <a:spcPct val="75000"/>
                  </a:lnSpc>
                  <a:buFont typeface="Wingdings" pitchFamily="2" charset="2"/>
                  <a:buNone/>
                </a:pPr>
                <a:endParaRPr lang="en-US" dirty="0" smtClean="0"/>
              </a:p>
              <a:p>
                <a:pPr>
                  <a:lnSpc>
                    <a:spcPct val="75000"/>
                  </a:lnSpc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𝑥</m:t>
                      </m:r>
                      <m:r>
                        <a:rPr lang="en-US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i="1" smtClean="0">
                              <a:latin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 smtClean="0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 smtClean="0">
                                  <a:latin typeface="Cambria Math"/>
                                </a:rPr>
                                <m:t>−4</m:t>
                              </m:r>
                              <m:r>
                                <a:rPr lang="en-US" i="1" smtClean="0">
                                  <a:latin typeface="Cambria Math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US" i="1" smtClean="0">
                              <a:latin typeface="Cambria Math"/>
                            </a:rPr>
                            <m:t>2</m:t>
                          </m:r>
                          <m:r>
                            <a:rPr lang="en-US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>
                  <a:lnSpc>
                    <a:spcPct val="75000"/>
                  </a:lnSpc>
                  <a:buFont typeface="Wingdings" pitchFamily="2" charset="2"/>
                  <a:buNone/>
                </a:pPr>
                <a:endParaRPr lang="en-US" dirty="0"/>
              </a:p>
              <a:p>
                <a:pPr>
                  <a:lnSpc>
                    <a:spcPct val="75000"/>
                  </a:lnSpc>
                  <a:buFont typeface="Wingdings" pitchFamily="2" charset="2"/>
                  <a:buNone/>
                </a:pPr>
                <a:endParaRPr lang="en-US" dirty="0"/>
              </a:p>
              <a:p>
                <a:pPr>
                  <a:lnSpc>
                    <a:spcPct val="90000"/>
                  </a:lnSpc>
                  <a:buFont typeface="Wingdings" pitchFamily="2" charset="2"/>
                  <a:buNone/>
                </a:pPr>
                <a:endParaRPr lang="en-US" baseline="-25000" dirty="0"/>
              </a:p>
            </p:txBody>
          </p:sp>
        </mc:Choice>
        <mc:Fallback xmlns="">
          <p:sp>
            <p:nvSpPr>
              <p:cNvPr id="1638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2019300"/>
                <a:ext cx="8229600" cy="4111625"/>
              </a:xfrm>
              <a:blipFill rotWithShape="1">
                <a:blip r:embed="rId3"/>
                <a:stretch>
                  <a:fillRect l="-1481" t="-2519"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message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Simplifying…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9091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buFont typeface="Wingdings" pitchFamily="2" charset="2"/>
                  <a:buNone/>
                </a:pPr>
                <a:r>
                  <a:rPr lang="en-US" dirty="0" smtClean="0">
                    <a:sym typeface="WP MathA" pitchFamily="2" charset="2"/>
                  </a:rPr>
                  <a:t>K</a:t>
                </a:r>
                <a:r>
                  <a:rPr lang="en-US" baseline="-25000" dirty="0">
                    <a:sym typeface="WP MathA" pitchFamily="2" charset="2"/>
                  </a:rPr>
                  <a:t>C</a:t>
                </a:r>
                <a:r>
                  <a:rPr lang="en-US" dirty="0">
                    <a:sym typeface="WP MathA" pitchFamily="2" charset="2"/>
                  </a:rPr>
                  <a:t> = </a:t>
                </a:r>
                <a:r>
                  <a:rPr lang="en-US" dirty="0" err="1">
                    <a:sym typeface="WP MathA" pitchFamily="2" charset="2"/>
                  </a:rPr>
                  <a:t>K</a:t>
                </a:r>
                <a:r>
                  <a:rPr lang="en-US" baseline="-25000" dirty="0" err="1">
                    <a:sym typeface="WP MathA" pitchFamily="2" charset="2"/>
                  </a:rPr>
                  <a:t>p</a:t>
                </a:r>
                <a:r>
                  <a:rPr lang="en-US" dirty="0">
                    <a:sym typeface="WP MathA" pitchFamily="2" charset="2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  <a:sym typeface="WP MathA" pitchFamily="2" charset="2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dirty="0" smtClean="0">
                                <a:latin typeface="Cambria Math"/>
                                <a:sym typeface="WP MathA" pitchFamily="2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 dirty="0" smtClean="0">
                                    <a:latin typeface="Cambria Math"/>
                                    <a:sym typeface="WP MathA" pitchFamily="2" charset="2"/>
                                  </a:rPr>
                                </m:ctrlPr>
                              </m:fPr>
                              <m:num>
                                <m:r>
                                  <a:rPr lang="en-US" b="0" i="1" dirty="0" smtClean="0">
                                    <a:latin typeface="Cambria Math"/>
                                    <a:sym typeface="WP MathA" pitchFamily="2" charset="2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dirty="0" smtClean="0">
                                    <a:latin typeface="Cambria Math"/>
                                    <a:sym typeface="WP MathA" pitchFamily="2" charset="2"/>
                                  </a:rPr>
                                  <m:t>𝑅𝑇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i="1" dirty="0" smtClean="0">
                            <a:latin typeface="Cambria Math"/>
                            <a:ea typeface="Cambria Math"/>
                            <a:sym typeface="WP MathA" pitchFamily="2" charset="2"/>
                          </a:rPr>
                          <m:t>∆</m:t>
                        </m:r>
                        <m:r>
                          <a:rPr lang="en-US" b="0" i="1" dirty="0" smtClean="0">
                            <a:latin typeface="Cambria Math"/>
                            <a:ea typeface="Cambria Math"/>
                            <a:sym typeface="WP MathA" pitchFamily="2" charset="2"/>
                          </a:rPr>
                          <m:t>𝑛</m:t>
                        </m:r>
                      </m:sup>
                    </m:sSup>
                  </m:oMath>
                </a14:m>
                <a:endParaRPr lang="el-GR" dirty="0">
                  <a:cs typeface="Tahoma" pitchFamily="34" charset="0"/>
                  <a:sym typeface="WP MathA" pitchFamily="2" charset="2"/>
                </a:endParaRPr>
              </a:p>
              <a:p>
                <a:pPr>
                  <a:buFont typeface="Wingdings" pitchFamily="2" charset="2"/>
                  <a:buNone/>
                </a:pPr>
                <a:endParaRPr lang="en-US" dirty="0"/>
              </a:p>
              <a:p>
                <a:pPr>
                  <a:buFont typeface="Wingdings" pitchFamily="2" charset="2"/>
                  <a:buNone/>
                </a:pPr>
                <a:r>
                  <a:rPr lang="el-GR" dirty="0">
                    <a:cs typeface="Tahoma" pitchFamily="34" charset="0"/>
                  </a:rPr>
                  <a:t>Δ</a:t>
                </a:r>
                <a:r>
                  <a:rPr lang="en-US" dirty="0">
                    <a:cs typeface="Tahoma" pitchFamily="34" charset="0"/>
                  </a:rPr>
                  <a:t>n = total moles of product gas – total moles of reactant gas</a:t>
                </a:r>
              </a:p>
              <a:p>
                <a:pPr>
                  <a:buFont typeface="Wingdings" pitchFamily="2" charset="2"/>
                  <a:buNone/>
                </a:pPr>
                <a:endParaRPr lang="en-US" dirty="0">
                  <a:cs typeface="Tahoma" pitchFamily="34" charset="0"/>
                </a:endParaRPr>
              </a:p>
              <a:p>
                <a:pPr>
                  <a:buFont typeface="Wingdings" pitchFamily="2" charset="2"/>
                  <a:buNone/>
                </a:pPr>
                <a:r>
                  <a:rPr lang="en-US" dirty="0">
                    <a:cs typeface="Tahoma" pitchFamily="34" charset="0"/>
                  </a:rPr>
                  <a:t>This is the general relationship between </a:t>
                </a:r>
                <a:r>
                  <a:rPr lang="en-US" dirty="0" err="1">
                    <a:cs typeface="Tahoma" pitchFamily="34" charset="0"/>
                  </a:rPr>
                  <a:t>K</a:t>
                </a:r>
                <a:r>
                  <a:rPr lang="en-US" baseline="-25000" dirty="0" err="1">
                    <a:cs typeface="Tahoma" pitchFamily="34" charset="0"/>
                  </a:rPr>
                  <a:t>p</a:t>
                </a:r>
                <a:r>
                  <a:rPr lang="en-US" dirty="0">
                    <a:cs typeface="Tahoma" pitchFamily="34" charset="0"/>
                  </a:rPr>
                  <a:t> and </a:t>
                </a:r>
                <a:r>
                  <a:rPr lang="en-US" dirty="0" err="1">
                    <a:cs typeface="Tahoma" pitchFamily="34" charset="0"/>
                  </a:rPr>
                  <a:t>K</a:t>
                </a:r>
                <a:r>
                  <a:rPr lang="en-US" baseline="-25000" dirty="0" err="1">
                    <a:cs typeface="Tahoma" pitchFamily="34" charset="0"/>
                  </a:rPr>
                  <a:t>c</a:t>
                </a:r>
                <a:r>
                  <a:rPr lang="en-US" dirty="0">
                    <a:cs typeface="Tahoma" pitchFamily="34" charset="0"/>
                  </a:rPr>
                  <a:t> for all gas phase reactions.</a:t>
                </a:r>
              </a:p>
            </p:txBody>
          </p:sp>
        </mc:Choice>
        <mc:Fallback xmlns="">
          <p:sp>
            <p:nvSpPr>
              <p:cNvPr id="8909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message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Another K</a:t>
            </a:r>
            <a:r>
              <a:rPr lang="en-US" baseline="-25000"/>
              <a:t>p</a:t>
            </a:r>
            <a:r>
              <a:rPr lang="en-US"/>
              <a:t> vs K</a:t>
            </a:r>
            <a:r>
              <a:rPr lang="en-US" baseline="-25000"/>
              <a:t>c</a:t>
            </a:r>
            <a:r>
              <a:rPr lang="en-US"/>
              <a:t> problem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2 SO</a:t>
            </a:r>
            <a:r>
              <a:rPr lang="en-US" baseline="-25000"/>
              <a:t>3 (g)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</a:t>
            </a:r>
            <a:r>
              <a:rPr lang="en-US">
                <a:sym typeface="WP MathA" pitchFamily="2" charset="2"/>
              </a:rPr>
              <a:t> 2 SO</a:t>
            </a:r>
            <a:r>
              <a:rPr lang="en-US" baseline="-25000">
                <a:sym typeface="WP MathA" pitchFamily="2" charset="2"/>
              </a:rPr>
              <a:t>2 (g)</a:t>
            </a:r>
            <a:r>
              <a:rPr lang="en-US">
                <a:sym typeface="WP MathA" pitchFamily="2" charset="2"/>
              </a:rPr>
              <a:t> + O</a:t>
            </a:r>
            <a:r>
              <a:rPr lang="en-US" baseline="-25000">
                <a:sym typeface="WP MathA" pitchFamily="2" charset="2"/>
              </a:rPr>
              <a:t>2 (g)</a:t>
            </a:r>
            <a:endParaRPr lang="en-US">
              <a:sym typeface="WP MathA" pitchFamily="2" charset="2"/>
            </a:endParaRPr>
          </a:p>
          <a:p>
            <a:pPr>
              <a:buFont typeface="Wingdings" pitchFamily="2" charset="2"/>
              <a:buNone/>
            </a:pPr>
            <a:endParaRPr lang="en-US">
              <a:sym typeface="WP Math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sz="2400">
                <a:sym typeface="WP MathA" pitchFamily="2" charset="2"/>
              </a:rPr>
              <a:t>The above reaction has a K</a:t>
            </a:r>
            <a:r>
              <a:rPr lang="en-US" sz="2400" baseline="-25000">
                <a:sym typeface="WP MathA" pitchFamily="2" charset="2"/>
              </a:rPr>
              <a:t>p</a:t>
            </a:r>
            <a:r>
              <a:rPr lang="en-US" sz="2400">
                <a:sym typeface="WP MathA" pitchFamily="2" charset="2"/>
              </a:rPr>
              <a:t> value of 1.8x10</a:t>
            </a:r>
            <a:r>
              <a:rPr lang="en-US" sz="2400" baseline="30000">
                <a:sym typeface="WP MathA" pitchFamily="2" charset="2"/>
              </a:rPr>
              <a:t>-5</a:t>
            </a:r>
            <a:r>
              <a:rPr lang="en-US" sz="2400">
                <a:sym typeface="WP MathA" pitchFamily="2" charset="2"/>
              </a:rPr>
              <a:t> at 360</a:t>
            </a:r>
            <a:r>
              <a:rPr lang="en-US" sz="2400">
                <a:cs typeface="Tahoma" pitchFamily="34" charset="0"/>
                <a:sym typeface="WP MathA" pitchFamily="2" charset="2"/>
              </a:rPr>
              <a:t>°C.  What is K</a:t>
            </a:r>
            <a:r>
              <a:rPr lang="en-US" sz="2400" baseline="-25000">
                <a:cs typeface="Tahoma" pitchFamily="34" charset="0"/>
                <a:sym typeface="WP MathA" pitchFamily="2" charset="2"/>
              </a:rPr>
              <a:t>c</a:t>
            </a:r>
            <a:r>
              <a:rPr lang="en-US" sz="2400">
                <a:cs typeface="Tahoma" pitchFamily="34" charset="0"/>
                <a:sym typeface="WP MathA" pitchFamily="2" charset="2"/>
              </a:rPr>
              <a:t> for the reaction?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message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113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381000"/>
                <a:ext cx="8229600" cy="5638800"/>
              </a:xfrm>
            </p:spPr>
            <p:txBody>
              <a:bodyPr/>
              <a:lstStyle/>
              <a:p>
                <a:pPr>
                  <a:buFont typeface="Wingdings" pitchFamily="2" charset="2"/>
                  <a:buNone/>
                </a:pPr>
                <a:r>
                  <a:rPr lang="en-US" dirty="0" smtClean="0"/>
                  <a:t>If we recall that:</a:t>
                </a:r>
              </a:p>
              <a:p>
                <a:pPr>
                  <a:buFont typeface="Wingdings" pitchFamily="2" charset="2"/>
                  <a:buNone/>
                </a:pPr>
                <a:endParaRPr lang="en-US" dirty="0"/>
              </a:p>
              <a:p>
                <a:pPr>
                  <a:buNone/>
                </a:pPr>
                <a:r>
                  <a:rPr lang="en-US" dirty="0">
                    <a:solidFill>
                      <a:srgbClr val="000000"/>
                    </a:solidFill>
                    <a:sym typeface="WP MathA" pitchFamily="2" charset="2"/>
                  </a:rPr>
                  <a:t>K</a:t>
                </a:r>
                <a:r>
                  <a:rPr lang="en-US" baseline="-25000" dirty="0">
                    <a:solidFill>
                      <a:srgbClr val="000000"/>
                    </a:solidFill>
                    <a:sym typeface="WP MathA" pitchFamily="2" charset="2"/>
                  </a:rPr>
                  <a:t>C</a:t>
                </a:r>
                <a:r>
                  <a:rPr lang="en-US" dirty="0">
                    <a:solidFill>
                      <a:srgbClr val="000000"/>
                    </a:solidFill>
                    <a:sym typeface="WP MathA" pitchFamily="2" charset="2"/>
                  </a:rPr>
                  <a:t> = </a:t>
                </a:r>
                <a:r>
                  <a:rPr lang="en-US" dirty="0" err="1">
                    <a:solidFill>
                      <a:srgbClr val="000000"/>
                    </a:solidFill>
                    <a:sym typeface="WP MathA" pitchFamily="2" charset="2"/>
                  </a:rPr>
                  <a:t>K</a:t>
                </a:r>
                <a:r>
                  <a:rPr lang="en-US" baseline="-25000" dirty="0" err="1">
                    <a:solidFill>
                      <a:srgbClr val="000000"/>
                    </a:solidFill>
                    <a:sym typeface="WP MathA" pitchFamily="2" charset="2"/>
                  </a:rPr>
                  <a:t>p</a:t>
                </a:r>
                <a:r>
                  <a:rPr lang="en-US" dirty="0">
                    <a:solidFill>
                      <a:srgbClr val="000000"/>
                    </a:solidFill>
                    <a:sym typeface="WP MathA" pitchFamily="2" charset="2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  <a:sym typeface="WP MathA" pitchFamily="2" charset="2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dirty="0">
                                <a:solidFill>
                                  <a:srgbClr val="000000"/>
                                </a:solidFill>
                                <a:latin typeface="Cambria Math"/>
                                <a:sym typeface="WP MathA" pitchFamily="2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 dirty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sym typeface="WP MathA" pitchFamily="2" charset="2"/>
                                  </a:rPr>
                                </m:ctrlPr>
                              </m:fPr>
                              <m:num>
                                <m:r>
                                  <a:rPr lang="en-US" i="1" dirty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sym typeface="WP MathA" pitchFamily="2" charset="2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 dirty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sym typeface="WP MathA" pitchFamily="2" charset="2"/>
                                  </a:rPr>
                                  <m:t>𝑅𝑇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sym typeface="WP MathA" pitchFamily="2" charset="2"/>
                          </a:rPr>
                          <m:t>∆</m:t>
                        </m:r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sym typeface="WP MathA" pitchFamily="2" charset="2"/>
                          </a:rPr>
                          <m:t>𝑛</m:t>
                        </m:r>
                      </m:sup>
                    </m:sSup>
                  </m:oMath>
                </a14:m>
                <a:endParaRPr lang="en-US" dirty="0"/>
              </a:p>
              <a:p>
                <a:pPr>
                  <a:buFont typeface="Wingdings" pitchFamily="2" charset="2"/>
                  <a:buNone/>
                </a:pPr>
                <a:r>
                  <a:rPr lang="en-US" dirty="0"/>
                  <a:t>The solution is simple.</a:t>
                </a:r>
              </a:p>
              <a:p>
                <a:pPr>
                  <a:buFont typeface="Wingdings" pitchFamily="2" charset="2"/>
                  <a:buNone/>
                </a:pPr>
                <a:r>
                  <a:rPr lang="en-US" dirty="0"/>
                  <a:t>	 </a:t>
                </a:r>
                <a:r>
                  <a:rPr lang="el-GR" sz="2000" dirty="0">
                    <a:cs typeface="Tahoma" pitchFamily="34" charset="0"/>
                  </a:rPr>
                  <a:t>Δ</a:t>
                </a:r>
                <a:r>
                  <a:rPr lang="en-US" sz="2000" dirty="0">
                    <a:cs typeface="Tahoma" pitchFamily="34" charset="0"/>
                  </a:rPr>
                  <a:t>n = 3 moles product gas – 2 moles reactant gas</a:t>
                </a:r>
              </a:p>
              <a:p>
                <a:pPr>
                  <a:buFont typeface="Wingdings" pitchFamily="2" charset="2"/>
                  <a:buNone/>
                </a:pPr>
                <a:r>
                  <a:rPr lang="en-US" dirty="0">
                    <a:cs typeface="Tahoma" pitchFamily="34" charset="0"/>
                  </a:rPr>
                  <a:t>So</a:t>
                </a:r>
                <a:r>
                  <a:rPr lang="en-US" dirty="0" smtClean="0">
                    <a:cs typeface="Tahoma" pitchFamily="34" charset="0"/>
                  </a:rPr>
                  <a:t>:</a:t>
                </a:r>
              </a:p>
              <a:p>
                <a:pPr>
                  <a:buNone/>
                </a:pPr>
                <a:r>
                  <a:rPr lang="en-US" dirty="0">
                    <a:solidFill>
                      <a:srgbClr val="000000"/>
                    </a:solidFill>
                    <a:sym typeface="WP MathA" pitchFamily="2" charset="2"/>
                  </a:rPr>
                  <a:t>K</a:t>
                </a:r>
                <a:r>
                  <a:rPr lang="en-US" baseline="-25000" dirty="0">
                    <a:solidFill>
                      <a:srgbClr val="000000"/>
                    </a:solidFill>
                    <a:sym typeface="WP MathA" pitchFamily="2" charset="2"/>
                  </a:rPr>
                  <a:t>C</a:t>
                </a:r>
                <a:r>
                  <a:rPr lang="en-US" dirty="0">
                    <a:solidFill>
                      <a:srgbClr val="000000"/>
                    </a:solidFill>
                    <a:sym typeface="WP MathA" pitchFamily="2" charset="2"/>
                  </a:rPr>
                  <a:t> = </a:t>
                </a:r>
                <a:r>
                  <a:rPr lang="en-US" dirty="0" smtClean="0">
                    <a:solidFill>
                      <a:srgbClr val="000000"/>
                    </a:solidFill>
                    <a:sym typeface="WP MathA" pitchFamily="2" charset="2"/>
                  </a:rPr>
                  <a:t>1.8x10</a:t>
                </a:r>
                <a:r>
                  <a:rPr lang="en-US" baseline="30000" dirty="0" smtClean="0">
                    <a:solidFill>
                      <a:srgbClr val="000000"/>
                    </a:solidFill>
                    <a:sym typeface="WP MathA" pitchFamily="2" charset="2"/>
                  </a:rPr>
                  <a:t>-5</a:t>
                </a:r>
                <a:r>
                  <a:rPr lang="en-US" dirty="0" smtClean="0">
                    <a:solidFill>
                      <a:srgbClr val="000000"/>
                    </a:solidFill>
                    <a:sym typeface="WP MathA" pitchFamily="2" charset="2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  <a:sym typeface="WP MathA" pitchFamily="2" charset="2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dirty="0">
                                <a:solidFill>
                                  <a:srgbClr val="000000"/>
                                </a:solidFill>
                                <a:latin typeface="Cambria Math"/>
                                <a:sym typeface="WP MathA" pitchFamily="2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 dirty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sym typeface="WP MathA" pitchFamily="2" charset="2"/>
                                  </a:rPr>
                                </m:ctrlPr>
                              </m:fPr>
                              <m:num>
                                <m:r>
                                  <a:rPr lang="en-US" i="1" dirty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sym typeface="WP MathA" pitchFamily="2" charset="2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dirty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sym typeface="WP MathA" pitchFamily="2" charset="2"/>
                                  </a:rPr>
                                  <m:t>(0.0821</m:t>
                                </m:r>
                                <m:f>
                                  <m:fPr>
                                    <m:ctrlPr>
                                      <a:rPr lang="en-US" b="0" i="1" dirty="0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  <a:sym typeface="WP MathA" pitchFamily="2" charset="2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dirty="0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  <a:sym typeface="WP MathA" pitchFamily="2" charset="2"/>
                                      </a:rPr>
                                      <m:t>𝐿</m:t>
                                    </m:r>
                                    <m:r>
                                      <a:rPr lang="en-US" b="0" i="1" dirty="0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  <a:sym typeface="WP MathA" pitchFamily="2" charset="2"/>
                                      </a:rPr>
                                      <m:t> </m:t>
                                    </m:r>
                                    <m:r>
                                      <a:rPr lang="en-US" b="0" i="1" dirty="0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  <a:sym typeface="WP MathA" pitchFamily="2" charset="2"/>
                                      </a:rPr>
                                      <m:t>𝑎𝑡𝑚</m:t>
                                    </m:r>
                                  </m:num>
                                  <m:den>
                                    <m:r>
                                      <a:rPr lang="en-US" b="0" i="1" dirty="0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  <a:sym typeface="WP MathA" pitchFamily="2" charset="2"/>
                                      </a:rPr>
                                      <m:t>𝑚𝑜𝑙</m:t>
                                    </m:r>
                                    <m:r>
                                      <a:rPr lang="en-US" b="0" i="1" dirty="0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  <a:sym typeface="WP MathA" pitchFamily="2" charset="2"/>
                                      </a:rPr>
                                      <m:t> </m:t>
                                    </m:r>
                                    <m:r>
                                      <a:rPr lang="en-US" b="0" i="1" dirty="0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  <a:sym typeface="WP MathA" pitchFamily="2" charset="2"/>
                                      </a:rPr>
                                      <m:t>𝐾</m:t>
                                    </m:r>
                                  </m:den>
                                </m:f>
                                <m:r>
                                  <a:rPr lang="en-US" b="0" i="1" dirty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sym typeface="WP MathA" pitchFamily="2" charset="2"/>
                                  </a:rPr>
                                  <m:t>)(360</m:t>
                                </m:r>
                                <m:r>
                                  <a:rPr lang="en-US" b="0" i="1" dirty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sym typeface="WP MathA" pitchFamily="2" charset="2"/>
                                  </a:rPr>
                                  <m:t>𝐶</m:t>
                                </m:r>
                                <m:r>
                                  <a:rPr lang="en-US" b="0" i="1" dirty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sym typeface="WP MathA" pitchFamily="2" charset="2"/>
                                  </a:rPr>
                                  <m:t>+273.15 </m:t>
                                </m:r>
                                <m:r>
                                  <a:rPr lang="en-US" b="0" i="1" dirty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sym typeface="WP MathA" pitchFamily="2" charset="2"/>
                                  </a:rPr>
                                  <m:t>𝐾</m:t>
                                </m:r>
                                <m:r>
                                  <a:rPr lang="en-US" b="0" i="1" dirty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sym typeface="WP MathA" pitchFamily="2" charset="2"/>
                                  </a:rPr>
                                  <m:t>)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dirty="0" smtClean="0">
                            <a:solidFill>
                              <a:srgbClr val="000000"/>
                            </a:solidFill>
                            <a:latin typeface="Cambria Math"/>
                            <a:sym typeface="WP MathA" pitchFamily="2" charset="2"/>
                          </a:rPr>
                          <m:t>1</m:t>
                        </m:r>
                      </m:sup>
                    </m:sSup>
                  </m:oMath>
                </a14:m>
                <a:endParaRPr lang="en-US" dirty="0">
                  <a:cs typeface="Tahoma" pitchFamily="34" charset="0"/>
                </a:endParaRPr>
              </a:p>
              <a:p>
                <a:pPr>
                  <a:buFont typeface="Wingdings" pitchFamily="2" charset="2"/>
                  <a:buNone/>
                </a:pPr>
                <a:endParaRPr lang="en-US" dirty="0"/>
              </a:p>
              <a:p>
                <a:pPr>
                  <a:buFont typeface="Wingdings" pitchFamily="2" charset="2"/>
                  <a:buNone/>
                </a:pPr>
                <a:r>
                  <a:rPr lang="en-US" dirty="0" err="1" smtClean="0"/>
                  <a:t>K</a:t>
                </a:r>
                <a:r>
                  <a:rPr lang="en-US" baseline="-25000" dirty="0" err="1" smtClean="0"/>
                  <a:t>c</a:t>
                </a:r>
                <a:r>
                  <a:rPr lang="en-US" dirty="0" smtClean="0"/>
                  <a:t> </a:t>
                </a:r>
                <a:r>
                  <a:rPr lang="en-US" dirty="0"/>
                  <a:t>= 3.46x10</a:t>
                </a:r>
                <a:r>
                  <a:rPr lang="en-US" baseline="30000" dirty="0"/>
                  <a:t>-7</a:t>
                </a:r>
                <a:endParaRPr lang="en-US" dirty="0"/>
              </a:p>
            </p:txBody>
          </p:sp>
        </mc:Choice>
        <mc:Fallback xmlns="">
          <p:sp>
            <p:nvSpPr>
              <p:cNvPr id="9113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381000"/>
                <a:ext cx="8229600" cy="5638800"/>
              </a:xfrm>
              <a:blipFill rotWithShape="1">
                <a:blip r:embed="rId2"/>
                <a:stretch>
                  <a:fillRect l="-1481" t="-1081" b="-6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message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Equilibrium &amp; the Quadratic Formula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If you cannot make a simplifying assumption, many times you will end up with a quadratic equation for an equilibrium constant expression.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You can end up with a 3</a:t>
            </a:r>
            <a:r>
              <a:rPr lang="en-US" baseline="30000"/>
              <a:t>rd</a:t>
            </a:r>
            <a:r>
              <a:rPr lang="en-US"/>
              <a:t>, 4</a:t>
            </a:r>
            <a:r>
              <a:rPr lang="en-US" baseline="30000"/>
              <a:t>th</a:t>
            </a:r>
            <a:r>
              <a:rPr lang="en-US"/>
              <a:t>, 5</a:t>
            </a:r>
            <a:r>
              <a:rPr lang="en-US" baseline="30000"/>
              <a:t>th</a:t>
            </a:r>
            <a:r>
              <a:rPr lang="en-US"/>
              <a:t>, etc. order polynomial, but I will not hold you responsible for being able to solve those as there is no simple formula for the solution.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message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sample problem.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A mixture of 0.00250 mol H</a:t>
            </a:r>
            <a:r>
              <a:rPr lang="en-US" baseline="-25000"/>
              <a:t>2 (g)</a:t>
            </a:r>
            <a:r>
              <a:rPr lang="en-US"/>
              <a:t> and 0.00500 mol of I</a:t>
            </a:r>
            <a:r>
              <a:rPr lang="en-US" baseline="-25000"/>
              <a:t>2 (g)</a:t>
            </a:r>
            <a:r>
              <a:rPr lang="en-US"/>
              <a:t> was placed in a 1.00 L stainless steel flask at 430 </a:t>
            </a:r>
            <a:r>
              <a:rPr lang="en-US">
                <a:cs typeface="Tahoma" pitchFamily="34" charset="0"/>
              </a:rPr>
              <a:t>°C.  The equilibrium constant, based on concentration, for the creation of HI from hydrogen and iodine is 54.3 at this temperature.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>
              <a:cs typeface="Tahom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cs typeface="Tahoma" pitchFamily="34" charset="0"/>
              </a:rPr>
              <a:t>What are the equilibrium concentrations of all 3 species?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message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Determining the concentrations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ICE - ICE - BABY - ICE – ICE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The easiest way to solve this problem is by using an ICE chart.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We just need a BALANCED EQUATION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message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ICE Chart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84582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/>
              <a:t>			</a:t>
            </a:r>
            <a:r>
              <a:rPr lang="en-US"/>
              <a:t>H</a:t>
            </a:r>
            <a:r>
              <a:rPr lang="en-US" baseline="-25000"/>
              <a:t>2</a:t>
            </a:r>
            <a:r>
              <a:rPr lang="en-US"/>
              <a:t> </a:t>
            </a:r>
            <a:r>
              <a:rPr lang="en-US" baseline="-25000"/>
              <a:t>(g)</a:t>
            </a:r>
            <a:r>
              <a:rPr lang="en-US"/>
              <a:t> + I</a:t>
            </a:r>
            <a:r>
              <a:rPr lang="en-US" baseline="-25000"/>
              <a:t>2</a:t>
            </a:r>
            <a:r>
              <a:rPr lang="en-US"/>
              <a:t> </a:t>
            </a:r>
            <a:r>
              <a:rPr lang="en-US" baseline="-25000"/>
              <a:t>(g)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</a:t>
            </a:r>
            <a:r>
              <a:rPr lang="en-US"/>
              <a:t> 2 HI </a:t>
            </a:r>
            <a:r>
              <a:rPr lang="en-US" baseline="-25000"/>
              <a:t>(g)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 sz="24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message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ICE Chart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84582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/>
              <a:t>			</a:t>
            </a:r>
            <a:r>
              <a:rPr lang="en-US"/>
              <a:t>H</a:t>
            </a:r>
            <a:r>
              <a:rPr lang="en-US" baseline="-25000"/>
              <a:t>2</a:t>
            </a:r>
            <a:r>
              <a:rPr lang="en-US"/>
              <a:t> </a:t>
            </a:r>
            <a:r>
              <a:rPr lang="en-US" baseline="-25000"/>
              <a:t>(g)</a:t>
            </a:r>
            <a:r>
              <a:rPr lang="en-US"/>
              <a:t> + I</a:t>
            </a:r>
            <a:r>
              <a:rPr lang="en-US" baseline="-25000"/>
              <a:t>2</a:t>
            </a:r>
            <a:r>
              <a:rPr lang="en-US"/>
              <a:t> </a:t>
            </a:r>
            <a:r>
              <a:rPr lang="en-US" baseline="-25000"/>
              <a:t>(g)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</a:t>
            </a:r>
            <a:r>
              <a:rPr lang="en-US"/>
              <a:t> 2 HI </a:t>
            </a:r>
            <a:r>
              <a:rPr lang="en-US" baseline="-25000"/>
              <a:t>(g)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 sz="2400"/>
              <a:t>I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pPr>
              <a:buFont typeface="Wingdings" pitchFamily="2" charset="2"/>
              <a:buNone/>
            </a:pPr>
            <a:r>
              <a:rPr lang="en-US" sz="2400"/>
              <a:t>C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pPr>
              <a:buFont typeface="Wingdings" pitchFamily="2" charset="2"/>
              <a:buNone/>
            </a:pPr>
            <a:r>
              <a:rPr lang="en-US" sz="2400"/>
              <a:t>E</a:t>
            </a:r>
          </a:p>
        </p:txBody>
      </p:sp>
      <p:graphicFrame>
        <p:nvGraphicFramePr>
          <p:cNvPr id="92191" name="Group 31"/>
          <p:cNvGraphicFramePr>
            <a:graphicFrameLocks noGrp="1"/>
          </p:cNvGraphicFramePr>
          <p:nvPr>
            <p:ph sz="half" idx="2"/>
          </p:nvPr>
        </p:nvGraphicFramePr>
        <p:xfrm>
          <a:off x="1752600" y="2522538"/>
          <a:ext cx="6248400" cy="2887663"/>
        </p:xfrm>
        <a:graphic>
          <a:graphicData uri="http://schemas.openxmlformats.org/drawingml/2006/table">
            <a:tbl>
              <a:tblPr/>
              <a:tblGrid>
                <a:gridCol w="1441450"/>
                <a:gridCol w="206375"/>
                <a:gridCol w="384175"/>
                <a:gridCol w="1492250"/>
                <a:gridCol w="927100"/>
                <a:gridCol w="1797050"/>
              </a:tblGrid>
              <a:tr h="1019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0.00250 M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0.00500 M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 M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50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+2x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34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0.00250 – 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0.00500 – 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2x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message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14379</TotalTime>
  <Words>1913</Words>
  <Application>Microsoft Office PowerPoint</Application>
  <PresentationFormat>On-screen Show (4:3)</PresentationFormat>
  <Paragraphs>322</Paragraphs>
  <Slides>42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Level</vt:lpstr>
      <vt:lpstr>Chemical Equilibrium</vt:lpstr>
      <vt:lpstr>The ICE chart is a powerful tool for many different equilibrium problems</vt:lpstr>
      <vt:lpstr>A Quadratic Equation</vt:lpstr>
      <vt:lpstr>The Quadratic Formula</vt:lpstr>
      <vt:lpstr>Equilibrium &amp; the Quadratic Formula</vt:lpstr>
      <vt:lpstr>A sample problem.</vt:lpstr>
      <vt:lpstr>Determining the concentrations</vt:lpstr>
      <vt:lpstr>An ICE Chart</vt:lpstr>
      <vt:lpstr>An ICE Chart</vt:lpstr>
      <vt:lpstr>Plug these numbers into the equilibrium constant expression.</vt:lpstr>
      <vt:lpstr>Are we good to the K-equation </vt:lpstr>
      <vt:lpstr>Assuming x is small…</vt:lpstr>
      <vt:lpstr>PowerPoint Presentation</vt:lpstr>
      <vt:lpstr>We’re going to have to use the quadratic formula</vt:lpstr>
      <vt:lpstr>Using the quadratic formula</vt:lpstr>
      <vt:lpstr>There are 2 roots…</vt:lpstr>
      <vt:lpstr>x = 0.005736   OR  0.002356 </vt:lpstr>
      <vt:lpstr>SO  x = 0.002356 </vt:lpstr>
      <vt:lpstr>`</vt:lpstr>
      <vt:lpstr>Another Itty Bitty Problem</vt:lpstr>
      <vt:lpstr>Another Itty Bitty Problem</vt:lpstr>
      <vt:lpstr>PowerPoint Presentation</vt:lpstr>
      <vt:lpstr>PowerPoint Presentation</vt:lpstr>
      <vt:lpstr>PowerPoint Presentation</vt:lpstr>
      <vt:lpstr>Another Itty Bitty Problem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Kc vs Kp</vt:lpstr>
      <vt:lpstr>Kc vs Kp</vt:lpstr>
      <vt:lpstr>Kc vs Kp</vt:lpstr>
      <vt:lpstr>Kc vs Kp  - in general</vt:lpstr>
      <vt:lpstr>Using the Ideal Gas Law…</vt:lpstr>
      <vt:lpstr>If I collect all the (1/RT) terms separately</vt:lpstr>
      <vt:lpstr>Simplifying…</vt:lpstr>
      <vt:lpstr>Simplifying…</vt:lpstr>
      <vt:lpstr>Another Kp vs Kc problem</vt:lpstr>
      <vt:lpstr>PowerPoint Presentation</vt:lpstr>
    </vt:vector>
  </TitlesOfParts>
  <Company>Rochester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Equilbrium</dc:title>
  <dc:creator>Joseph M. Lanzafame</dc:creator>
  <cp:lastModifiedBy>unpub@aol.com</cp:lastModifiedBy>
  <cp:revision>48</cp:revision>
  <dcterms:created xsi:type="dcterms:W3CDTF">2006-05-08T16:55:15Z</dcterms:created>
  <dcterms:modified xsi:type="dcterms:W3CDTF">2015-03-13T11:56:46Z</dcterms:modified>
</cp:coreProperties>
</file>