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9"/>
  </p:notesMasterIdLst>
  <p:sldIdLst>
    <p:sldId id="332" r:id="rId2"/>
    <p:sldId id="256" r:id="rId3"/>
    <p:sldId id="281" r:id="rId4"/>
    <p:sldId id="282" r:id="rId5"/>
    <p:sldId id="283" r:id="rId6"/>
    <p:sldId id="284" r:id="rId7"/>
    <p:sldId id="285" r:id="rId8"/>
    <p:sldId id="286" r:id="rId9"/>
    <p:sldId id="287" r:id="rId10"/>
    <p:sldId id="299" r:id="rId11"/>
    <p:sldId id="288" r:id="rId12"/>
    <p:sldId id="258" r:id="rId13"/>
    <p:sldId id="259" r:id="rId14"/>
    <p:sldId id="260" r:id="rId15"/>
    <p:sldId id="261" r:id="rId16"/>
    <p:sldId id="262" r:id="rId17"/>
    <p:sldId id="313" r:id="rId18"/>
    <p:sldId id="314"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315" r:id="rId36"/>
    <p:sldId id="316" r:id="rId37"/>
    <p:sldId id="317" r:id="rId38"/>
    <p:sldId id="257" r:id="rId39"/>
    <p:sldId id="293" r:id="rId40"/>
    <p:sldId id="301" r:id="rId41"/>
    <p:sldId id="322" r:id="rId42"/>
    <p:sldId id="323" r:id="rId43"/>
    <p:sldId id="335" r:id="rId44"/>
    <p:sldId id="325" r:id="rId45"/>
    <p:sldId id="326" r:id="rId46"/>
    <p:sldId id="327" r:id="rId47"/>
    <p:sldId id="328" r:id="rId48"/>
    <p:sldId id="329" r:id="rId49"/>
    <p:sldId id="321" r:id="rId50"/>
    <p:sldId id="320" r:id="rId51"/>
    <p:sldId id="319" r:id="rId52"/>
    <p:sldId id="279" r:id="rId53"/>
    <p:sldId id="280" r:id="rId54"/>
    <p:sldId id="333" r:id="rId55"/>
    <p:sldId id="334" r:id="rId56"/>
    <p:sldId id="291" r:id="rId57"/>
    <p:sldId id="298" r:id="rId58"/>
    <p:sldId id="289" r:id="rId59"/>
    <p:sldId id="292" r:id="rId60"/>
    <p:sldId id="290" r:id="rId61"/>
    <p:sldId id="300" r:id="rId62"/>
    <p:sldId id="302" r:id="rId63"/>
    <p:sldId id="303" r:id="rId64"/>
    <p:sldId id="305" r:id="rId65"/>
    <p:sldId id="304" r:id="rId66"/>
    <p:sldId id="306" r:id="rId67"/>
    <p:sldId id="330" r:id="rId68"/>
    <p:sldId id="307" r:id="rId69"/>
    <p:sldId id="294" r:id="rId70"/>
    <p:sldId id="296" r:id="rId71"/>
    <p:sldId id="295" r:id="rId72"/>
    <p:sldId id="308" r:id="rId73"/>
    <p:sldId id="297" r:id="rId74"/>
    <p:sldId id="310" r:id="rId75"/>
    <p:sldId id="311" r:id="rId76"/>
    <p:sldId id="318" r:id="rId77"/>
    <p:sldId id="312"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4" autoAdjust="0"/>
    <p:restoredTop sz="94600"/>
  </p:normalViewPr>
  <p:slideViewPr>
    <p:cSldViewPr>
      <p:cViewPr varScale="1">
        <p:scale>
          <a:sx n="65" d="100"/>
          <a:sy n="65" d="100"/>
        </p:scale>
        <p:origin x="-1258"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C5B36-5FB7-48C9-8769-162EED14ECC3}" type="datetimeFigureOut">
              <a:rPr lang="en-US" smtClean="0"/>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1A810-6488-404F-8BD4-94A6AC9EE532}" type="slidenum">
              <a:rPr lang="en-US" smtClean="0"/>
              <a:t>‹#›</a:t>
            </a:fld>
            <a:endParaRPr lang="en-US"/>
          </a:p>
        </p:txBody>
      </p:sp>
    </p:spTree>
    <p:extLst>
      <p:ext uri="{BB962C8B-B14F-4D97-AF65-F5344CB8AC3E}">
        <p14:creationId xmlns:p14="http://schemas.microsoft.com/office/powerpoint/2010/main" val="369614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r>
              <a:rPr lang="en-US" smtClean="0"/>
              <a:t>Text 187948 to 37607</a:t>
            </a: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3AE28EB4-A51F-4BAA-B1D9-F7F728BF8AD5}" type="slidenum">
              <a:rPr lang="en-US"/>
              <a:pPr>
                <a:defRPr/>
              </a:pPr>
              <a:t>‹#›</a:t>
            </a:fld>
            <a:endParaRPr lang="en-US"/>
          </a:p>
        </p:txBody>
      </p:sp>
    </p:spTree>
    <p:extLst>
      <p:ext uri="{BB962C8B-B14F-4D97-AF65-F5344CB8AC3E}">
        <p14:creationId xmlns:p14="http://schemas.microsoft.com/office/powerpoint/2010/main" val="193937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88DA096-EBD7-4BA1-BB5C-BAE451544A41}" type="slidenum">
              <a:rPr lang="en-US"/>
              <a:pPr>
                <a:defRPr/>
              </a:pPr>
              <a:t>‹#›</a:t>
            </a:fld>
            <a:endParaRPr lang="en-US"/>
          </a:p>
        </p:txBody>
      </p:sp>
    </p:spTree>
    <p:extLst>
      <p:ext uri="{BB962C8B-B14F-4D97-AF65-F5344CB8AC3E}">
        <p14:creationId xmlns:p14="http://schemas.microsoft.com/office/powerpoint/2010/main" val="377078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91BE153-89D6-4A31-8D86-CF3CF47321F8}" type="slidenum">
              <a:rPr lang="en-US"/>
              <a:pPr>
                <a:defRPr/>
              </a:pPr>
              <a:t>‹#›</a:t>
            </a:fld>
            <a:endParaRPr lang="en-US"/>
          </a:p>
        </p:txBody>
      </p:sp>
    </p:spTree>
    <p:extLst>
      <p:ext uri="{BB962C8B-B14F-4D97-AF65-F5344CB8AC3E}">
        <p14:creationId xmlns:p14="http://schemas.microsoft.com/office/powerpoint/2010/main" val="181231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105EDD6-A390-4DD0-A0ED-34F114914B10}" type="slidenum">
              <a:rPr lang="en-US"/>
              <a:pPr>
                <a:defRPr/>
              </a:pPr>
              <a:t>‹#›</a:t>
            </a:fld>
            <a:endParaRPr lang="en-US"/>
          </a:p>
        </p:txBody>
      </p:sp>
    </p:spTree>
    <p:extLst>
      <p:ext uri="{BB962C8B-B14F-4D97-AF65-F5344CB8AC3E}">
        <p14:creationId xmlns:p14="http://schemas.microsoft.com/office/powerpoint/2010/main" val="291032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72EF7F7-8457-433E-BBC8-3A64F341B979}" type="slidenum">
              <a:rPr lang="en-US"/>
              <a:pPr>
                <a:defRPr/>
              </a:pPr>
              <a:t>‹#›</a:t>
            </a:fld>
            <a:endParaRPr lang="en-US"/>
          </a:p>
        </p:txBody>
      </p:sp>
    </p:spTree>
    <p:extLst>
      <p:ext uri="{BB962C8B-B14F-4D97-AF65-F5344CB8AC3E}">
        <p14:creationId xmlns:p14="http://schemas.microsoft.com/office/powerpoint/2010/main" val="129118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2D15811-876B-473D-8181-91563F8F786E}" type="slidenum">
              <a:rPr lang="en-US"/>
              <a:pPr>
                <a:defRPr/>
              </a:pPr>
              <a:t>‹#›</a:t>
            </a:fld>
            <a:endParaRPr lang="en-US"/>
          </a:p>
        </p:txBody>
      </p:sp>
    </p:spTree>
    <p:extLst>
      <p:ext uri="{BB962C8B-B14F-4D97-AF65-F5344CB8AC3E}">
        <p14:creationId xmlns:p14="http://schemas.microsoft.com/office/powerpoint/2010/main" val="182080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6BCD90F8-099B-40B9-A49A-11372E5AEC47}" type="slidenum">
              <a:rPr lang="en-US"/>
              <a:pPr>
                <a:defRPr/>
              </a:pPr>
              <a:t>‹#›</a:t>
            </a:fld>
            <a:endParaRPr lang="en-US"/>
          </a:p>
        </p:txBody>
      </p:sp>
    </p:spTree>
    <p:extLst>
      <p:ext uri="{BB962C8B-B14F-4D97-AF65-F5344CB8AC3E}">
        <p14:creationId xmlns:p14="http://schemas.microsoft.com/office/powerpoint/2010/main" val="412609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AFCFA89A-27B8-44C9-AF8D-D2FD22268266}" type="slidenum">
              <a:rPr lang="en-US"/>
              <a:pPr>
                <a:defRPr/>
              </a:pPr>
              <a:t>‹#›</a:t>
            </a:fld>
            <a:endParaRPr lang="en-US"/>
          </a:p>
        </p:txBody>
      </p:sp>
    </p:spTree>
    <p:extLst>
      <p:ext uri="{BB962C8B-B14F-4D97-AF65-F5344CB8AC3E}">
        <p14:creationId xmlns:p14="http://schemas.microsoft.com/office/powerpoint/2010/main" val="15382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3B48B268-5A92-4D28-8213-EA02C1CF05CF}" type="slidenum">
              <a:rPr lang="en-US"/>
              <a:pPr>
                <a:defRPr/>
              </a:pPr>
              <a:t>‹#›</a:t>
            </a:fld>
            <a:endParaRPr lang="en-US"/>
          </a:p>
        </p:txBody>
      </p:sp>
    </p:spTree>
    <p:extLst>
      <p:ext uri="{BB962C8B-B14F-4D97-AF65-F5344CB8AC3E}">
        <p14:creationId xmlns:p14="http://schemas.microsoft.com/office/powerpoint/2010/main" val="260107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FA3966F-72E8-4E27-AB9B-54C2F6148E54}" type="slidenum">
              <a:rPr lang="en-US"/>
              <a:pPr>
                <a:defRPr/>
              </a:pPr>
              <a:t>‹#›</a:t>
            </a:fld>
            <a:endParaRPr lang="en-US"/>
          </a:p>
        </p:txBody>
      </p:sp>
    </p:spTree>
    <p:extLst>
      <p:ext uri="{BB962C8B-B14F-4D97-AF65-F5344CB8AC3E}">
        <p14:creationId xmlns:p14="http://schemas.microsoft.com/office/powerpoint/2010/main" val="300792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Text 187948 to 37607</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E5A86F1-0D56-4230-BB51-DF8943F86B6D}" type="slidenum">
              <a:rPr lang="en-US"/>
              <a:pPr>
                <a:defRPr/>
              </a:pPr>
              <a:t>‹#›</a:t>
            </a:fld>
            <a:endParaRPr lang="en-US"/>
          </a:p>
        </p:txBody>
      </p:sp>
    </p:spTree>
    <p:extLst>
      <p:ext uri="{BB962C8B-B14F-4D97-AF65-F5344CB8AC3E}">
        <p14:creationId xmlns:p14="http://schemas.microsoft.com/office/powerpoint/2010/main" val="338127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r>
              <a:rPr lang="en-US" smtClean="0"/>
              <a:t>Text 187948 to 37607</a:t>
            </a:r>
            <a:endParaRPr lang="en-US"/>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6E2BBAB-87EC-461B-B1DA-4EBA8907E2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713327"/>
              </p:ext>
            </p:extLst>
          </p:nvPr>
        </p:nvGraphicFramePr>
        <p:xfrm>
          <a:off x="1143000" y="228600"/>
          <a:ext cx="4953000" cy="6583680"/>
        </p:xfrm>
        <a:graphic>
          <a:graphicData uri="http://schemas.openxmlformats.org/drawingml/2006/table">
            <a:tbl>
              <a:tblPr firstRow="1" firstCol="1" bandRow="1">
                <a:tableStyleId>{5C22544A-7EE6-4342-B048-85BDC9FD1C3A}</a:tableStyleId>
              </a:tblPr>
              <a:tblGrid>
                <a:gridCol w="1445925"/>
                <a:gridCol w="1251717"/>
                <a:gridCol w="1127679"/>
                <a:gridCol w="1127679"/>
              </a:tblGrid>
              <a:tr h="564776">
                <a:tc>
                  <a:txBody>
                    <a:bodyPr/>
                    <a:lstStyle/>
                    <a:p>
                      <a:pPr marL="0" marR="0">
                        <a:spcBef>
                          <a:spcPts val="0"/>
                        </a:spcBef>
                        <a:spcAft>
                          <a:spcPts val="0"/>
                        </a:spcAft>
                      </a:pPr>
                      <a:r>
                        <a:rPr lang="en-US" sz="1600" dirty="0">
                          <a:solidFill>
                            <a:schemeClr val="tx1"/>
                          </a:solidFill>
                          <a:effectLst/>
                        </a:rPr>
                        <a:t>Substance</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ΔH</a:t>
                      </a:r>
                      <a:r>
                        <a:rPr lang="en-US" sz="1600" baseline="30000">
                          <a:effectLst/>
                        </a:rPr>
                        <a:t>0</a:t>
                      </a:r>
                      <a:r>
                        <a:rPr lang="en-US" sz="1600" baseline="-25000">
                          <a:effectLst/>
                        </a:rPr>
                        <a:t>f</a:t>
                      </a:r>
                      <a:r>
                        <a:rPr lang="en-US" sz="1600">
                          <a:effectLst/>
                        </a:rPr>
                        <a:t> (kJ/mol)</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ΔG</a:t>
                      </a:r>
                      <a:r>
                        <a:rPr lang="en-US" sz="1600" baseline="30000">
                          <a:effectLst/>
                        </a:rPr>
                        <a:t>0</a:t>
                      </a:r>
                      <a:r>
                        <a:rPr lang="en-US" sz="1600" baseline="-25000">
                          <a:effectLst/>
                        </a:rPr>
                        <a:t>f</a:t>
                      </a:r>
                      <a:r>
                        <a:rPr lang="en-US" sz="1600">
                          <a:effectLst/>
                        </a:rPr>
                        <a:t> (kJ/mol)</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S</a:t>
                      </a:r>
                      <a:r>
                        <a:rPr lang="en-US" sz="1600" baseline="30000">
                          <a:effectLst/>
                        </a:rPr>
                        <a:t>0</a:t>
                      </a:r>
                      <a:r>
                        <a:rPr lang="en-US" sz="1600">
                          <a:effectLst/>
                        </a:rPr>
                        <a:t> (J/mol*K)</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218.0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203.3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114.7</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30000" dirty="0">
                          <a:solidFill>
                            <a:schemeClr val="tx1"/>
                          </a:solidFill>
                          <a:effectLst/>
                        </a:rPr>
                        <a:t>+</a:t>
                      </a:r>
                      <a:r>
                        <a:rPr lang="en-US" sz="1600" dirty="0">
                          <a:solidFill>
                            <a:schemeClr val="tx1"/>
                          </a:solidFill>
                          <a:effectLst/>
                        </a:rPr>
                        <a:t>(</a:t>
                      </a:r>
                      <a:r>
                        <a:rPr lang="en-US" sz="1600" dirty="0" err="1">
                          <a:solidFill>
                            <a:schemeClr val="tx1"/>
                          </a:solidFill>
                          <a:effectLst/>
                        </a:rPr>
                        <a:t>aq</a:t>
                      </a:r>
                      <a:r>
                        <a:rPr lang="en-US" sz="1600" dirty="0">
                          <a:solidFill>
                            <a:schemeClr val="tx1"/>
                          </a:solidFill>
                          <a:effectLst/>
                        </a:rPr>
                        <a:t>)</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30000" dirty="0">
                          <a:solidFill>
                            <a:schemeClr val="tx1"/>
                          </a:solidFill>
                          <a:effectLst/>
                        </a:rPr>
                        <a:t>+</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1536.3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1517.1</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108.9</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a:solidFill>
                            <a:schemeClr val="tx1"/>
                          </a:solidFill>
                          <a:effectLst/>
                        </a:rPr>
                        <a:t>H</a:t>
                      </a:r>
                      <a:r>
                        <a:rPr lang="en-US" sz="1600" baseline="-25000">
                          <a:solidFill>
                            <a:schemeClr val="tx1"/>
                          </a:solidFill>
                          <a:effectLst/>
                        </a:rPr>
                        <a:t>2</a:t>
                      </a:r>
                      <a:r>
                        <a:rPr lang="en-US" sz="1600">
                          <a:solidFill>
                            <a:schemeClr val="tx1"/>
                          </a:solidFill>
                          <a:effectLst/>
                        </a:rPr>
                        <a:t>(g)</a:t>
                      </a:r>
                      <a:endParaRPr lang="en-US" sz="16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130.7</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I(g)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106.76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70.2</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180.79</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I</a:t>
                      </a:r>
                      <a:r>
                        <a:rPr lang="en-US" sz="1600" baseline="-25000" dirty="0">
                          <a:solidFill>
                            <a:schemeClr val="tx1"/>
                          </a:solidFill>
                          <a:effectLst/>
                        </a:rPr>
                        <a:t>2</a:t>
                      </a:r>
                      <a:r>
                        <a:rPr lang="en-US" sz="1600" dirty="0">
                          <a:solidFill>
                            <a:schemeClr val="tx1"/>
                          </a:solidFill>
                          <a:effectLst/>
                        </a:rPr>
                        <a:t>(s)</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116.14</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I</a:t>
                      </a:r>
                      <a:r>
                        <a:rPr lang="en-US" sz="1600" baseline="-25000" dirty="0">
                          <a:solidFill>
                            <a:schemeClr val="tx1"/>
                          </a:solidFill>
                          <a:effectLst/>
                        </a:rPr>
                        <a:t>2</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62.42</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19.3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260.69</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I</a:t>
                      </a:r>
                      <a:r>
                        <a:rPr lang="en-US" sz="1600" baseline="30000" dirty="0">
                          <a:solidFill>
                            <a:schemeClr val="tx1"/>
                          </a:solidFill>
                          <a:effectLst/>
                        </a:rPr>
                        <a:t>-</a:t>
                      </a:r>
                      <a:r>
                        <a:rPr lang="en-US" sz="1600" dirty="0">
                          <a:solidFill>
                            <a:schemeClr val="tx1"/>
                          </a:solidFill>
                          <a:effectLst/>
                        </a:rPr>
                        <a:t>(</a:t>
                      </a:r>
                      <a:r>
                        <a:rPr lang="en-US" sz="1600" dirty="0" err="1">
                          <a:solidFill>
                            <a:schemeClr val="tx1"/>
                          </a:solidFill>
                          <a:effectLst/>
                        </a:rPr>
                        <a:t>aq</a:t>
                      </a:r>
                      <a:r>
                        <a:rPr lang="en-US" sz="1600" dirty="0">
                          <a:solidFill>
                            <a:schemeClr val="tx1"/>
                          </a:solidFill>
                          <a:effectLst/>
                        </a:rPr>
                        <a:t>)</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-56.78</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-51.57</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106.45</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a:solidFill>
                            <a:schemeClr val="tx1"/>
                          </a:solidFill>
                          <a:effectLst/>
                        </a:rPr>
                        <a:t>HI(g)</a:t>
                      </a:r>
                      <a:endParaRPr lang="en-US" sz="16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26.5</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1.7</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206.6</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OH</a:t>
                      </a:r>
                      <a:r>
                        <a:rPr lang="en-US" sz="1600" baseline="30000" dirty="0">
                          <a:solidFill>
                            <a:schemeClr val="tx1"/>
                          </a:solidFill>
                          <a:effectLst/>
                        </a:rPr>
                        <a:t>-</a:t>
                      </a:r>
                      <a:r>
                        <a:rPr lang="en-US" sz="1600" dirty="0">
                          <a:solidFill>
                            <a:schemeClr val="tx1"/>
                          </a:solidFill>
                          <a:effectLst/>
                        </a:rPr>
                        <a:t> (</a:t>
                      </a:r>
                      <a:r>
                        <a:rPr lang="en-US" sz="1600" dirty="0" err="1">
                          <a:solidFill>
                            <a:schemeClr val="tx1"/>
                          </a:solidFill>
                          <a:effectLst/>
                        </a:rPr>
                        <a:t>aq</a:t>
                      </a:r>
                      <a:r>
                        <a:rPr lang="en-US" sz="1600" dirty="0">
                          <a:solidFill>
                            <a:schemeClr val="tx1"/>
                          </a:solidFill>
                          <a:effectLst/>
                        </a:rPr>
                        <a:t>)</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a:effectLst/>
                        </a:rPr>
                        <a:t>-230.02</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a:effectLst/>
                        </a:rPr>
                        <a:t>-157.3</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-10.90</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25000" dirty="0">
                          <a:solidFill>
                            <a:schemeClr val="tx1"/>
                          </a:solidFill>
                          <a:effectLst/>
                        </a:rPr>
                        <a:t>2</a:t>
                      </a:r>
                      <a:r>
                        <a:rPr lang="en-US" sz="1600" dirty="0">
                          <a:solidFill>
                            <a:schemeClr val="tx1"/>
                          </a:solidFill>
                          <a:effectLst/>
                        </a:rPr>
                        <a:t>O (l)</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a:effectLst/>
                        </a:rPr>
                        <a:t>-285.8</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a:effectLst/>
                        </a:rPr>
                        <a:t>-237.1</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70</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25000" dirty="0">
                          <a:solidFill>
                            <a:schemeClr val="tx1"/>
                          </a:solidFill>
                          <a:effectLst/>
                        </a:rPr>
                        <a:t>2</a:t>
                      </a:r>
                      <a:r>
                        <a:rPr lang="en-US" sz="1600" dirty="0">
                          <a:solidFill>
                            <a:schemeClr val="tx1"/>
                          </a:solidFill>
                          <a:effectLst/>
                        </a:rPr>
                        <a:t>O (g)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-241.8</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-228.6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188.8</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25000" dirty="0">
                          <a:solidFill>
                            <a:schemeClr val="tx1"/>
                          </a:solidFill>
                          <a:effectLst/>
                        </a:rPr>
                        <a:t>2</a:t>
                      </a:r>
                      <a:r>
                        <a:rPr lang="en-US" sz="1600" dirty="0">
                          <a:solidFill>
                            <a:schemeClr val="tx1"/>
                          </a:solidFill>
                          <a:effectLst/>
                        </a:rPr>
                        <a:t>O</a:t>
                      </a:r>
                      <a:r>
                        <a:rPr lang="en-US" sz="1600" baseline="-25000" dirty="0">
                          <a:solidFill>
                            <a:schemeClr val="tx1"/>
                          </a:solidFill>
                          <a:effectLst/>
                        </a:rPr>
                        <a:t>2</a:t>
                      </a:r>
                      <a:r>
                        <a:rPr lang="en-US" sz="1600" dirty="0">
                          <a:solidFill>
                            <a:schemeClr val="tx1"/>
                          </a:solidFill>
                          <a:effectLst/>
                        </a:rPr>
                        <a:t> (l)</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-187.8</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-120.4</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109.6</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H</a:t>
                      </a:r>
                      <a:r>
                        <a:rPr lang="en-US" sz="1600" baseline="-25000" dirty="0">
                          <a:solidFill>
                            <a:schemeClr val="tx1"/>
                          </a:solidFill>
                          <a:effectLst/>
                        </a:rPr>
                        <a:t>2</a:t>
                      </a:r>
                      <a:r>
                        <a:rPr lang="en-US" sz="1600" dirty="0">
                          <a:solidFill>
                            <a:schemeClr val="tx1"/>
                          </a:solidFill>
                          <a:effectLst/>
                        </a:rPr>
                        <a:t>O</a:t>
                      </a:r>
                      <a:r>
                        <a:rPr lang="en-US" sz="1600" baseline="-25000" dirty="0">
                          <a:solidFill>
                            <a:schemeClr val="tx1"/>
                          </a:solidFill>
                          <a:effectLst/>
                        </a:rPr>
                        <a:t>2</a:t>
                      </a:r>
                      <a:r>
                        <a:rPr lang="en-US" sz="1600" dirty="0">
                          <a:solidFill>
                            <a:schemeClr val="tx1"/>
                          </a:solidFill>
                          <a:effectLst/>
                        </a:rPr>
                        <a:t> (g)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-136.3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-105.6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232.7</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a:solidFill>
                            <a:schemeClr val="tx1"/>
                          </a:solidFill>
                          <a:effectLst/>
                        </a:rPr>
                        <a:t>N(g)</a:t>
                      </a:r>
                      <a:endParaRPr lang="en-US" sz="16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472.7</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455.5</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153.3</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a:t>
                      </a:r>
                      <a:r>
                        <a:rPr lang="en-US" sz="1600" baseline="-25000" dirty="0">
                          <a:solidFill>
                            <a:schemeClr val="tx1"/>
                          </a:solidFill>
                          <a:effectLst/>
                        </a:rPr>
                        <a:t>2</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191.6</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NH</a:t>
                      </a:r>
                      <a:r>
                        <a:rPr lang="en-US" sz="1600" baseline="-25000" dirty="0">
                          <a:solidFill>
                            <a:schemeClr val="tx1"/>
                          </a:solidFill>
                          <a:effectLst/>
                        </a:rPr>
                        <a:t>3</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smtClean="0">
                          <a:effectLst/>
                        </a:rPr>
                        <a:t>-46</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smtClean="0">
                          <a:effectLst/>
                        </a:rPr>
                        <a:t>-16</a:t>
                      </a:r>
                      <a:endParaRPr lang="en-US" sz="1600" dirty="0">
                        <a:effectLst/>
                        <a:latin typeface="Times New Roman"/>
                        <a:ea typeface="Times New Roman"/>
                      </a:endParaRPr>
                    </a:p>
                  </a:txBody>
                  <a:tcPr marL="62385" marR="62385" marT="0" marB="0"/>
                </a:tc>
                <a:tc>
                  <a:txBody>
                    <a:bodyPr/>
                    <a:lstStyle/>
                    <a:p>
                      <a:pPr marL="0" marR="0">
                        <a:spcBef>
                          <a:spcPts val="0"/>
                        </a:spcBef>
                        <a:spcAft>
                          <a:spcPts val="0"/>
                        </a:spcAft>
                      </a:pPr>
                      <a:r>
                        <a:rPr lang="en-US" sz="1600" smtClean="0">
                          <a:effectLst/>
                          <a:latin typeface="+mn-lt"/>
                          <a:ea typeface="+mn-ea"/>
                        </a:rPr>
                        <a:t>193</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NH</a:t>
                      </a:r>
                      <a:r>
                        <a:rPr lang="en-US" sz="1600" baseline="-25000" dirty="0">
                          <a:solidFill>
                            <a:schemeClr val="tx1"/>
                          </a:solidFill>
                          <a:effectLst/>
                        </a:rPr>
                        <a:t>3</a:t>
                      </a:r>
                      <a:r>
                        <a:rPr lang="en-US" sz="1600" dirty="0">
                          <a:solidFill>
                            <a:schemeClr val="tx1"/>
                          </a:solidFill>
                          <a:effectLst/>
                        </a:rPr>
                        <a:t>(</a:t>
                      </a:r>
                      <a:r>
                        <a:rPr lang="en-US" sz="1600" dirty="0" err="1">
                          <a:solidFill>
                            <a:schemeClr val="tx1"/>
                          </a:solidFill>
                          <a:effectLst/>
                        </a:rPr>
                        <a:t>aq</a:t>
                      </a:r>
                      <a:r>
                        <a:rPr lang="en-US" sz="1600" dirty="0">
                          <a:solidFill>
                            <a:schemeClr val="tx1"/>
                          </a:solidFill>
                          <a:effectLst/>
                        </a:rPr>
                        <a:t>)</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-80.29</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-26.50</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111.3</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NH</a:t>
                      </a:r>
                      <a:r>
                        <a:rPr lang="en-US" sz="1600" baseline="-25000" dirty="0">
                          <a:solidFill>
                            <a:schemeClr val="tx1"/>
                          </a:solidFill>
                          <a:effectLst/>
                        </a:rPr>
                        <a:t>4</a:t>
                      </a:r>
                      <a:r>
                        <a:rPr lang="en-US" sz="1600" baseline="30000" dirty="0">
                          <a:solidFill>
                            <a:schemeClr val="tx1"/>
                          </a:solidFill>
                          <a:effectLst/>
                        </a:rPr>
                        <a:t>+</a:t>
                      </a:r>
                      <a:r>
                        <a:rPr lang="en-US" sz="1600" dirty="0">
                          <a:solidFill>
                            <a:schemeClr val="tx1"/>
                          </a:solidFill>
                          <a:effectLst/>
                        </a:rPr>
                        <a:t>(</a:t>
                      </a:r>
                      <a:r>
                        <a:rPr lang="en-US" sz="1600" dirty="0" err="1">
                          <a:solidFill>
                            <a:schemeClr val="tx1"/>
                          </a:solidFill>
                          <a:effectLst/>
                        </a:rPr>
                        <a:t>aq</a:t>
                      </a:r>
                      <a:r>
                        <a:rPr lang="en-US" sz="1600" dirty="0">
                          <a:solidFill>
                            <a:schemeClr val="tx1"/>
                          </a:solidFill>
                          <a:effectLst/>
                        </a:rPr>
                        <a:t>)</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-133.26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-79.31</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111.17</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NO(g)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91.3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87.6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210.8</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NO</a:t>
                      </a:r>
                      <a:r>
                        <a:rPr lang="en-US" sz="1600" baseline="-25000" dirty="0">
                          <a:solidFill>
                            <a:schemeClr val="tx1"/>
                          </a:solidFill>
                          <a:effectLst/>
                        </a:rPr>
                        <a:t>2</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33.2</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51.3</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240.1</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a:t>
                      </a:r>
                      <a:r>
                        <a:rPr lang="en-US" sz="1600" baseline="-25000" dirty="0">
                          <a:solidFill>
                            <a:schemeClr val="tx1"/>
                          </a:solidFill>
                          <a:effectLst/>
                        </a:rPr>
                        <a:t>2</a:t>
                      </a:r>
                      <a:r>
                        <a:rPr lang="en-US" sz="1600" dirty="0">
                          <a:solidFill>
                            <a:schemeClr val="tx1"/>
                          </a:solidFill>
                          <a:effectLst/>
                        </a:rPr>
                        <a:t>O(g)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81.6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103.7</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220.0</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a:t>
                      </a:r>
                      <a:r>
                        <a:rPr lang="en-US" sz="1600" baseline="-25000" dirty="0">
                          <a:solidFill>
                            <a:schemeClr val="tx1"/>
                          </a:solidFill>
                          <a:effectLst/>
                        </a:rPr>
                        <a:t>2</a:t>
                      </a:r>
                      <a:r>
                        <a:rPr lang="en-US" sz="1600" dirty="0">
                          <a:solidFill>
                            <a:schemeClr val="tx1"/>
                          </a:solidFill>
                          <a:effectLst/>
                        </a:rPr>
                        <a:t>H</a:t>
                      </a:r>
                      <a:r>
                        <a:rPr lang="en-US" sz="1600" baseline="-25000" dirty="0">
                          <a:solidFill>
                            <a:schemeClr val="tx1"/>
                          </a:solidFill>
                          <a:effectLst/>
                        </a:rPr>
                        <a:t>2</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95.4</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159.4</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238.5</a:t>
                      </a:r>
                      <a:endParaRPr lang="en-US" sz="16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600" dirty="0">
                          <a:solidFill>
                            <a:schemeClr val="tx1"/>
                          </a:solidFill>
                          <a:effectLst/>
                        </a:rPr>
                        <a:t>N</a:t>
                      </a:r>
                      <a:r>
                        <a:rPr lang="en-US" sz="1600" baseline="-25000" dirty="0">
                          <a:solidFill>
                            <a:schemeClr val="tx1"/>
                          </a:solidFill>
                          <a:effectLst/>
                        </a:rPr>
                        <a:t>2</a:t>
                      </a:r>
                      <a:r>
                        <a:rPr lang="en-US" sz="1600" dirty="0">
                          <a:solidFill>
                            <a:schemeClr val="tx1"/>
                          </a:solidFill>
                          <a:effectLst/>
                        </a:rPr>
                        <a:t>O</a:t>
                      </a:r>
                      <a:r>
                        <a:rPr lang="en-US" sz="1600" baseline="-25000" dirty="0">
                          <a:solidFill>
                            <a:schemeClr val="tx1"/>
                          </a:solidFill>
                          <a:effectLst/>
                        </a:rPr>
                        <a:t>4</a:t>
                      </a:r>
                      <a:r>
                        <a:rPr lang="en-US" sz="1600" dirty="0">
                          <a:solidFill>
                            <a:schemeClr val="tx1"/>
                          </a:solidFill>
                          <a:effectLst/>
                        </a:rPr>
                        <a:t>(g)</a:t>
                      </a:r>
                      <a:endParaRPr lang="en-US" sz="16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9.16</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a:effectLst/>
                        </a:rPr>
                        <a:t>99.8</a:t>
                      </a:r>
                      <a:endParaRPr lang="en-US" sz="1600">
                        <a:effectLst/>
                        <a:latin typeface="Times New Roman"/>
                        <a:ea typeface="Times New Roman"/>
                      </a:endParaRPr>
                    </a:p>
                  </a:txBody>
                  <a:tcPr marL="62385" marR="62385" marT="0" marB="0"/>
                </a:tc>
                <a:tc>
                  <a:txBody>
                    <a:bodyPr/>
                    <a:lstStyle/>
                    <a:p>
                      <a:pPr marL="0" marR="0">
                        <a:spcBef>
                          <a:spcPts val="0"/>
                        </a:spcBef>
                        <a:spcAft>
                          <a:spcPts val="0"/>
                        </a:spcAft>
                      </a:pPr>
                      <a:r>
                        <a:rPr lang="en-US" sz="1600" dirty="0">
                          <a:effectLst/>
                        </a:rPr>
                        <a:t>304.4</a:t>
                      </a:r>
                      <a:endParaRPr lang="en-US" sz="1600" dirty="0">
                        <a:effectLst/>
                        <a:latin typeface="Times New Roman"/>
                        <a:ea typeface="Times New Roman"/>
                      </a:endParaRPr>
                    </a:p>
                  </a:txBody>
                  <a:tcPr marL="62385" marR="62385" marT="0" marB="0"/>
                </a:tc>
              </a:tr>
            </a:tbl>
          </a:graphicData>
        </a:graphic>
      </p:graphicFrame>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a:t>
            </a:fld>
            <a:endParaRPr lang="en-US"/>
          </a:p>
        </p:txBody>
      </p:sp>
    </p:spTree>
    <p:extLst>
      <p:ext uri="{BB962C8B-B14F-4D97-AF65-F5344CB8AC3E}">
        <p14:creationId xmlns:p14="http://schemas.microsoft.com/office/powerpoint/2010/main" val="3370584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Clicker Question</a:t>
            </a:r>
          </a:p>
        </p:txBody>
      </p:sp>
      <p:sp>
        <p:nvSpPr>
          <p:cNvPr id="12291" name="Rectangle 3"/>
          <p:cNvSpPr>
            <a:spLocks noGrp="1" noChangeArrowheads="1"/>
          </p:cNvSpPr>
          <p:nvPr>
            <p:ph type="body" idx="1"/>
          </p:nvPr>
        </p:nvSpPr>
        <p:spPr/>
        <p:txBody>
          <a:bodyPr/>
          <a:lstStyle/>
          <a:p>
            <a:pPr marL="533400" indent="-533400" eaLnBrk="1" hangingPunct="1">
              <a:lnSpc>
                <a:spcPct val="90000"/>
              </a:lnSpc>
              <a:buFont typeface="Wingdings" pitchFamily="2" charset="2"/>
              <a:buNone/>
            </a:pPr>
            <a:r>
              <a:rPr lang="en-US" sz="2500" smtClean="0"/>
              <a:t>Consider the following reaction:</a:t>
            </a:r>
          </a:p>
          <a:p>
            <a:pPr marL="533400" indent="-533400" eaLnBrk="1" hangingPunct="1">
              <a:lnSpc>
                <a:spcPct val="90000"/>
              </a:lnSpc>
              <a:buFont typeface="Wingdings" pitchFamily="2" charset="2"/>
              <a:buNone/>
            </a:pPr>
            <a:r>
              <a:rPr lang="en-US" sz="2500" smtClean="0"/>
              <a:t>2 H</a:t>
            </a:r>
            <a:r>
              <a:rPr lang="en-US" sz="2500" baseline="-25000" smtClean="0"/>
              <a:t>2 (g)</a:t>
            </a:r>
            <a:r>
              <a:rPr lang="en-US" sz="2500" smtClean="0"/>
              <a:t> + O</a:t>
            </a:r>
            <a:r>
              <a:rPr lang="en-US" sz="2500" baseline="-25000" smtClean="0"/>
              <a:t>2 (g)</a:t>
            </a:r>
            <a:r>
              <a:rPr lang="en-US" sz="2500" smtClean="0"/>
              <a:t> </a:t>
            </a:r>
            <a:r>
              <a:rPr lang="en-US" sz="2500" smtClean="0">
                <a:latin typeface="Calibri" pitchFamily="34" charset="0"/>
                <a:sym typeface="MS Reference 1" pitchFamily="2" charset="2"/>
              </a:rPr>
              <a:t>→</a:t>
            </a:r>
            <a:r>
              <a:rPr lang="en-US" sz="2500" smtClean="0"/>
              <a:t> 2 H</a:t>
            </a:r>
            <a:r>
              <a:rPr lang="en-US" sz="2500" baseline="-25000" smtClean="0"/>
              <a:t>2</a:t>
            </a:r>
            <a:r>
              <a:rPr lang="en-US" sz="2500" smtClean="0"/>
              <a:t>O</a:t>
            </a:r>
            <a:r>
              <a:rPr lang="en-US" sz="2500" baseline="-25000" smtClean="0"/>
              <a:t> (g)</a:t>
            </a:r>
          </a:p>
          <a:p>
            <a:pPr marL="533400" indent="-533400" eaLnBrk="1" hangingPunct="1">
              <a:lnSpc>
                <a:spcPct val="90000"/>
              </a:lnSpc>
              <a:buFont typeface="Wingdings" pitchFamily="2" charset="2"/>
              <a:buNone/>
            </a:pPr>
            <a:endParaRPr lang="en-US" sz="2500" baseline="-25000" smtClean="0"/>
          </a:p>
          <a:p>
            <a:pPr marL="533400" indent="-533400" eaLnBrk="1" hangingPunct="1">
              <a:lnSpc>
                <a:spcPct val="90000"/>
              </a:lnSpc>
              <a:buFont typeface="Wingdings" pitchFamily="2" charset="2"/>
              <a:buNone/>
            </a:pPr>
            <a:r>
              <a:rPr lang="en-US" sz="2500" smtClean="0"/>
              <a:t>If </a:t>
            </a:r>
            <a:r>
              <a:rPr lang="en-US" sz="2500" smtClean="0">
                <a:sym typeface="Symbol" pitchFamily="18" charset="2"/>
              </a:rPr>
              <a:t></a:t>
            </a:r>
            <a:r>
              <a:rPr lang="en-US" sz="2500" smtClean="0"/>
              <a:t>H</a:t>
            </a:r>
            <a:r>
              <a:rPr lang="en-US" sz="2500" baseline="-25000" smtClean="0"/>
              <a:t>rxn</a:t>
            </a:r>
            <a:r>
              <a:rPr lang="en-US" sz="2500" smtClean="0"/>
              <a:t> &lt; 0, it means:</a:t>
            </a:r>
          </a:p>
          <a:p>
            <a:pPr marL="533400" indent="-533400" eaLnBrk="1" hangingPunct="1">
              <a:lnSpc>
                <a:spcPct val="90000"/>
              </a:lnSpc>
              <a:buFont typeface="Wingdings" pitchFamily="2" charset="2"/>
              <a:buAutoNum type="alphaUcParenR"/>
            </a:pPr>
            <a:r>
              <a:rPr lang="en-US" sz="2500" smtClean="0"/>
              <a:t>The products have less energy than the reactants – you could make a hot pack.</a:t>
            </a:r>
          </a:p>
          <a:p>
            <a:pPr marL="533400" indent="-533400" eaLnBrk="1" hangingPunct="1">
              <a:lnSpc>
                <a:spcPct val="90000"/>
              </a:lnSpc>
              <a:buFont typeface="Wingdings" pitchFamily="2" charset="2"/>
              <a:buAutoNum type="alphaUcParenR"/>
            </a:pPr>
            <a:r>
              <a:rPr lang="en-US" sz="2500" smtClean="0"/>
              <a:t>The reactants have less energy than the products – you could make a cold pack.</a:t>
            </a:r>
          </a:p>
          <a:p>
            <a:pPr marL="533400" indent="-533400" eaLnBrk="1" hangingPunct="1">
              <a:lnSpc>
                <a:spcPct val="90000"/>
              </a:lnSpc>
              <a:buFont typeface="Wingdings" pitchFamily="2" charset="2"/>
              <a:buAutoNum type="alphaUcParenR"/>
            </a:pPr>
            <a:r>
              <a:rPr lang="en-US" sz="2500" smtClean="0"/>
              <a:t>The products have less energy than the reactants – you could make a cold pack.</a:t>
            </a:r>
          </a:p>
          <a:p>
            <a:pPr marL="533400" indent="-533400" eaLnBrk="1" hangingPunct="1">
              <a:lnSpc>
                <a:spcPct val="90000"/>
              </a:lnSpc>
              <a:buFont typeface="Wingdings" pitchFamily="2" charset="2"/>
              <a:buAutoNum type="alphaUcParenR"/>
            </a:pPr>
            <a:r>
              <a:rPr lang="en-US" sz="2500" smtClean="0"/>
              <a:t>The reactants have less energy than the products – you could make a hot pack.</a:t>
            </a:r>
          </a:p>
          <a:p>
            <a:pPr marL="533400" indent="-533400" eaLnBrk="1" hangingPunct="1">
              <a:lnSpc>
                <a:spcPct val="90000"/>
              </a:lnSpc>
              <a:buFont typeface="Wingdings" pitchFamily="2" charset="2"/>
              <a:buNone/>
            </a:pPr>
            <a:endParaRPr lang="en-US" sz="2500" smtClean="0"/>
          </a:p>
          <a:p>
            <a:pPr marL="533400" indent="-533400" eaLnBrk="1" hangingPunct="1">
              <a:lnSpc>
                <a:spcPct val="90000"/>
              </a:lnSpc>
              <a:buFont typeface="Wingdings" pitchFamily="2" charset="2"/>
              <a:buNone/>
            </a:pPr>
            <a:endParaRPr lang="en-US" sz="250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smtClean="0"/>
              <a:t>Putting the “thermo” in thermodynamics</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mtClean="0"/>
              <a:t>As the name implies, “thermo-dynamics” is about energy (thermo=heat).</a:t>
            </a:r>
          </a:p>
          <a:p>
            <a:pPr eaLnBrk="1" hangingPunct="1">
              <a:buFont typeface="Wingdings" pitchFamily="2" charset="2"/>
              <a:buNone/>
            </a:pPr>
            <a:endParaRPr lang="en-US" smtClean="0"/>
          </a:p>
          <a:p>
            <a:pPr eaLnBrk="1" hangingPunct="1">
              <a:buFont typeface="Wingdings" pitchFamily="2" charset="2"/>
              <a:buNone/>
            </a:pPr>
            <a:r>
              <a:rPr lang="en-US" smtClean="0"/>
              <a:t>What does this mean for a reaction?</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Reaction Energies</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The energy change associated with a chemical reaction is called the </a:t>
            </a:r>
            <a:r>
              <a:rPr lang="en-US" b="1" smtClean="0"/>
              <a:t>enthalpy of reaction</a:t>
            </a:r>
            <a:r>
              <a:rPr lang="en-US" smtClean="0"/>
              <a:t> and abbreviated </a:t>
            </a:r>
            <a:r>
              <a:rPr lang="en-US" smtClean="0">
                <a:sym typeface="Symbol" pitchFamily="18" charset="2"/>
              </a:rPr>
              <a:t></a:t>
            </a:r>
            <a:r>
              <a:rPr lang="en-US" smtClean="0"/>
              <a:t>H.</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sym typeface="Symbol" pitchFamily="18" charset="2"/>
              </a:rPr>
              <a:t></a:t>
            </a:r>
            <a:r>
              <a:rPr lang="en-US" smtClean="0">
                <a:sym typeface="WP Greek Courier" pitchFamily="49" charset="2"/>
              </a:rPr>
              <a:t> </a:t>
            </a:r>
            <a:r>
              <a:rPr lang="en-US" smtClean="0"/>
              <a:t>H = H</a:t>
            </a:r>
            <a:r>
              <a:rPr lang="en-US" baseline="-25000" smtClean="0"/>
              <a:t>final</a:t>
            </a:r>
            <a:r>
              <a:rPr lang="en-US" smtClean="0"/>
              <a:t> - H</a:t>
            </a:r>
            <a:r>
              <a:rPr lang="en-US" baseline="-25000" smtClean="0"/>
              <a:t>initial</a:t>
            </a:r>
            <a:endParaRPr lang="en-US" smtClean="0"/>
          </a:p>
          <a:p>
            <a:pPr eaLnBrk="1" hangingPunct="1">
              <a:lnSpc>
                <a:spcPct val="90000"/>
              </a:lnSpc>
              <a:buFont typeface="Wingdings" pitchFamily="2" charset="2"/>
              <a:buNone/>
            </a:pPr>
            <a:endParaRPr lang="en-US"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Enthalpy of Reactions</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mtClean="0"/>
              <a:t>There are actually a number of different types of enthalpies because enthalpy depends on conditions.  THEY ARE ALL JUST SPECIFIC TYPES OF A GENERAL CONCEPT CALLED “ENTHALPY”.</a:t>
            </a:r>
          </a:p>
          <a:p>
            <a:pPr eaLnBrk="1" hangingPunct="1">
              <a:buFont typeface="Wingdings" pitchFamily="2" charset="2"/>
              <a:buNone/>
            </a:pPr>
            <a:endParaRPr lang="en-US" smtClean="0"/>
          </a:p>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 = H</a:t>
            </a:r>
            <a:r>
              <a:rPr lang="en-US" baseline="-25000" smtClean="0"/>
              <a:t>final</a:t>
            </a:r>
            <a:r>
              <a:rPr lang="en-US" smtClean="0"/>
              <a:t> - H</a:t>
            </a:r>
            <a:r>
              <a:rPr lang="en-US" baseline="-25000" smtClean="0"/>
              <a:t>initial</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smtClean="0"/>
              <a:t>General Reaction Scheme – “hot pack”</a:t>
            </a:r>
          </a:p>
        </p:txBody>
      </p:sp>
      <p:grpSp>
        <p:nvGrpSpPr>
          <p:cNvPr id="16387" name="Group 3"/>
          <p:cNvGrpSpPr>
            <a:grpSpLocks/>
          </p:cNvGrpSpPr>
          <p:nvPr/>
        </p:nvGrpSpPr>
        <p:grpSpPr bwMode="auto">
          <a:xfrm>
            <a:off x="990600" y="1295400"/>
            <a:ext cx="6400800" cy="4938713"/>
            <a:chOff x="288" y="192"/>
            <a:chExt cx="4032" cy="3111"/>
          </a:xfrm>
        </p:grpSpPr>
        <p:grpSp>
          <p:nvGrpSpPr>
            <p:cNvPr id="16388" name="Group 4"/>
            <p:cNvGrpSpPr>
              <a:grpSpLocks/>
            </p:cNvGrpSpPr>
            <p:nvPr/>
          </p:nvGrpSpPr>
          <p:grpSpPr bwMode="auto">
            <a:xfrm>
              <a:off x="1200" y="1632"/>
              <a:ext cx="960" cy="720"/>
              <a:chOff x="960" y="2016"/>
              <a:chExt cx="1200" cy="720"/>
            </a:xfrm>
          </p:grpSpPr>
          <p:sp>
            <p:nvSpPr>
              <p:cNvPr id="16409" name="Arc 5"/>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Arc 6"/>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389" name="Group 7"/>
            <p:cNvGrpSpPr>
              <a:grpSpLocks/>
            </p:cNvGrpSpPr>
            <p:nvPr/>
          </p:nvGrpSpPr>
          <p:grpSpPr bwMode="auto">
            <a:xfrm>
              <a:off x="2160" y="480"/>
              <a:ext cx="768" cy="576"/>
              <a:chOff x="1488" y="1152"/>
              <a:chExt cx="1488" cy="576"/>
            </a:xfrm>
          </p:grpSpPr>
          <p:sp>
            <p:nvSpPr>
              <p:cNvPr id="16407" name="Arc 8"/>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Arc 9"/>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390" name="Line 10"/>
            <p:cNvSpPr>
              <a:spLocks noChangeShapeType="1"/>
            </p:cNvSpPr>
            <p:nvPr/>
          </p:nvSpPr>
          <p:spPr bwMode="auto">
            <a:xfrm flipV="1">
              <a:off x="2160" y="105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1" name="Line 11"/>
            <p:cNvSpPr>
              <a:spLocks noChangeShapeType="1"/>
            </p:cNvSpPr>
            <p:nvPr/>
          </p:nvSpPr>
          <p:spPr bwMode="auto">
            <a:xfrm>
              <a:off x="2928" y="1056"/>
              <a:ext cx="0"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392" name="Group 12"/>
            <p:cNvGrpSpPr>
              <a:grpSpLocks/>
            </p:cNvGrpSpPr>
            <p:nvPr/>
          </p:nvGrpSpPr>
          <p:grpSpPr bwMode="auto">
            <a:xfrm>
              <a:off x="2928" y="2112"/>
              <a:ext cx="816" cy="720"/>
              <a:chOff x="2928" y="1872"/>
              <a:chExt cx="1248" cy="720"/>
            </a:xfrm>
          </p:grpSpPr>
          <p:sp>
            <p:nvSpPr>
              <p:cNvPr id="16405" name="Arc 13"/>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Arc 14"/>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393" name="Line 15"/>
            <p:cNvSpPr>
              <a:spLocks noChangeShapeType="1"/>
            </p:cNvSpPr>
            <p:nvPr/>
          </p:nvSpPr>
          <p:spPr bwMode="auto">
            <a:xfrm>
              <a:off x="720" y="2976"/>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Line 16"/>
            <p:cNvSpPr>
              <a:spLocks noChangeShapeType="1"/>
            </p:cNvSpPr>
            <p:nvPr/>
          </p:nvSpPr>
          <p:spPr bwMode="auto">
            <a:xfrm flipV="1">
              <a:off x="720" y="192"/>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5" name="Text Box 17"/>
            <p:cNvSpPr txBox="1">
              <a:spLocks noChangeArrowheads="1"/>
            </p:cNvSpPr>
            <p:nvPr/>
          </p:nvSpPr>
          <p:spPr bwMode="auto">
            <a:xfrm>
              <a:off x="1776" y="3072"/>
              <a:ext cx="1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16396" name="Text Box 18"/>
            <p:cNvSpPr txBox="1">
              <a:spLocks noChangeArrowheads="1"/>
            </p:cNvSpPr>
            <p:nvPr/>
          </p:nvSpPr>
          <p:spPr bwMode="auto">
            <a:xfrm rot="-5400000">
              <a:off x="118" y="1322"/>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16397" name="Text Box 19"/>
            <p:cNvSpPr txBox="1">
              <a:spLocks noChangeArrowheads="1"/>
            </p:cNvSpPr>
            <p:nvPr/>
          </p:nvSpPr>
          <p:spPr bwMode="auto">
            <a:xfrm>
              <a:off x="1296" y="2016"/>
              <a:ext cx="54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16398" name="Text Box 20"/>
            <p:cNvSpPr txBox="1">
              <a:spLocks noChangeArrowheads="1"/>
            </p:cNvSpPr>
            <p:nvPr/>
          </p:nvSpPr>
          <p:spPr bwMode="auto">
            <a:xfrm>
              <a:off x="3158" y="2469"/>
              <a:ext cx="4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16399" name="Line 21"/>
            <p:cNvSpPr>
              <a:spLocks noChangeShapeType="1"/>
            </p:cNvSpPr>
            <p:nvPr/>
          </p:nvSpPr>
          <p:spPr bwMode="auto">
            <a:xfrm>
              <a:off x="1680" y="2352"/>
              <a:ext cx="1248"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0" name="Line 22"/>
            <p:cNvSpPr>
              <a:spLocks noChangeShapeType="1"/>
            </p:cNvSpPr>
            <p:nvPr/>
          </p:nvSpPr>
          <p:spPr bwMode="auto">
            <a:xfrm flipV="1">
              <a:off x="2544" y="480"/>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1" name="Text Box 23"/>
            <p:cNvSpPr txBox="1">
              <a:spLocks noChangeArrowheads="1"/>
            </p:cNvSpPr>
            <p:nvPr/>
          </p:nvSpPr>
          <p:spPr bwMode="auto">
            <a:xfrm>
              <a:off x="2534" y="1271"/>
              <a:ext cx="2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16402" name="Line 24"/>
            <p:cNvSpPr>
              <a:spLocks noChangeShapeType="1"/>
            </p:cNvSpPr>
            <p:nvPr/>
          </p:nvSpPr>
          <p:spPr bwMode="auto">
            <a:xfrm>
              <a:off x="2592" y="283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3" name="Line 25"/>
            <p:cNvSpPr>
              <a:spLocks noChangeShapeType="1"/>
            </p:cNvSpPr>
            <p:nvPr/>
          </p:nvSpPr>
          <p:spPr bwMode="auto">
            <a:xfrm>
              <a:off x="2736" y="2352"/>
              <a:ext cx="0" cy="48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4" name="Text Box 26"/>
            <p:cNvSpPr txBox="1">
              <a:spLocks noChangeArrowheads="1"/>
            </p:cNvSpPr>
            <p:nvPr/>
          </p:nvSpPr>
          <p:spPr bwMode="auto">
            <a:xfrm>
              <a:off x="2390" y="247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smtClean="0"/>
              <a:t>Endothermic Reaction – “cold pack”</a:t>
            </a:r>
          </a:p>
        </p:txBody>
      </p:sp>
      <p:grpSp>
        <p:nvGrpSpPr>
          <p:cNvPr id="17411" name="Group 3"/>
          <p:cNvGrpSpPr>
            <a:grpSpLocks/>
          </p:cNvGrpSpPr>
          <p:nvPr/>
        </p:nvGrpSpPr>
        <p:grpSpPr bwMode="auto">
          <a:xfrm>
            <a:off x="2438400" y="3581400"/>
            <a:ext cx="1524000" cy="1143000"/>
            <a:chOff x="960" y="2016"/>
            <a:chExt cx="1200" cy="720"/>
          </a:xfrm>
        </p:grpSpPr>
        <p:sp>
          <p:nvSpPr>
            <p:cNvPr id="17432" name="Arc 4"/>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3" name="Arc 5"/>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412" name="Group 6"/>
          <p:cNvGrpSpPr>
            <a:grpSpLocks/>
          </p:cNvGrpSpPr>
          <p:nvPr/>
        </p:nvGrpSpPr>
        <p:grpSpPr bwMode="auto">
          <a:xfrm>
            <a:off x="3962400" y="1752600"/>
            <a:ext cx="1219200" cy="914400"/>
            <a:chOff x="1488" y="1152"/>
            <a:chExt cx="1488" cy="576"/>
          </a:xfrm>
        </p:grpSpPr>
        <p:sp>
          <p:nvSpPr>
            <p:cNvPr id="17430" name="Arc 7"/>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1" name="Arc 8"/>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13" name="Line 9"/>
          <p:cNvSpPr>
            <a:spLocks noChangeShapeType="1"/>
          </p:cNvSpPr>
          <p:nvPr/>
        </p:nvSpPr>
        <p:spPr bwMode="auto">
          <a:xfrm flipV="1">
            <a:off x="3962400" y="26670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4" name="Line 10"/>
          <p:cNvSpPr>
            <a:spLocks noChangeShapeType="1"/>
          </p:cNvSpPr>
          <p:nvPr/>
        </p:nvSpPr>
        <p:spPr bwMode="auto">
          <a:xfrm>
            <a:off x="5181600" y="2667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415" name="Group 11"/>
          <p:cNvGrpSpPr>
            <a:grpSpLocks/>
          </p:cNvGrpSpPr>
          <p:nvPr/>
        </p:nvGrpSpPr>
        <p:grpSpPr bwMode="auto">
          <a:xfrm>
            <a:off x="5181600" y="2971800"/>
            <a:ext cx="1295400" cy="1143000"/>
            <a:chOff x="2928" y="1872"/>
            <a:chExt cx="1248" cy="720"/>
          </a:xfrm>
        </p:grpSpPr>
        <p:sp>
          <p:nvSpPr>
            <p:cNvPr id="17428" name="Arc 12"/>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9" name="Arc 13"/>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16" name="Line 14"/>
          <p:cNvSpPr>
            <a:spLocks noChangeShapeType="1"/>
          </p:cNvSpPr>
          <p:nvPr/>
        </p:nvSpPr>
        <p:spPr bwMode="auto">
          <a:xfrm>
            <a:off x="1676400" y="5715000"/>
            <a:ext cx="57150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Line 15"/>
          <p:cNvSpPr>
            <a:spLocks noChangeShapeType="1"/>
          </p:cNvSpPr>
          <p:nvPr/>
        </p:nvSpPr>
        <p:spPr bwMode="auto">
          <a:xfrm flipV="1">
            <a:off x="1676400" y="1295400"/>
            <a:ext cx="0" cy="44196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8" name="Text Box 16"/>
          <p:cNvSpPr txBox="1">
            <a:spLocks noChangeArrowheads="1"/>
          </p:cNvSpPr>
          <p:nvPr/>
        </p:nvSpPr>
        <p:spPr bwMode="auto">
          <a:xfrm>
            <a:off x="3352800" y="5867400"/>
            <a:ext cx="226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17419" name="Text Box 17"/>
          <p:cNvSpPr txBox="1">
            <a:spLocks noChangeArrowheads="1"/>
          </p:cNvSpPr>
          <p:nvPr/>
        </p:nvSpPr>
        <p:spPr bwMode="auto">
          <a:xfrm rot="-5400000">
            <a:off x="719932" y="3090068"/>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17420" name="Text Box 18"/>
          <p:cNvSpPr txBox="1">
            <a:spLocks noChangeArrowheads="1"/>
          </p:cNvSpPr>
          <p:nvPr/>
        </p:nvSpPr>
        <p:spPr bwMode="auto">
          <a:xfrm>
            <a:off x="2590800" y="4191000"/>
            <a:ext cx="868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17421" name="Text Box 19"/>
          <p:cNvSpPr txBox="1">
            <a:spLocks noChangeArrowheads="1"/>
          </p:cNvSpPr>
          <p:nvPr/>
        </p:nvSpPr>
        <p:spPr bwMode="auto">
          <a:xfrm>
            <a:off x="5562600" y="3581400"/>
            <a:ext cx="784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17422" name="Line 20"/>
          <p:cNvSpPr>
            <a:spLocks noChangeShapeType="1"/>
          </p:cNvSpPr>
          <p:nvPr/>
        </p:nvSpPr>
        <p:spPr bwMode="auto">
          <a:xfrm>
            <a:off x="3200400" y="4724400"/>
            <a:ext cx="28194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3" name="Line 21"/>
          <p:cNvSpPr>
            <a:spLocks noChangeShapeType="1"/>
          </p:cNvSpPr>
          <p:nvPr/>
        </p:nvSpPr>
        <p:spPr bwMode="auto">
          <a:xfrm flipV="1">
            <a:off x="4572000" y="1752600"/>
            <a:ext cx="0" cy="297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4" name="Text Box 22"/>
          <p:cNvSpPr txBox="1">
            <a:spLocks noChangeArrowheads="1"/>
          </p:cNvSpPr>
          <p:nvPr/>
        </p:nvSpPr>
        <p:spPr bwMode="auto">
          <a:xfrm>
            <a:off x="4556125" y="3008313"/>
            <a:ext cx="420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17425" name="Line 23"/>
          <p:cNvSpPr>
            <a:spLocks noChangeShapeType="1"/>
          </p:cNvSpPr>
          <p:nvPr/>
        </p:nvSpPr>
        <p:spPr bwMode="auto">
          <a:xfrm>
            <a:off x="5410200" y="4114800"/>
            <a:ext cx="106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6" name="Line 24"/>
          <p:cNvSpPr>
            <a:spLocks noChangeShapeType="1"/>
          </p:cNvSpPr>
          <p:nvPr/>
        </p:nvSpPr>
        <p:spPr bwMode="auto">
          <a:xfrm>
            <a:off x="5410200" y="4114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7" name="Text Box 25"/>
          <p:cNvSpPr txBox="1">
            <a:spLocks noChangeArrowheads="1"/>
          </p:cNvSpPr>
          <p:nvPr/>
        </p:nvSpPr>
        <p:spPr bwMode="auto">
          <a:xfrm>
            <a:off x="4724400" y="4191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Where does the Energy go?</a:t>
            </a:r>
          </a:p>
        </p:txBody>
      </p:sp>
      <p:sp>
        <p:nvSpPr>
          <p:cNvPr id="1843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In the case of a chemical reaction, you need to keep the different types of energy separate in your mind:</a:t>
            </a:r>
          </a:p>
          <a:p>
            <a:pPr eaLnBrk="1" hangingPunct="1">
              <a:lnSpc>
                <a:spcPct val="90000"/>
              </a:lnSpc>
              <a:buFont typeface="Wingdings" pitchFamily="2" charset="2"/>
              <a:buNone/>
            </a:pPr>
            <a:r>
              <a:rPr lang="en-US" smtClean="0"/>
              <a:t>Bond energy – energy INSIDE the molecules</a:t>
            </a:r>
          </a:p>
          <a:p>
            <a:pPr eaLnBrk="1" hangingPunct="1">
              <a:lnSpc>
                <a:spcPct val="90000"/>
              </a:lnSpc>
              <a:buFont typeface="Wingdings" pitchFamily="2" charset="2"/>
              <a:buNone/>
            </a:pPr>
            <a:r>
              <a:rPr lang="en-US" smtClean="0"/>
              <a:t>Thermal energy (heat) – kinetic energy of the molecules</a:t>
            </a:r>
          </a:p>
          <a:p>
            <a:pPr eaLnBrk="1" hangingPunct="1">
              <a:lnSpc>
                <a:spcPct val="90000"/>
              </a:lnSpc>
              <a:buFont typeface="Wingdings" pitchFamily="2" charset="2"/>
              <a:buNone/>
            </a:pPr>
            <a:r>
              <a:rPr lang="en-US" smtClean="0"/>
              <a:t>Energy of the “bath” – kinetic energy of solvent or other molecules in the system</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CONSERVATION OF ENERGY</a:t>
            </a:r>
          </a:p>
        </p:txBody>
      </p:sp>
      <p:sp>
        <p:nvSpPr>
          <p:cNvPr id="19459" name="Content Placeholder 2"/>
          <p:cNvSpPr>
            <a:spLocks noGrp="1"/>
          </p:cNvSpPr>
          <p:nvPr>
            <p:ph idx="1"/>
          </p:nvPr>
        </p:nvSpPr>
        <p:spPr/>
        <p:txBody>
          <a:bodyPr/>
          <a:lstStyle/>
          <a:p>
            <a:pPr marL="0" indent="0">
              <a:buFont typeface="Wingdings" pitchFamily="2" charset="2"/>
              <a:buNone/>
            </a:pPr>
            <a:r>
              <a:rPr lang="en-US" smtClean="0"/>
              <a:t>The BIG rule: No energy is created or destroyed.</a:t>
            </a:r>
          </a:p>
          <a:p>
            <a:pPr marL="0" indent="0">
              <a:buFont typeface="Wingdings" pitchFamily="2" charset="2"/>
              <a:buNone/>
            </a:pPr>
            <a:endParaRPr lang="en-US" smtClean="0"/>
          </a:p>
          <a:p>
            <a:pPr marL="0" indent="0">
              <a:buFont typeface="Wingdings" pitchFamily="2" charset="2"/>
              <a:buNone/>
            </a:pPr>
            <a:r>
              <a:rPr lang="en-US" smtClean="0"/>
              <a:t>We have different types of energy: bond energy, thermal energy, energy of the bath (“surroundings”).</a:t>
            </a:r>
          </a:p>
          <a:p>
            <a:pPr marL="0" indent="0">
              <a:buFont typeface="Wingdings" pitchFamily="2" charset="2"/>
              <a:buNone/>
            </a:pPr>
            <a:endParaRPr lang="en-US" smtClean="0"/>
          </a:p>
          <a:p>
            <a:pPr marL="0" indent="0">
              <a:buFont typeface="Wingdings" pitchFamily="2" charset="2"/>
              <a:buNone/>
            </a:pPr>
            <a:r>
              <a:rPr lang="en-US" smtClean="0"/>
              <a:t>But all we ever do is move the joules around. </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t>Where’d the </a:t>
            </a:r>
            <a:r>
              <a:rPr lang="el-GR" sz="3200" smtClean="0"/>
              <a:t>Δ</a:t>
            </a:r>
            <a:r>
              <a:rPr lang="en-US" sz="3200" smtClean="0"/>
              <a:t>H energy come from?</a:t>
            </a:r>
          </a:p>
        </p:txBody>
      </p:sp>
      <p:grpSp>
        <p:nvGrpSpPr>
          <p:cNvPr id="20483" name="Group 3"/>
          <p:cNvGrpSpPr>
            <a:grpSpLocks/>
          </p:cNvGrpSpPr>
          <p:nvPr/>
        </p:nvGrpSpPr>
        <p:grpSpPr bwMode="auto">
          <a:xfrm>
            <a:off x="2438400" y="3581400"/>
            <a:ext cx="1524000" cy="1143000"/>
            <a:chOff x="960" y="2016"/>
            <a:chExt cx="1200" cy="720"/>
          </a:xfrm>
        </p:grpSpPr>
        <p:sp>
          <p:nvSpPr>
            <p:cNvPr id="20504" name="Arc 4"/>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Arc 5"/>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4" name="Group 6"/>
          <p:cNvGrpSpPr>
            <a:grpSpLocks/>
          </p:cNvGrpSpPr>
          <p:nvPr/>
        </p:nvGrpSpPr>
        <p:grpSpPr bwMode="auto">
          <a:xfrm>
            <a:off x="3962400" y="1752600"/>
            <a:ext cx="1219200" cy="914400"/>
            <a:chOff x="1488" y="1152"/>
            <a:chExt cx="1488" cy="576"/>
          </a:xfrm>
        </p:grpSpPr>
        <p:sp>
          <p:nvSpPr>
            <p:cNvPr id="20502" name="Arc 7"/>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Arc 8"/>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5" name="Line 9"/>
          <p:cNvSpPr>
            <a:spLocks noChangeShapeType="1"/>
          </p:cNvSpPr>
          <p:nvPr/>
        </p:nvSpPr>
        <p:spPr bwMode="auto">
          <a:xfrm flipV="1">
            <a:off x="3962400" y="26670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6" name="Line 10"/>
          <p:cNvSpPr>
            <a:spLocks noChangeShapeType="1"/>
          </p:cNvSpPr>
          <p:nvPr/>
        </p:nvSpPr>
        <p:spPr bwMode="auto">
          <a:xfrm>
            <a:off x="5181600" y="2667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487" name="Group 11"/>
          <p:cNvGrpSpPr>
            <a:grpSpLocks/>
          </p:cNvGrpSpPr>
          <p:nvPr/>
        </p:nvGrpSpPr>
        <p:grpSpPr bwMode="auto">
          <a:xfrm>
            <a:off x="5181600" y="2971800"/>
            <a:ext cx="1295400" cy="1143000"/>
            <a:chOff x="2928" y="1872"/>
            <a:chExt cx="1248" cy="720"/>
          </a:xfrm>
        </p:grpSpPr>
        <p:sp>
          <p:nvSpPr>
            <p:cNvPr id="20500" name="Arc 12"/>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1" name="Arc 13"/>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8" name="Line 14"/>
          <p:cNvSpPr>
            <a:spLocks noChangeShapeType="1"/>
          </p:cNvSpPr>
          <p:nvPr/>
        </p:nvSpPr>
        <p:spPr bwMode="auto">
          <a:xfrm>
            <a:off x="1676400" y="5715000"/>
            <a:ext cx="57150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15"/>
          <p:cNvSpPr>
            <a:spLocks noChangeShapeType="1"/>
          </p:cNvSpPr>
          <p:nvPr/>
        </p:nvSpPr>
        <p:spPr bwMode="auto">
          <a:xfrm flipV="1">
            <a:off x="1676400" y="1295400"/>
            <a:ext cx="0" cy="44196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0" name="Text Box 16"/>
          <p:cNvSpPr txBox="1">
            <a:spLocks noChangeArrowheads="1"/>
          </p:cNvSpPr>
          <p:nvPr/>
        </p:nvSpPr>
        <p:spPr bwMode="auto">
          <a:xfrm>
            <a:off x="3352800" y="5867400"/>
            <a:ext cx="226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0491" name="Text Box 17"/>
          <p:cNvSpPr txBox="1">
            <a:spLocks noChangeArrowheads="1"/>
          </p:cNvSpPr>
          <p:nvPr/>
        </p:nvSpPr>
        <p:spPr bwMode="auto">
          <a:xfrm rot="-5400000">
            <a:off x="719932" y="3090068"/>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0492" name="Text Box 18"/>
          <p:cNvSpPr txBox="1">
            <a:spLocks noChangeArrowheads="1"/>
          </p:cNvSpPr>
          <p:nvPr/>
        </p:nvSpPr>
        <p:spPr bwMode="auto">
          <a:xfrm>
            <a:off x="2590800" y="4191000"/>
            <a:ext cx="868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0493" name="Text Box 19"/>
          <p:cNvSpPr txBox="1">
            <a:spLocks noChangeArrowheads="1"/>
          </p:cNvSpPr>
          <p:nvPr/>
        </p:nvSpPr>
        <p:spPr bwMode="auto">
          <a:xfrm>
            <a:off x="5562600" y="3581400"/>
            <a:ext cx="784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0494" name="Line 20"/>
          <p:cNvSpPr>
            <a:spLocks noChangeShapeType="1"/>
          </p:cNvSpPr>
          <p:nvPr/>
        </p:nvSpPr>
        <p:spPr bwMode="auto">
          <a:xfrm>
            <a:off x="3200400" y="4724400"/>
            <a:ext cx="28194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5" name="Line 21"/>
          <p:cNvSpPr>
            <a:spLocks noChangeShapeType="1"/>
          </p:cNvSpPr>
          <p:nvPr/>
        </p:nvSpPr>
        <p:spPr bwMode="auto">
          <a:xfrm flipV="1">
            <a:off x="4572000" y="1752600"/>
            <a:ext cx="0" cy="297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6" name="Text Box 22"/>
          <p:cNvSpPr txBox="1">
            <a:spLocks noChangeArrowheads="1"/>
          </p:cNvSpPr>
          <p:nvPr/>
        </p:nvSpPr>
        <p:spPr bwMode="auto">
          <a:xfrm>
            <a:off x="4556125" y="3008313"/>
            <a:ext cx="420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0497" name="Line 23"/>
          <p:cNvSpPr>
            <a:spLocks noChangeShapeType="1"/>
          </p:cNvSpPr>
          <p:nvPr/>
        </p:nvSpPr>
        <p:spPr bwMode="auto">
          <a:xfrm>
            <a:off x="5410200" y="4114800"/>
            <a:ext cx="106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8" name="Line 24"/>
          <p:cNvSpPr>
            <a:spLocks noChangeShapeType="1"/>
          </p:cNvSpPr>
          <p:nvPr/>
        </p:nvSpPr>
        <p:spPr bwMode="auto">
          <a:xfrm>
            <a:off x="5410200" y="4114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9" name="Text Box 25"/>
          <p:cNvSpPr txBox="1">
            <a:spLocks noChangeArrowheads="1"/>
          </p:cNvSpPr>
          <p:nvPr/>
        </p:nvSpPr>
        <p:spPr bwMode="auto">
          <a:xfrm>
            <a:off x="4724400" y="4191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Energy changes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 represents the change in INTERNAL MOLECULAR ENERGY.</a:t>
            </a:r>
          </a:p>
          <a:p>
            <a:pPr eaLnBrk="1" hangingPunct="1">
              <a:buFont typeface="Wingdings" pitchFamily="2" charset="2"/>
              <a:buNone/>
            </a:pPr>
            <a:endParaRPr lang="en-US" smtClean="0"/>
          </a:p>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 = H</a:t>
            </a:r>
            <a:r>
              <a:rPr lang="en-US" baseline="-25000" smtClean="0"/>
              <a:t>final</a:t>
            </a:r>
            <a:r>
              <a:rPr lang="en-US" smtClean="0"/>
              <a:t> - H</a:t>
            </a:r>
            <a:r>
              <a:rPr lang="en-US" baseline="-25000" smtClean="0"/>
              <a:t>initial</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Thermodynamics</a:t>
            </a:r>
          </a:p>
        </p:txBody>
      </p:sp>
      <p:sp>
        <p:nvSpPr>
          <p:cNvPr id="4099" name="Rectangle 3"/>
          <p:cNvSpPr>
            <a:spLocks noGrp="1" noChangeArrowheads="1"/>
          </p:cNvSpPr>
          <p:nvPr>
            <p:ph type="subTitle" idx="1"/>
          </p:nvPr>
        </p:nvSpPr>
        <p:spPr/>
        <p:txBody>
          <a:bodyPr/>
          <a:lstStyle/>
          <a:p>
            <a:pPr eaLnBrk="1" hangingPunct="1"/>
            <a:r>
              <a:rPr lang="en-US" smtClean="0"/>
              <a:t>Beyond Simply Energy</a:t>
            </a:r>
          </a:p>
        </p:txBody>
      </p:sp>
      <p:sp>
        <p:nvSpPr>
          <p:cNvPr id="3" name="Slide Number Placeholder 2"/>
          <p:cNvSpPr>
            <a:spLocks noGrp="1"/>
          </p:cNvSpPr>
          <p:nvPr>
            <p:ph type="sldNum" sz="quarter" idx="12"/>
          </p:nvPr>
        </p:nvSpPr>
        <p:spPr/>
        <p:txBody>
          <a:bodyPr/>
          <a:lstStyle/>
          <a:p>
            <a:pPr>
              <a:defRPr/>
            </a:pPr>
            <a:fld id="{3AE28EB4-A51F-4BAA-B1D9-F7F728BF8AD5}"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t>Exothermic Reaction – “hot pack”</a:t>
            </a:r>
          </a:p>
        </p:txBody>
      </p:sp>
      <p:grpSp>
        <p:nvGrpSpPr>
          <p:cNvPr id="22531" name="Group 3"/>
          <p:cNvGrpSpPr>
            <a:grpSpLocks/>
          </p:cNvGrpSpPr>
          <p:nvPr/>
        </p:nvGrpSpPr>
        <p:grpSpPr bwMode="auto">
          <a:xfrm>
            <a:off x="990600" y="1295400"/>
            <a:ext cx="6400800" cy="4938713"/>
            <a:chOff x="288" y="192"/>
            <a:chExt cx="4032" cy="3111"/>
          </a:xfrm>
        </p:grpSpPr>
        <p:grpSp>
          <p:nvGrpSpPr>
            <p:cNvPr id="22532" name="Group 4"/>
            <p:cNvGrpSpPr>
              <a:grpSpLocks/>
            </p:cNvGrpSpPr>
            <p:nvPr/>
          </p:nvGrpSpPr>
          <p:grpSpPr bwMode="auto">
            <a:xfrm>
              <a:off x="1200" y="1632"/>
              <a:ext cx="960" cy="720"/>
              <a:chOff x="960" y="2016"/>
              <a:chExt cx="1200" cy="720"/>
            </a:xfrm>
          </p:grpSpPr>
          <p:sp>
            <p:nvSpPr>
              <p:cNvPr id="22553" name="Arc 5"/>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4" name="Arc 6"/>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2533" name="Group 7"/>
            <p:cNvGrpSpPr>
              <a:grpSpLocks/>
            </p:cNvGrpSpPr>
            <p:nvPr/>
          </p:nvGrpSpPr>
          <p:grpSpPr bwMode="auto">
            <a:xfrm>
              <a:off x="2160" y="480"/>
              <a:ext cx="768" cy="576"/>
              <a:chOff x="1488" y="1152"/>
              <a:chExt cx="1488" cy="576"/>
            </a:xfrm>
          </p:grpSpPr>
          <p:sp>
            <p:nvSpPr>
              <p:cNvPr id="22551" name="Arc 8"/>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Arc 9"/>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4" name="Line 10"/>
            <p:cNvSpPr>
              <a:spLocks noChangeShapeType="1"/>
            </p:cNvSpPr>
            <p:nvPr/>
          </p:nvSpPr>
          <p:spPr bwMode="auto">
            <a:xfrm flipV="1">
              <a:off x="2160" y="105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Line 11"/>
            <p:cNvSpPr>
              <a:spLocks noChangeShapeType="1"/>
            </p:cNvSpPr>
            <p:nvPr/>
          </p:nvSpPr>
          <p:spPr bwMode="auto">
            <a:xfrm>
              <a:off x="2928" y="1056"/>
              <a:ext cx="0"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36" name="Group 12"/>
            <p:cNvGrpSpPr>
              <a:grpSpLocks/>
            </p:cNvGrpSpPr>
            <p:nvPr/>
          </p:nvGrpSpPr>
          <p:grpSpPr bwMode="auto">
            <a:xfrm>
              <a:off x="2928" y="2112"/>
              <a:ext cx="816" cy="720"/>
              <a:chOff x="2928" y="1872"/>
              <a:chExt cx="1248" cy="720"/>
            </a:xfrm>
          </p:grpSpPr>
          <p:sp>
            <p:nvSpPr>
              <p:cNvPr id="22549" name="Arc 13"/>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Arc 14"/>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7" name="Line 15"/>
            <p:cNvSpPr>
              <a:spLocks noChangeShapeType="1"/>
            </p:cNvSpPr>
            <p:nvPr/>
          </p:nvSpPr>
          <p:spPr bwMode="auto">
            <a:xfrm>
              <a:off x="720" y="2976"/>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Line 16"/>
            <p:cNvSpPr>
              <a:spLocks noChangeShapeType="1"/>
            </p:cNvSpPr>
            <p:nvPr/>
          </p:nvSpPr>
          <p:spPr bwMode="auto">
            <a:xfrm flipV="1">
              <a:off x="720" y="192"/>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Text Box 17"/>
            <p:cNvSpPr txBox="1">
              <a:spLocks noChangeArrowheads="1"/>
            </p:cNvSpPr>
            <p:nvPr/>
          </p:nvSpPr>
          <p:spPr bwMode="auto">
            <a:xfrm>
              <a:off x="1776" y="3072"/>
              <a:ext cx="1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2540" name="Text Box 18"/>
            <p:cNvSpPr txBox="1">
              <a:spLocks noChangeArrowheads="1"/>
            </p:cNvSpPr>
            <p:nvPr/>
          </p:nvSpPr>
          <p:spPr bwMode="auto">
            <a:xfrm rot="-5400000">
              <a:off x="118" y="1322"/>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2541" name="Text Box 19"/>
            <p:cNvSpPr txBox="1">
              <a:spLocks noChangeArrowheads="1"/>
            </p:cNvSpPr>
            <p:nvPr/>
          </p:nvSpPr>
          <p:spPr bwMode="auto">
            <a:xfrm>
              <a:off x="1296" y="2016"/>
              <a:ext cx="54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2542" name="Text Box 20"/>
            <p:cNvSpPr txBox="1">
              <a:spLocks noChangeArrowheads="1"/>
            </p:cNvSpPr>
            <p:nvPr/>
          </p:nvSpPr>
          <p:spPr bwMode="auto">
            <a:xfrm>
              <a:off x="3158" y="2469"/>
              <a:ext cx="4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2543" name="Line 21"/>
            <p:cNvSpPr>
              <a:spLocks noChangeShapeType="1"/>
            </p:cNvSpPr>
            <p:nvPr/>
          </p:nvSpPr>
          <p:spPr bwMode="auto">
            <a:xfrm>
              <a:off x="1680" y="2352"/>
              <a:ext cx="1248"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4" name="Line 22"/>
            <p:cNvSpPr>
              <a:spLocks noChangeShapeType="1"/>
            </p:cNvSpPr>
            <p:nvPr/>
          </p:nvSpPr>
          <p:spPr bwMode="auto">
            <a:xfrm flipV="1">
              <a:off x="2544" y="480"/>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23"/>
            <p:cNvSpPr txBox="1">
              <a:spLocks noChangeArrowheads="1"/>
            </p:cNvSpPr>
            <p:nvPr/>
          </p:nvSpPr>
          <p:spPr bwMode="auto">
            <a:xfrm>
              <a:off x="2534" y="1271"/>
              <a:ext cx="2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2546" name="Line 24"/>
            <p:cNvSpPr>
              <a:spLocks noChangeShapeType="1"/>
            </p:cNvSpPr>
            <p:nvPr/>
          </p:nvSpPr>
          <p:spPr bwMode="auto">
            <a:xfrm>
              <a:off x="2592" y="283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7" name="Line 25"/>
            <p:cNvSpPr>
              <a:spLocks noChangeShapeType="1"/>
            </p:cNvSpPr>
            <p:nvPr/>
          </p:nvSpPr>
          <p:spPr bwMode="auto">
            <a:xfrm>
              <a:off x="2736" y="2352"/>
              <a:ext cx="0" cy="48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8" name="Text Box 26"/>
            <p:cNvSpPr txBox="1">
              <a:spLocks noChangeArrowheads="1"/>
            </p:cNvSpPr>
            <p:nvPr/>
          </p:nvSpPr>
          <p:spPr bwMode="auto">
            <a:xfrm>
              <a:off x="2390" y="247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Exothermic energy changes</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sz="2500" smtClean="0">
                <a:sym typeface="Symbol" pitchFamily="18" charset="2"/>
              </a:rPr>
              <a:t></a:t>
            </a:r>
            <a:r>
              <a:rPr lang="en-US" sz="2500" smtClean="0">
                <a:sym typeface="WP Greek Courier" pitchFamily="49" charset="2"/>
              </a:rPr>
              <a:t> </a:t>
            </a:r>
            <a:r>
              <a:rPr lang="en-US" sz="2500" smtClean="0"/>
              <a:t>H = H</a:t>
            </a:r>
            <a:r>
              <a:rPr lang="en-US" sz="2500" baseline="-25000" smtClean="0"/>
              <a:t>final</a:t>
            </a:r>
            <a:r>
              <a:rPr lang="en-US" sz="2500" smtClean="0"/>
              <a:t> – H</a:t>
            </a:r>
            <a:r>
              <a:rPr lang="en-US" sz="2500" baseline="-25000" smtClean="0"/>
              <a:t>initial</a:t>
            </a:r>
            <a:r>
              <a:rPr lang="en-US" sz="2500" smtClean="0"/>
              <a:t> &lt; 0</a:t>
            </a:r>
          </a:p>
          <a:p>
            <a:pPr eaLnBrk="1" hangingPunct="1">
              <a:buFont typeface="Wingdings" pitchFamily="2" charset="2"/>
              <a:buNone/>
            </a:pPr>
            <a:endParaRPr lang="en-US" sz="2500" smtClean="0"/>
          </a:p>
          <a:p>
            <a:pPr eaLnBrk="1" hangingPunct="1">
              <a:buFont typeface="Wingdings" pitchFamily="2" charset="2"/>
              <a:buNone/>
            </a:pPr>
            <a:r>
              <a:rPr lang="en-US" sz="2500" smtClean="0"/>
              <a:t>H</a:t>
            </a:r>
            <a:r>
              <a:rPr lang="en-US" sz="2500" baseline="-25000" smtClean="0"/>
              <a:t>initial</a:t>
            </a:r>
            <a:r>
              <a:rPr lang="en-US" sz="2500" smtClean="0"/>
              <a:t>&gt;H</a:t>
            </a:r>
            <a:r>
              <a:rPr lang="en-US" sz="2500" baseline="-25000" smtClean="0"/>
              <a:t>final</a:t>
            </a:r>
          </a:p>
          <a:p>
            <a:pPr eaLnBrk="1" hangingPunct="1">
              <a:buFont typeface="Wingdings" pitchFamily="2" charset="2"/>
              <a:buNone/>
            </a:pPr>
            <a:endParaRPr lang="en-US" sz="2500" baseline="-25000" smtClean="0"/>
          </a:p>
          <a:p>
            <a:pPr eaLnBrk="1" hangingPunct="1">
              <a:buFont typeface="Wingdings" pitchFamily="2" charset="2"/>
              <a:buNone/>
            </a:pPr>
            <a:r>
              <a:rPr lang="en-US" sz="2500" smtClean="0"/>
              <a:t>This energy is internal to the molecule.</a:t>
            </a:r>
          </a:p>
          <a:p>
            <a:pPr eaLnBrk="1" hangingPunct="1">
              <a:buFont typeface="Wingdings" pitchFamily="2" charset="2"/>
              <a:buNone/>
            </a:pPr>
            <a:r>
              <a:rPr lang="en-US" sz="2500" smtClean="0"/>
              <a:t>The excess gets absorbed by the rest of the system as heat causing the molecules to move faster (more kinetic energy) and the temperature to increase.</a:t>
            </a:r>
          </a:p>
          <a:p>
            <a:pPr eaLnBrk="1" hangingPunct="1">
              <a:buFont typeface="Wingdings" pitchFamily="2" charset="2"/>
              <a:buNone/>
            </a:pPr>
            <a:endParaRPr lang="en-US" sz="250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smtClean="0"/>
              <a:t>Endothermic Reaction – “cold pack”</a:t>
            </a:r>
          </a:p>
        </p:txBody>
      </p:sp>
      <p:grpSp>
        <p:nvGrpSpPr>
          <p:cNvPr id="24579" name="Group 3"/>
          <p:cNvGrpSpPr>
            <a:grpSpLocks/>
          </p:cNvGrpSpPr>
          <p:nvPr/>
        </p:nvGrpSpPr>
        <p:grpSpPr bwMode="auto">
          <a:xfrm>
            <a:off x="2438400" y="3581400"/>
            <a:ext cx="1524000" cy="1143000"/>
            <a:chOff x="960" y="2016"/>
            <a:chExt cx="1200" cy="720"/>
          </a:xfrm>
        </p:grpSpPr>
        <p:sp>
          <p:nvSpPr>
            <p:cNvPr id="24600" name="Arc 4"/>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1" name="Arc 5"/>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580" name="Group 6"/>
          <p:cNvGrpSpPr>
            <a:grpSpLocks/>
          </p:cNvGrpSpPr>
          <p:nvPr/>
        </p:nvGrpSpPr>
        <p:grpSpPr bwMode="auto">
          <a:xfrm>
            <a:off x="3962400" y="1752600"/>
            <a:ext cx="1219200" cy="914400"/>
            <a:chOff x="1488" y="1152"/>
            <a:chExt cx="1488" cy="576"/>
          </a:xfrm>
        </p:grpSpPr>
        <p:sp>
          <p:nvSpPr>
            <p:cNvPr id="24598" name="Arc 7"/>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9" name="Arc 8"/>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81" name="Line 9"/>
          <p:cNvSpPr>
            <a:spLocks noChangeShapeType="1"/>
          </p:cNvSpPr>
          <p:nvPr/>
        </p:nvSpPr>
        <p:spPr bwMode="auto">
          <a:xfrm flipV="1">
            <a:off x="3962400" y="26670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2" name="Line 10"/>
          <p:cNvSpPr>
            <a:spLocks noChangeShapeType="1"/>
          </p:cNvSpPr>
          <p:nvPr/>
        </p:nvSpPr>
        <p:spPr bwMode="auto">
          <a:xfrm>
            <a:off x="5181600" y="2667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583" name="Group 11"/>
          <p:cNvGrpSpPr>
            <a:grpSpLocks/>
          </p:cNvGrpSpPr>
          <p:nvPr/>
        </p:nvGrpSpPr>
        <p:grpSpPr bwMode="auto">
          <a:xfrm>
            <a:off x="5181600" y="2971800"/>
            <a:ext cx="1295400" cy="1143000"/>
            <a:chOff x="2928" y="1872"/>
            <a:chExt cx="1248" cy="720"/>
          </a:xfrm>
        </p:grpSpPr>
        <p:sp>
          <p:nvSpPr>
            <p:cNvPr id="24596" name="Arc 12"/>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7" name="Arc 13"/>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84" name="Line 14"/>
          <p:cNvSpPr>
            <a:spLocks noChangeShapeType="1"/>
          </p:cNvSpPr>
          <p:nvPr/>
        </p:nvSpPr>
        <p:spPr bwMode="auto">
          <a:xfrm>
            <a:off x="1676400" y="5715000"/>
            <a:ext cx="57150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5" name="Line 15"/>
          <p:cNvSpPr>
            <a:spLocks noChangeShapeType="1"/>
          </p:cNvSpPr>
          <p:nvPr/>
        </p:nvSpPr>
        <p:spPr bwMode="auto">
          <a:xfrm flipV="1">
            <a:off x="1676400" y="1295400"/>
            <a:ext cx="0" cy="44196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Text Box 16"/>
          <p:cNvSpPr txBox="1">
            <a:spLocks noChangeArrowheads="1"/>
          </p:cNvSpPr>
          <p:nvPr/>
        </p:nvSpPr>
        <p:spPr bwMode="auto">
          <a:xfrm>
            <a:off x="3352800" y="5867400"/>
            <a:ext cx="226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4587" name="Text Box 17"/>
          <p:cNvSpPr txBox="1">
            <a:spLocks noChangeArrowheads="1"/>
          </p:cNvSpPr>
          <p:nvPr/>
        </p:nvSpPr>
        <p:spPr bwMode="auto">
          <a:xfrm rot="-5400000">
            <a:off x="719932" y="3090068"/>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4588" name="Text Box 18"/>
          <p:cNvSpPr txBox="1">
            <a:spLocks noChangeArrowheads="1"/>
          </p:cNvSpPr>
          <p:nvPr/>
        </p:nvSpPr>
        <p:spPr bwMode="auto">
          <a:xfrm>
            <a:off x="2590800" y="4191000"/>
            <a:ext cx="868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4589" name="Text Box 19"/>
          <p:cNvSpPr txBox="1">
            <a:spLocks noChangeArrowheads="1"/>
          </p:cNvSpPr>
          <p:nvPr/>
        </p:nvSpPr>
        <p:spPr bwMode="auto">
          <a:xfrm>
            <a:off x="5562600" y="3581400"/>
            <a:ext cx="784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4590" name="Line 20"/>
          <p:cNvSpPr>
            <a:spLocks noChangeShapeType="1"/>
          </p:cNvSpPr>
          <p:nvPr/>
        </p:nvSpPr>
        <p:spPr bwMode="auto">
          <a:xfrm>
            <a:off x="3200400" y="4724400"/>
            <a:ext cx="28194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21"/>
          <p:cNvSpPr>
            <a:spLocks noChangeShapeType="1"/>
          </p:cNvSpPr>
          <p:nvPr/>
        </p:nvSpPr>
        <p:spPr bwMode="auto">
          <a:xfrm flipV="1">
            <a:off x="4572000" y="1752600"/>
            <a:ext cx="0" cy="297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Text Box 22"/>
          <p:cNvSpPr txBox="1">
            <a:spLocks noChangeArrowheads="1"/>
          </p:cNvSpPr>
          <p:nvPr/>
        </p:nvSpPr>
        <p:spPr bwMode="auto">
          <a:xfrm>
            <a:off x="4556125" y="3008313"/>
            <a:ext cx="420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4593" name="Line 23"/>
          <p:cNvSpPr>
            <a:spLocks noChangeShapeType="1"/>
          </p:cNvSpPr>
          <p:nvPr/>
        </p:nvSpPr>
        <p:spPr bwMode="auto">
          <a:xfrm>
            <a:off x="5410200" y="4114800"/>
            <a:ext cx="106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24"/>
          <p:cNvSpPr>
            <a:spLocks noChangeShapeType="1"/>
          </p:cNvSpPr>
          <p:nvPr/>
        </p:nvSpPr>
        <p:spPr bwMode="auto">
          <a:xfrm>
            <a:off x="5410200" y="4114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Text Box 25"/>
          <p:cNvSpPr txBox="1">
            <a:spLocks noChangeArrowheads="1"/>
          </p:cNvSpPr>
          <p:nvPr/>
        </p:nvSpPr>
        <p:spPr bwMode="auto">
          <a:xfrm>
            <a:off x="4724400" y="4191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Endothermic energy changes</a:t>
            </a:r>
          </a:p>
        </p:txBody>
      </p:sp>
      <p:sp>
        <p:nvSpPr>
          <p:cNvPr id="2560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500" smtClean="0">
                <a:sym typeface="Symbol" pitchFamily="18" charset="2"/>
              </a:rPr>
              <a:t></a:t>
            </a:r>
            <a:r>
              <a:rPr lang="en-US" sz="2500" smtClean="0">
                <a:sym typeface="WP Greek Courier" pitchFamily="49" charset="2"/>
              </a:rPr>
              <a:t> </a:t>
            </a:r>
            <a:r>
              <a:rPr lang="en-US" sz="2500" smtClean="0"/>
              <a:t>H = H</a:t>
            </a:r>
            <a:r>
              <a:rPr lang="en-US" sz="2500" baseline="-25000" smtClean="0"/>
              <a:t>final</a:t>
            </a:r>
            <a:r>
              <a:rPr lang="en-US" sz="2500" smtClean="0"/>
              <a:t> – H</a:t>
            </a:r>
            <a:r>
              <a:rPr lang="en-US" sz="2500" baseline="-25000" smtClean="0"/>
              <a:t>initial</a:t>
            </a:r>
            <a:r>
              <a:rPr lang="en-US" sz="2500" smtClean="0"/>
              <a:t> &gt; 0</a:t>
            </a:r>
          </a:p>
          <a:p>
            <a:pPr eaLnBrk="1" hangingPunct="1">
              <a:lnSpc>
                <a:spcPct val="80000"/>
              </a:lnSpc>
              <a:buFont typeface="Wingdings" pitchFamily="2" charset="2"/>
              <a:buNone/>
            </a:pPr>
            <a:endParaRPr lang="en-US" sz="2500" smtClean="0"/>
          </a:p>
          <a:p>
            <a:pPr eaLnBrk="1" hangingPunct="1">
              <a:lnSpc>
                <a:spcPct val="80000"/>
              </a:lnSpc>
              <a:buFont typeface="Wingdings" pitchFamily="2" charset="2"/>
              <a:buNone/>
            </a:pPr>
            <a:r>
              <a:rPr lang="en-US" sz="2500" smtClean="0"/>
              <a:t>H</a:t>
            </a:r>
            <a:r>
              <a:rPr lang="en-US" sz="2500" baseline="-25000" smtClean="0"/>
              <a:t>initial</a:t>
            </a:r>
            <a:r>
              <a:rPr lang="en-US" sz="2500" smtClean="0"/>
              <a:t>&lt;H</a:t>
            </a:r>
            <a:r>
              <a:rPr lang="en-US" sz="2500" baseline="-25000" smtClean="0"/>
              <a:t>final</a:t>
            </a:r>
          </a:p>
          <a:p>
            <a:pPr eaLnBrk="1" hangingPunct="1">
              <a:lnSpc>
                <a:spcPct val="80000"/>
              </a:lnSpc>
              <a:buFont typeface="Wingdings" pitchFamily="2" charset="2"/>
              <a:buNone/>
            </a:pPr>
            <a:endParaRPr lang="en-US" sz="2500" baseline="-25000" smtClean="0"/>
          </a:p>
          <a:p>
            <a:pPr eaLnBrk="1" hangingPunct="1">
              <a:lnSpc>
                <a:spcPct val="80000"/>
              </a:lnSpc>
              <a:buFont typeface="Wingdings" pitchFamily="2" charset="2"/>
              <a:buNone/>
            </a:pPr>
            <a:r>
              <a:rPr lang="en-US" sz="2500" smtClean="0"/>
              <a:t>This energy is internal to the molecule and must come from somewhere.</a:t>
            </a:r>
          </a:p>
          <a:p>
            <a:pPr eaLnBrk="1" hangingPunct="1">
              <a:lnSpc>
                <a:spcPct val="80000"/>
              </a:lnSpc>
              <a:buFont typeface="Wingdings" pitchFamily="2" charset="2"/>
              <a:buNone/>
            </a:pPr>
            <a:r>
              <a:rPr lang="en-US" sz="2500" smtClean="0"/>
              <a:t>The additional energy required by the system gets absorbed from the rest of the system as heat causing the molecules to move slower (less kinetic energy) and the temperature to decrease.</a:t>
            </a:r>
          </a:p>
          <a:p>
            <a:pPr eaLnBrk="1" hangingPunct="1">
              <a:lnSpc>
                <a:spcPct val="80000"/>
              </a:lnSpc>
              <a:buFont typeface="Wingdings" pitchFamily="2" charset="2"/>
              <a:buNone/>
            </a:pPr>
            <a:endParaRPr lang="en-US" sz="250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smtClean="0"/>
              <a:t>The hard part is getting over the hump.</a:t>
            </a:r>
          </a:p>
        </p:txBody>
      </p:sp>
      <p:grpSp>
        <p:nvGrpSpPr>
          <p:cNvPr id="26627" name="Group 3"/>
          <p:cNvGrpSpPr>
            <a:grpSpLocks/>
          </p:cNvGrpSpPr>
          <p:nvPr/>
        </p:nvGrpSpPr>
        <p:grpSpPr bwMode="auto">
          <a:xfrm>
            <a:off x="990600" y="1295400"/>
            <a:ext cx="6400800" cy="4938713"/>
            <a:chOff x="624" y="816"/>
            <a:chExt cx="4032" cy="3111"/>
          </a:xfrm>
        </p:grpSpPr>
        <p:grpSp>
          <p:nvGrpSpPr>
            <p:cNvPr id="26628" name="Group 4"/>
            <p:cNvGrpSpPr>
              <a:grpSpLocks/>
            </p:cNvGrpSpPr>
            <p:nvPr/>
          </p:nvGrpSpPr>
          <p:grpSpPr bwMode="auto">
            <a:xfrm>
              <a:off x="1536" y="2256"/>
              <a:ext cx="960" cy="720"/>
              <a:chOff x="960" y="2016"/>
              <a:chExt cx="1200" cy="720"/>
            </a:xfrm>
          </p:grpSpPr>
          <p:sp>
            <p:nvSpPr>
              <p:cNvPr id="26649" name="Arc 5"/>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Arc 6"/>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629" name="Group 7"/>
            <p:cNvGrpSpPr>
              <a:grpSpLocks/>
            </p:cNvGrpSpPr>
            <p:nvPr/>
          </p:nvGrpSpPr>
          <p:grpSpPr bwMode="auto">
            <a:xfrm>
              <a:off x="2496" y="1104"/>
              <a:ext cx="768" cy="576"/>
              <a:chOff x="1488" y="1152"/>
              <a:chExt cx="1488" cy="576"/>
            </a:xfrm>
          </p:grpSpPr>
          <p:sp>
            <p:nvSpPr>
              <p:cNvPr id="26647" name="Arc 8"/>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Arc 9"/>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30" name="Line 10"/>
            <p:cNvSpPr>
              <a:spLocks noChangeShapeType="1"/>
            </p:cNvSpPr>
            <p:nvPr/>
          </p:nvSpPr>
          <p:spPr bwMode="auto">
            <a:xfrm flipV="1">
              <a:off x="2496" y="1680"/>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Line 11"/>
            <p:cNvSpPr>
              <a:spLocks noChangeShapeType="1"/>
            </p:cNvSpPr>
            <p:nvPr/>
          </p:nvSpPr>
          <p:spPr bwMode="auto">
            <a:xfrm>
              <a:off x="3264" y="16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632" name="Group 12"/>
            <p:cNvGrpSpPr>
              <a:grpSpLocks/>
            </p:cNvGrpSpPr>
            <p:nvPr/>
          </p:nvGrpSpPr>
          <p:grpSpPr bwMode="auto">
            <a:xfrm>
              <a:off x="3264" y="1872"/>
              <a:ext cx="816" cy="720"/>
              <a:chOff x="2928" y="1872"/>
              <a:chExt cx="1248" cy="720"/>
            </a:xfrm>
          </p:grpSpPr>
          <p:sp>
            <p:nvSpPr>
              <p:cNvPr id="26645" name="Arc 13"/>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Arc 14"/>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33" name="Line 15"/>
            <p:cNvSpPr>
              <a:spLocks noChangeShapeType="1"/>
            </p:cNvSpPr>
            <p:nvPr/>
          </p:nvSpPr>
          <p:spPr bwMode="auto">
            <a:xfrm>
              <a:off x="1056" y="3600"/>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4" name="Line 16"/>
            <p:cNvSpPr>
              <a:spLocks noChangeShapeType="1"/>
            </p:cNvSpPr>
            <p:nvPr/>
          </p:nvSpPr>
          <p:spPr bwMode="auto">
            <a:xfrm flipV="1">
              <a:off x="1056" y="816"/>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Text Box 17"/>
            <p:cNvSpPr txBox="1">
              <a:spLocks noChangeArrowheads="1"/>
            </p:cNvSpPr>
            <p:nvPr/>
          </p:nvSpPr>
          <p:spPr bwMode="auto">
            <a:xfrm>
              <a:off x="2112" y="3696"/>
              <a:ext cx="1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6636" name="Text Box 18"/>
            <p:cNvSpPr txBox="1">
              <a:spLocks noChangeArrowheads="1"/>
            </p:cNvSpPr>
            <p:nvPr/>
          </p:nvSpPr>
          <p:spPr bwMode="auto">
            <a:xfrm rot="-5400000">
              <a:off x="454" y="1946"/>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6637" name="Text Box 19"/>
            <p:cNvSpPr txBox="1">
              <a:spLocks noChangeArrowheads="1"/>
            </p:cNvSpPr>
            <p:nvPr/>
          </p:nvSpPr>
          <p:spPr bwMode="auto">
            <a:xfrm>
              <a:off x="1632" y="2640"/>
              <a:ext cx="54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6638" name="Text Box 20"/>
            <p:cNvSpPr txBox="1">
              <a:spLocks noChangeArrowheads="1"/>
            </p:cNvSpPr>
            <p:nvPr/>
          </p:nvSpPr>
          <p:spPr bwMode="auto">
            <a:xfrm>
              <a:off x="3504" y="2256"/>
              <a:ext cx="4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6639" name="Line 21"/>
            <p:cNvSpPr>
              <a:spLocks noChangeShapeType="1"/>
            </p:cNvSpPr>
            <p:nvPr/>
          </p:nvSpPr>
          <p:spPr bwMode="auto">
            <a:xfrm>
              <a:off x="2016" y="2976"/>
              <a:ext cx="1776"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0" name="Line 22"/>
            <p:cNvSpPr>
              <a:spLocks noChangeShapeType="1"/>
            </p:cNvSpPr>
            <p:nvPr/>
          </p:nvSpPr>
          <p:spPr bwMode="auto">
            <a:xfrm flipV="1">
              <a:off x="2880" y="1104"/>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Text Box 23"/>
            <p:cNvSpPr txBox="1">
              <a:spLocks noChangeArrowheads="1"/>
            </p:cNvSpPr>
            <p:nvPr/>
          </p:nvSpPr>
          <p:spPr bwMode="auto">
            <a:xfrm>
              <a:off x="2870" y="1895"/>
              <a:ext cx="2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6642" name="Line 24"/>
            <p:cNvSpPr>
              <a:spLocks noChangeShapeType="1"/>
            </p:cNvSpPr>
            <p:nvPr/>
          </p:nvSpPr>
          <p:spPr bwMode="auto">
            <a:xfrm>
              <a:off x="3408" y="259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3" name="Line 25"/>
            <p:cNvSpPr>
              <a:spLocks noChangeShapeType="1"/>
            </p:cNvSpPr>
            <p:nvPr/>
          </p:nvSpPr>
          <p:spPr bwMode="auto">
            <a:xfrm>
              <a:off x="3408" y="2592"/>
              <a:ext cx="0" cy="38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Text Box 26"/>
            <p:cNvSpPr txBox="1">
              <a:spLocks noChangeArrowheads="1"/>
            </p:cNvSpPr>
            <p:nvPr/>
          </p:nvSpPr>
          <p:spPr bwMode="auto">
            <a:xfrm>
              <a:off x="2976" y="2640"/>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E</a:t>
            </a:r>
            <a:r>
              <a:rPr lang="en-US" baseline="-25000" smtClean="0"/>
              <a:t>a</a:t>
            </a:r>
            <a:r>
              <a:rPr lang="en-US" smtClean="0"/>
              <a:t> = Activation Energy</a:t>
            </a:r>
          </a:p>
        </p:txBody>
      </p:sp>
      <p:sp>
        <p:nvSpPr>
          <p:cNvPr id="2765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The tale of a reaction is not limited strictly to the identity and energetics of the products and reactants, there is a path (reaction coordinate) that must get followed.</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The “hump” represents a hurdle that must be overcome to go from reactants to products.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How do you get over the hump?</a:t>
            </a:r>
          </a:p>
        </p:txBody>
      </p:sp>
      <p:sp>
        <p:nvSpPr>
          <p:cNvPr id="28675" name="Rectangle 3"/>
          <p:cNvSpPr>
            <a:spLocks noGrp="1" noChangeArrowheads="1"/>
          </p:cNvSpPr>
          <p:nvPr>
            <p:ph type="body" idx="1"/>
          </p:nvPr>
        </p:nvSpPr>
        <p:spPr>
          <a:xfrm>
            <a:off x="1370013" y="1827213"/>
            <a:ext cx="3516312" cy="4114800"/>
          </a:xfrm>
        </p:spPr>
        <p:txBody>
          <a:bodyPr/>
          <a:lstStyle/>
          <a:p>
            <a:pPr eaLnBrk="1" hangingPunct="1">
              <a:buFont typeface="Wingdings" pitchFamily="2" charset="2"/>
              <a:buNone/>
            </a:pPr>
            <a:r>
              <a:rPr lang="en-US" smtClean="0"/>
              <a:t>If you are at the top, it is easy to fall down into the valley (on either side), but how do you get to the top?</a:t>
            </a:r>
          </a:p>
        </p:txBody>
      </p:sp>
      <p:grpSp>
        <p:nvGrpSpPr>
          <p:cNvPr id="28676" name="Group 4"/>
          <p:cNvGrpSpPr>
            <a:grpSpLocks/>
          </p:cNvGrpSpPr>
          <p:nvPr/>
        </p:nvGrpSpPr>
        <p:grpSpPr bwMode="auto">
          <a:xfrm>
            <a:off x="4495800" y="2286000"/>
            <a:ext cx="4035425" cy="4035425"/>
            <a:chOff x="636" y="816"/>
            <a:chExt cx="4020" cy="3168"/>
          </a:xfrm>
        </p:grpSpPr>
        <p:grpSp>
          <p:nvGrpSpPr>
            <p:cNvPr id="28678" name="Group 5"/>
            <p:cNvGrpSpPr>
              <a:grpSpLocks/>
            </p:cNvGrpSpPr>
            <p:nvPr/>
          </p:nvGrpSpPr>
          <p:grpSpPr bwMode="auto">
            <a:xfrm>
              <a:off x="1536" y="2256"/>
              <a:ext cx="960" cy="720"/>
              <a:chOff x="960" y="2016"/>
              <a:chExt cx="1200" cy="720"/>
            </a:xfrm>
          </p:grpSpPr>
          <p:sp>
            <p:nvSpPr>
              <p:cNvPr id="28699" name="Arc 6"/>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Arc 7"/>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79" name="Group 8"/>
            <p:cNvGrpSpPr>
              <a:grpSpLocks/>
            </p:cNvGrpSpPr>
            <p:nvPr/>
          </p:nvGrpSpPr>
          <p:grpSpPr bwMode="auto">
            <a:xfrm>
              <a:off x="2496" y="1104"/>
              <a:ext cx="768" cy="576"/>
              <a:chOff x="1488" y="1152"/>
              <a:chExt cx="1488" cy="576"/>
            </a:xfrm>
          </p:grpSpPr>
          <p:sp>
            <p:nvSpPr>
              <p:cNvPr id="28697" name="Arc 9"/>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Arc 10"/>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680" name="Line 11"/>
            <p:cNvSpPr>
              <a:spLocks noChangeShapeType="1"/>
            </p:cNvSpPr>
            <p:nvPr/>
          </p:nvSpPr>
          <p:spPr bwMode="auto">
            <a:xfrm flipV="1">
              <a:off x="2496" y="1680"/>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1" name="Line 12"/>
            <p:cNvSpPr>
              <a:spLocks noChangeShapeType="1"/>
            </p:cNvSpPr>
            <p:nvPr/>
          </p:nvSpPr>
          <p:spPr bwMode="auto">
            <a:xfrm>
              <a:off x="3264" y="16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682" name="Group 13"/>
            <p:cNvGrpSpPr>
              <a:grpSpLocks/>
            </p:cNvGrpSpPr>
            <p:nvPr/>
          </p:nvGrpSpPr>
          <p:grpSpPr bwMode="auto">
            <a:xfrm>
              <a:off x="3264" y="1872"/>
              <a:ext cx="816" cy="720"/>
              <a:chOff x="2928" y="1872"/>
              <a:chExt cx="1248" cy="720"/>
            </a:xfrm>
          </p:grpSpPr>
          <p:sp>
            <p:nvSpPr>
              <p:cNvPr id="28695" name="Arc 14"/>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Arc 15"/>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683" name="Line 16"/>
            <p:cNvSpPr>
              <a:spLocks noChangeShapeType="1"/>
            </p:cNvSpPr>
            <p:nvPr/>
          </p:nvSpPr>
          <p:spPr bwMode="auto">
            <a:xfrm>
              <a:off x="1056" y="3600"/>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4" name="Line 17"/>
            <p:cNvSpPr>
              <a:spLocks noChangeShapeType="1"/>
            </p:cNvSpPr>
            <p:nvPr/>
          </p:nvSpPr>
          <p:spPr bwMode="auto">
            <a:xfrm flipV="1">
              <a:off x="1056" y="816"/>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5" name="Text Box 18"/>
            <p:cNvSpPr txBox="1">
              <a:spLocks noChangeArrowheads="1"/>
            </p:cNvSpPr>
            <p:nvPr/>
          </p:nvSpPr>
          <p:spPr bwMode="auto">
            <a:xfrm>
              <a:off x="2115" y="3696"/>
              <a:ext cx="225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8686" name="Text Box 19"/>
            <p:cNvSpPr txBox="1">
              <a:spLocks noChangeArrowheads="1"/>
            </p:cNvSpPr>
            <p:nvPr/>
          </p:nvSpPr>
          <p:spPr bwMode="auto">
            <a:xfrm rot="-5400000">
              <a:off x="463" y="1802"/>
              <a:ext cx="7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8687" name="Text Box 20"/>
            <p:cNvSpPr txBox="1">
              <a:spLocks noChangeArrowheads="1"/>
            </p:cNvSpPr>
            <p:nvPr/>
          </p:nvSpPr>
          <p:spPr bwMode="auto">
            <a:xfrm>
              <a:off x="1630" y="2639"/>
              <a:ext cx="866"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8688" name="Text Box 21"/>
            <p:cNvSpPr txBox="1">
              <a:spLocks noChangeArrowheads="1"/>
            </p:cNvSpPr>
            <p:nvPr/>
          </p:nvSpPr>
          <p:spPr bwMode="auto">
            <a:xfrm>
              <a:off x="3501" y="2255"/>
              <a:ext cx="782"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8689" name="Line 22"/>
            <p:cNvSpPr>
              <a:spLocks noChangeShapeType="1"/>
            </p:cNvSpPr>
            <p:nvPr/>
          </p:nvSpPr>
          <p:spPr bwMode="auto">
            <a:xfrm>
              <a:off x="2016" y="2976"/>
              <a:ext cx="1776"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0" name="Line 23"/>
            <p:cNvSpPr>
              <a:spLocks noChangeShapeType="1"/>
            </p:cNvSpPr>
            <p:nvPr/>
          </p:nvSpPr>
          <p:spPr bwMode="auto">
            <a:xfrm flipV="1">
              <a:off x="2880" y="1104"/>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1" name="Text Box 24"/>
            <p:cNvSpPr txBox="1">
              <a:spLocks noChangeArrowheads="1"/>
            </p:cNvSpPr>
            <p:nvPr/>
          </p:nvSpPr>
          <p:spPr bwMode="auto">
            <a:xfrm>
              <a:off x="2855" y="1895"/>
              <a:ext cx="4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8692" name="Line 25"/>
            <p:cNvSpPr>
              <a:spLocks noChangeShapeType="1"/>
            </p:cNvSpPr>
            <p:nvPr/>
          </p:nvSpPr>
          <p:spPr bwMode="auto">
            <a:xfrm>
              <a:off x="3408" y="259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3" name="Line 26"/>
            <p:cNvSpPr>
              <a:spLocks noChangeShapeType="1"/>
            </p:cNvSpPr>
            <p:nvPr/>
          </p:nvSpPr>
          <p:spPr bwMode="auto">
            <a:xfrm>
              <a:off x="3408" y="2592"/>
              <a:ext cx="0" cy="38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4" name="Text Box 27"/>
            <p:cNvSpPr txBox="1">
              <a:spLocks noChangeArrowheads="1"/>
            </p:cNvSpPr>
            <p:nvPr/>
          </p:nvSpPr>
          <p:spPr bwMode="auto">
            <a:xfrm>
              <a:off x="2976" y="2639"/>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pic>
        <p:nvPicPr>
          <p:cNvPr id="28677" name="Picture 28" descr="j01494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219200"/>
            <a:ext cx="1295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How do you get over the hump?</a:t>
            </a:r>
          </a:p>
        </p:txBody>
      </p:sp>
      <p:sp>
        <p:nvSpPr>
          <p:cNvPr id="29699" name="Rectangle 3"/>
          <p:cNvSpPr>
            <a:spLocks noGrp="1" noChangeArrowheads="1"/>
          </p:cNvSpPr>
          <p:nvPr>
            <p:ph type="body" idx="1"/>
          </p:nvPr>
        </p:nvSpPr>
        <p:spPr>
          <a:xfrm>
            <a:off x="1370013" y="1827213"/>
            <a:ext cx="3516312" cy="4114800"/>
          </a:xfrm>
        </p:spPr>
        <p:txBody>
          <a:bodyPr/>
          <a:lstStyle/>
          <a:p>
            <a:pPr eaLnBrk="1" hangingPunct="1">
              <a:buFont typeface="Wingdings" pitchFamily="2" charset="2"/>
              <a:buNone/>
            </a:pPr>
            <a:r>
              <a:rPr lang="en-US" sz="2500" smtClean="0"/>
              <a:t>The molecules acquire or lose energy the same way: by colliding with each other!</a:t>
            </a:r>
          </a:p>
          <a:p>
            <a:pPr eaLnBrk="1" hangingPunct="1">
              <a:buFont typeface="Wingdings" pitchFamily="2" charset="2"/>
              <a:buNone/>
            </a:pPr>
            <a:endParaRPr lang="en-US" sz="2500" smtClean="0"/>
          </a:p>
          <a:p>
            <a:pPr eaLnBrk="1" hangingPunct="1">
              <a:buFont typeface="Wingdings" pitchFamily="2" charset="2"/>
              <a:buNone/>
            </a:pPr>
            <a:r>
              <a:rPr lang="en-US" sz="2500" smtClean="0"/>
              <a:t>The energy comes from the “bath”, the rest of the system.</a:t>
            </a:r>
          </a:p>
        </p:txBody>
      </p:sp>
      <p:grpSp>
        <p:nvGrpSpPr>
          <p:cNvPr id="29700" name="Group 4"/>
          <p:cNvGrpSpPr>
            <a:grpSpLocks/>
          </p:cNvGrpSpPr>
          <p:nvPr/>
        </p:nvGrpSpPr>
        <p:grpSpPr bwMode="auto">
          <a:xfrm>
            <a:off x="4495800" y="2286000"/>
            <a:ext cx="4035425" cy="4035425"/>
            <a:chOff x="636" y="816"/>
            <a:chExt cx="4020" cy="3168"/>
          </a:xfrm>
        </p:grpSpPr>
        <p:grpSp>
          <p:nvGrpSpPr>
            <p:cNvPr id="29702" name="Group 5"/>
            <p:cNvGrpSpPr>
              <a:grpSpLocks/>
            </p:cNvGrpSpPr>
            <p:nvPr/>
          </p:nvGrpSpPr>
          <p:grpSpPr bwMode="auto">
            <a:xfrm>
              <a:off x="1536" y="2256"/>
              <a:ext cx="960" cy="720"/>
              <a:chOff x="960" y="2016"/>
              <a:chExt cx="1200" cy="720"/>
            </a:xfrm>
          </p:grpSpPr>
          <p:sp>
            <p:nvSpPr>
              <p:cNvPr id="29723" name="Arc 6"/>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4" name="Arc 7"/>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703" name="Group 8"/>
            <p:cNvGrpSpPr>
              <a:grpSpLocks/>
            </p:cNvGrpSpPr>
            <p:nvPr/>
          </p:nvGrpSpPr>
          <p:grpSpPr bwMode="auto">
            <a:xfrm>
              <a:off x="2496" y="1104"/>
              <a:ext cx="768" cy="576"/>
              <a:chOff x="1488" y="1152"/>
              <a:chExt cx="1488" cy="576"/>
            </a:xfrm>
          </p:grpSpPr>
          <p:sp>
            <p:nvSpPr>
              <p:cNvPr id="29721" name="Arc 9"/>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2" name="Arc 10"/>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04" name="Line 11"/>
            <p:cNvSpPr>
              <a:spLocks noChangeShapeType="1"/>
            </p:cNvSpPr>
            <p:nvPr/>
          </p:nvSpPr>
          <p:spPr bwMode="auto">
            <a:xfrm flipV="1">
              <a:off x="2496" y="1680"/>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Line 12"/>
            <p:cNvSpPr>
              <a:spLocks noChangeShapeType="1"/>
            </p:cNvSpPr>
            <p:nvPr/>
          </p:nvSpPr>
          <p:spPr bwMode="auto">
            <a:xfrm>
              <a:off x="3264" y="16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706" name="Group 13"/>
            <p:cNvGrpSpPr>
              <a:grpSpLocks/>
            </p:cNvGrpSpPr>
            <p:nvPr/>
          </p:nvGrpSpPr>
          <p:grpSpPr bwMode="auto">
            <a:xfrm>
              <a:off x="3264" y="1872"/>
              <a:ext cx="816" cy="720"/>
              <a:chOff x="2928" y="1872"/>
              <a:chExt cx="1248" cy="720"/>
            </a:xfrm>
          </p:grpSpPr>
          <p:sp>
            <p:nvSpPr>
              <p:cNvPr id="29719" name="Arc 14"/>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Arc 15"/>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07" name="Line 16"/>
            <p:cNvSpPr>
              <a:spLocks noChangeShapeType="1"/>
            </p:cNvSpPr>
            <p:nvPr/>
          </p:nvSpPr>
          <p:spPr bwMode="auto">
            <a:xfrm>
              <a:off x="1056" y="3600"/>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8" name="Line 17"/>
            <p:cNvSpPr>
              <a:spLocks noChangeShapeType="1"/>
            </p:cNvSpPr>
            <p:nvPr/>
          </p:nvSpPr>
          <p:spPr bwMode="auto">
            <a:xfrm flipV="1">
              <a:off x="1056" y="816"/>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9" name="Text Box 18"/>
            <p:cNvSpPr txBox="1">
              <a:spLocks noChangeArrowheads="1"/>
            </p:cNvSpPr>
            <p:nvPr/>
          </p:nvSpPr>
          <p:spPr bwMode="auto">
            <a:xfrm>
              <a:off x="2115" y="3696"/>
              <a:ext cx="225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9710" name="Text Box 19"/>
            <p:cNvSpPr txBox="1">
              <a:spLocks noChangeArrowheads="1"/>
            </p:cNvSpPr>
            <p:nvPr/>
          </p:nvSpPr>
          <p:spPr bwMode="auto">
            <a:xfrm rot="-5400000">
              <a:off x="463" y="1802"/>
              <a:ext cx="7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9711" name="Text Box 20"/>
            <p:cNvSpPr txBox="1">
              <a:spLocks noChangeArrowheads="1"/>
            </p:cNvSpPr>
            <p:nvPr/>
          </p:nvSpPr>
          <p:spPr bwMode="auto">
            <a:xfrm>
              <a:off x="1630" y="2639"/>
              <a:ext cx="866"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9712" name="Text Box 21"/>
            <p:cNvSpPr txBox="1">
              <a:spLocks noChangeArrowheads="1"/>
            </p:cNvSpPr>
            <p:nvPr/>
          </p:nvSpPr>
          <p:spPr bwMode="auto">
            <a:xfrm>
              <a:off x="3501" y="2255"/>
              <a:ext cx="782"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9713" name="Line 22"/>
            <p:cNvSpPr>
              <a:spLocks noChangeShapeType="1"/>
            </p:cNvSpPr>
            <p:nvPr/>
          </p:nvSpPr>
          <p:spPr bwMode="auto">
            <a:xfrm>
              <a:off x="2016" y="2976"/>
              <a:ext cx="1776"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4" name="Line 23"/>
            <p:cNvSpPr>
              <a:spLocks noChangeShapeType="1"/>
            </p:cNvSpPr>
            <p:nvPr/>
          </p:nvSpPr>
          <p:spPr bwMode="auto">
            <a:xfrm flipV="1">
              <a:off x="2880" y="1104"/>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5" name="Text Box 24"/>
            <p:cNvSpPr txBox="1">
              <a:spLocks noChangeArrowheads="1"/>
            </p:cNvSpPr>
            <p:nvPr/>
          </p:nvSpPr>
          <p:spPr bwMode="auto">
            <a:xfrm>
              <a:off x="2855" y="1895"/>
              <a:ext cx="4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9716" name="Line 25"/>
            <p:cNvSpPr>
              <a:spLocks noChangeShapeType="1"/>
            </p:cNvSpPr>
            <p:nvPr/>
          </p:nvSpPr>
          <p:spPr bwMode="auto">
            <a:xfrm>
              <a:off x="3408" y="259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7" name="Line 26"/>
            <p:cNvSpPr>
              <a:spLocks noChangeShapeType="1"/>
            </p:cNvSpPr>
            <p:nvPr/>
          </p:nvSpPr>
          <p:spPr bwMode="auto">
            <a:xfrm>
              <a:off x="3408" y="2592"/>
              <a:ext cx="0" cy="38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8" name="Text Box 27"/>
            <p:cNvSpPr txBox="1">
              <a:spLocks noChangeArrowheads="1"/>
            </p:cNvSpPr>
            <p:nvPr/>
          </p:nvSpPr>
          <p:spPr bwMode="auto">
            <a:xfrm>
              <a:off x="2976" y="2639"/>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pic>
        <p:nvPicPr>
          <p:cNvPr id="29701" name="Picture 28" descr="j01494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219200"/>
            <a:ext cx="1295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Types of </a:t>
            </a:r>
            <a:r>
              <a:rPr lang="en-US" smtClean="0">
                <a:sym typeface="Symbol" pitchFamily="18" charset="2"/>
              </a:rPr>
              <a:t></a:t>
            </a:r>
            <a:r>
              <a:rPr lang="en-US" smtClean="0">
                <a:sym typeface="WP Greek Courier" pitchFamily="49" charset="2"/>
              </a:rPr>
              <a:t> </a:t>
            </a:r>
            <a:r>
              <a:rPr lang="en-US" smtClean="0"/>
              <a:t>H</a:t>
            </a:r>
          </a:p>
        </p:txBody>
      </p:sp>
      <p:sp>
        <p:nvSpPr>
          <p:cNvPr id="30723" name="Rectangle 3"/>
          <p:cNvSpPr>
            <a:spLocks noGrp="1" noChangeArrowheads="1"/>
          </p:cNvSpPr>
          <p:nvPr>
            <p:ph type="body" idx="1"/>
          </p:nvPr>
        </p:nvSpPr>
        <p:spPr/>
        <p:txBody>
          <a:bodyPr/>
          <a:lstStyle/>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 – generic version</a:t>
            </a:r>
          </a:p>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a:t>
            </a:r>
            <a:r>
              <a:rPr lang="en-US" baseline="-25000" smtClean="0"/>
              <a:t>rxn</a:t>
            </a:r>
            <a:r>
              <a:rPr lang="en-US" smtClean="0"/>
              <a:t> – generic version</a:t>
            </a:r>
          </a:p>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a:t>
            </a:r>
            <a:r>
              <a:rPr lang="en-US" smtClean="0">
                <a:latin typeface="Arial" charset="0"/>
              </a:rPr>
              <a:t>º</a:t>
            </a:r>
            <a:r>
              <a:rPr lang="en-US" smtClean="0"/>
              <a:t> - enthalpy change under Standard Temperature and Pressure (298 K, 1 atm)</a:t>
            </a:r>
          </a:p>
          <a:p>
            <a:pPr eaLnBrk="1" hangingPunct="1">
              <a:buFont typeface="Wingdings" pitchFamily="2" charset="2"/>
              <a:buNone/>
            </a:pPr>
            <a:r>
              <a:rPr lang="en-US" smtClean="0">
                <a:sym typeface="Symbol" pitchFamily="18" charset="2"/>
              </a:rPr>
              <a:t></a:t>
            </a:r>
            <a:r>
              <a:rPr lang="en-US" smtClean="0">
                <a:sym typeface="WP Greek Courier" pitchFamily="49" charset="2"/>
              </a:rPr>
              <a:t> </a:t>
            </a:r>
            <a:r>
              <a:rPr lang="en-US" smtClean="0"/>
              <a:t>H</a:t>
            </a:r>
            <a:r>
              <a:rPr lang="en-US" baseline="-25000" smtClean="0"/>
              <a:t>f</a:t>
            </a:r>
            <a:r>
              <a:rPr lang="en-US" smtClean="0"/>
              <a:t> – enthalpy of formation, refers to a specific reaction type</a:t>
            </a:r>
          </a:p>
          <a:p>
            <a:pPr eaLnBrk="1" hangingPunct="1">
              <a:buFont typeface="Wingdings" pitchFamily="2" charset="2"/>
              <a:buNone/>
            </a:pPr>
            <a:endParaRPr lang="en-US"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Enthalpy is a “State Function”</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smtClean="0"/>
              <a:t>What’s a “state function”?</a:t>
            </a:r>
          </a:p>
          <a:p>
            <a:pPr eaLnBrk="1" hangingPunct="1">
              <a:buFont typeface="Wingdings" pitchFamily="2" charset="2"/>
              <a:buNone/>
            </a:pPr>
            <a:endParaRPr lang="en-US" smtClean="0"/>
          </a:p>
          <a:p>
            <a:pPr eaLnBrk="1" hangingPunct="1">
              <a:buFont typeface="Wingdings" pitchFamily="2" charset="2"/>
              <a:buNone/>
            </a:pPr>
            <a:r>
              <a:rPr lang="en-US" smtClean="0"/>
              <a:t>A “state function” is a value that is a function only of the initial and final states of the system, not the path you take to get there!</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diamond(in)">
                                      <p:cBhvr>
                                        <p:cTn id="7"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2 H</a:t>
            </a:r>
            <a:r>
              <a:rPr lang="en-US" baseline="-25000" smtClean="0"/>
              <a:t>2</a:t>
            </a:r>
            <a:r>
              <a:rPr lang="en-US" smtClean="0"/>
              <a:t> + O</a:t>
            </a:r>
            <a:r>
              <a:rPr lang="en-US" baseline="-25000" smtClean="0"/>
              <a:t>2</a:t>
            </a:r>
            <a:r>
              <a:rPr lang="en-US" smtClean="0"/>
              <a:t> </a:t>
            </a:r>
            <a:r>
              <a:rPr lang="en-US" smtClean="0">
                <a:sym typeface="Symbol" pitchFamily="18" charset="2"/>
              </a:rPr>
              <a:t></a:t>
            </a:r>
            <a:r>
              <a:rPr lang="en-US" smtClean="0"/>
              <a:t> 2 H</a:t>
            </a:r>
            <a:r>
              <a:rPr lang="en-US" baseline="-25000" smtClean="0"/>
              <a:t>2</a:t>
            </a:r>
            <a:r>
              <a:rPr lang="en-US" smtClean="0"/>
              <a:t>O</a:t>
            </a:r>
          </a:p>
        </p:txBody>
      </p:sp>
      <p:sp>
        <p:nvSpPr>
          <p:cNvPr id="5123" name="Rectangle 3"/>
          <p:cNvSpPr>
            <a:spLocks noGrp="1" noChangeArrowheads="1"/>
          </p:cNvSpPr>
          <p:nvPr>
            <p:ph type="body" idx="1"/>
          </p:nvPr>
        </p:nvSpPr>
        <p:spPr/>
        <p:txBody>
          <a:bodyPr/>
          <a:lstStyle/>
          <a:p>
            <a:pPr marL="552450" indent="-552450" eaLnBrk="1" hangingPunct="1">
              <a:buFont typeface="Wingdings" pitchFamily="2" charset="2"/>
              <a:buNone/>
            </a:pPr>
            <a:r>
              <a:rPr lang="en-US" smtClean="0"/>
              <a:t>Given a chemical reaction:</a:t>
            </a:r>
          </a:p>
          <a:p>
            <a:pPr marL="552450" indent="-552450" eaLnBrk="1" hangingPunct="1">
              <a:buFontTx/>
              <a:buAutoNum type="arabicPeriod"/>
            </a:pPr>
            <a:r>
              <a:rPr lang="en-US" smtClean="0"/>
              <a:t>Does it happen?</a:t>
            </a:r>
          </a:p>
          <a:p>
            <a:pPr marL="552450" indent="-552450" eaLnBrk="1" hangingPunct="1">
              <a:buFontTx/>
              <a:buAutoNum type="arabicPeriod"/>
            </a:pPr>
            <a:r>
              <a:rPr lang="en-US" smtClean="0"/>
              <a:t>How fast does it happen?</a:t>
            </a:r>
          </a:p>
          <a:p>
            <a:pPr marL="552450" indent="-552450" eaLnBrk="1" hangingPunct="1">
              <a:buFontTx/>
              <a:buAutoNum type="arabicPeriod"/>
            </a:pPr>
            <a:r>
              <a:rPr lang="en-US" smtClean="0"/>
              <a:t>Is it an equilibrium reaction?</a:t>
            </a:r>
          </a:p>
          <a:p>
            <a:pPr marL="552450" indent="-552450" eaLnBrk="1" hangingPunct="1">
              <a:buFontTx/>
              <a:buAutoNum type="arabicPeriod"/>
            </a:pPr>
            <a:r>
              <a:rPr lang="en-US" smtClean="0"/>
              <a:t>How does it compare with a competing reaction?  (If I mix H</a:t>
            </a:r>
            <a:r>
              <a:rPr lang="en-US" baseline="-25000" smtClean="0"/>
              <a:t>2</a:t>
            </a:r>
            <a:r>
              <a:rPr lang="en-US" smtClean="0"/>
              <a:t>, O</a:t>
            </a:r>
            <a:r>
              <a:rPr lang="en-US" baseline="-25000" smtClean="0"/>
              <a:t>2</a:t>
            </a:r>
            <a:r>
              <a:rPr lang="en-US" smtClean="0"/>
              <a:t> and N</a:t>
            </a:r>
            <a:r>
              <a:rPr lang="en-US" baseline="-25000" smtClean="0"/>
              <a:t>2</a:t>
            </a:r>
            <a:r>
              <a:rPr lang="en-US" smtClean="0"/>
              <a:t>, what do I get?)</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Climbing Mt. Everest</a:t>
            </a:r>
          </a:p>
        </p:txBody>
      </p:sp>
      <p:sp>
        <p:nvSpPr>
          <p:cNvPr id="32771" name="Rectangle 3"/>
          <p:cNvSpPr>
            <a:spLocks noGrp="1" noChangeArrowheads="1"/>
          </p:cNvSpPr>
          <p:nvPr>
            <p:ph type="body" idx="1"/>
          </p:nvPr>
        </p:nvSpPr>
        <p:spPr>
          <a:xfrm>
            <a:off x="1370013" y="1827213"/>
            <a:ext cx="3163887" cy="4114800"/>
          </a:xfrm>
        </p:spPr>
        <p:txBody>
          <a:bodyPr/>
          <a:lstStyle/>
          <a:p>
            <a:pPr eaLnBrk="1" hangingPunct="1">
              <a:buFont typeface="Wingdings" pitchFamily="2" charset="2"/>
              <a:buNone/>
            </a:pPr>
            <a:r>
              <a:rPr lang="en-US" sz="2500" smtClean="0"/>
              <a:t>Suppose you start at Himalayan Base Camp #1, climb to the summit of Everest over the course of 3 weeks, then return to Himalayan Base Camp #1.</a:t>
            </a:r>
          </a:p>
        </p:txBody>
      </p:sp>
      <p:sp>
        <p:nvSpPr>
          <p:cNvPr id="32772" name="Arc 4"/>
          <p:cNvSpPr>
            <a:spLocks/>
          </p:cNvSpPr>
          <p:nvPr/>
        </p:nvSpPr>
        <p:spPr bwMode="auto">
          <a:xfrm flipV="1">
            <a:off x="4648200" y="4419600"/>
            <a:ext cx="1371600" cy="1371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Arc 5"/>
          <p:cNvSpPr>
            <a:spLocks/>
          </p:cNvSpPr>
          <p:nvPr/>
        </p:nvSpPr>
        <p:spPr bwMode="auto">
          <a:xfrm flipH="1">
            <a:off x="6019800" y="2057400"/>
            <a:ext cx="1828800" cy="2362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774" name="Picture 6"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9906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7"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7244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Climbing Mt. Everest</a:t>
            </a:r>
          </a:p>
        </p:txBody>
      </p:sp>
      <p:sp>
        <p:nvSpPr>
          <p:cNvPr id="25603" name="Rectangle 3"/>
          <p:cNvSpPr>
            <a:spLocks noGrp="1" noChangeArrowheads="1"/>
          </p:cNvSpPr>
          <p:nvPr>
            <p:ph type="body" idx="1"/>
          </p:nvPr>
        </p:nvSpPr>
        <p:spPr>
          <a:xfrm>
            <a:off x="1370013" y="1827213"/>
            <a:ext cx="3163887" cy="4114800"/>
          </a:xfrm>
        </p:spPr>
        <p:txBody>
          <a:bodyPr/>
          <a:lstStyle/>
          <a:p>
            <a:pPr eaLnBrk="1" hangingPunct="1">
              <a:buFont typeface="Wingdings" pitchFamily="2" charset="2"/>
              <a:buNone/>
            </a:pPr>
            <a:r>
              <a:rPr lang="en-US" smtClean="0"/>
              <a:t>Back at base camp, I figure out my altitude change.  What is it?</a:t>
            </a:r>
          </a:p>
          <a:p>
            <a:pPr eaLnBrk="1" hangingPunct="1">
              <a:buFont typeface="Wingdings" pitchFamily="2" charset="2"/>
              <a:buNone/>
            </a:pPr>
            <a:endParaRPr lang="en-US" smtClean="0"/>
          </a:p>
          <a:p>
            <a:pPr eaLnBrk="1" hangingPunct="1">
              <a:buFont typeface="Wingdings" pitchFamily="2" charset="2"/>
              <a:buNone/>
            </a:pPr>
            <a:r>
              <a:rPr lang="en-US" smtClean="0"/>
              <a:t>ZERO – I’m back where I started</a:t>
            </a:r>
          </a:p>
        </p:txBody>
      </p:sp>
      <p:sp>
        <p:nvSpPr>
          <p:cNvPr id="33796" name="Arc 4"/>
          <p:cNvSpPr>
            <a:spLocks/>
          </p:cNvSpPr>
          <p:nvPr/>
        </p:nvSpPr>
        <p:spPr bwMode="auto">
          <a:xfrm flipV="1">
            <a:off x="4648200" y="4419600"/>
            <a:ext cx="1371600" cy="1371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7" name="Arc 5"/>
          <p:cNvSpPr>
            <a:spLocks/>
          </p:cNvSpPr>
          <p:nvPr/>
        </p:nvSpPr>
        <p:spPr bwMode="auto">
          <a:xfrm flipH="1">
            <a:off x="6019800" y="2057400"/>
            <a:ext cx="1828800" cy="2362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3798" name="Picture 6"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9906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7"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7244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 calcmode="lin" valueType="num">
                                      <p:cBhvr additive="base">
                                        <p:cTn id="7"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Climbing Mt. Everest</a:t>
            </a:r>
          </a:p>
        </p:txBody>
      </p:sp>
      <p:sp>
        <p:nvSpPr>
          <p:cNvPr id="34819" name="Rectangle 3"/>
          <p:cNvSpPr>
            <a:spLocks noGrp="1" noChangeArrowheads="1"/>
          </p:cNvSpPr>
          <p:nvPr>
            <p:ph type="body" idx="1"/>
          </p:nvPr>
        </p:nvSpPr>
        <p:spPr>
          <a:xfrm>
            <a:off x="1370013" y="1827213"/>
            <a:ext cx="3163887" cy="4114800"/>
          </a:xfrm>
        </p:spPr>
        <p:txBody>
          <a:bodyPr/>
          <a:lstStyle/>
          <a:p>
            <a:pPr eaLnBrk="1" hangingPunct="1">
              <a:buFont typeface="Wingdings" pitchFamily="2" charset="2"/>
              <a:buNone/>
            </a:pPr>
            <a:r>
              <a:rPr lang="en-US" sz="2500" smtClean="0"/>
              <a:t>I did a lot of work along the way, but all that matters is I’m back where I’m started.  The net change in altitude is NADA, ZERO, ZILCH!</a:t>
            </a:r>
          </a:p>
          <a:p>
            <a:pPr eaLnBrk="1" hangingPunct="1">
              <a:buFont typeface="Wingdings" pitchFamily="2" charset="2"/>
              <a:buNone/>
            </a:pPr>
            <a:endParaRPr lang="en-US" sz="2500" smtClean="0"/>
          </a:p>
        </p:txBody>
      </p:sp>
      <p:sp>
        <p:nvSpPr>
          <p:cNvPr id="34820" name="Arc 4"/>
          <p:cNvSpPr>
            <a:spLocks/>
          </p:cNvSpPr>
          <p:nvPr/>
        </p:nvSpPr>
        <p:spPr bwMode="auto">
          <a:xfrm flipV="1">
            <a:off x="4648200" y="4419600"/>
            <a:ext cx="1371600" cy="1371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Arc 5"/>
          <p:cNvSpPr>
            <a:spLocks/>
          </p:cNvSpPr>
          <p:nvPr/>
        </p:nvSpPr>
        <p:spPr bwMode="auto">
          <a:xfrm flipH="1">
            <a:off x="6019800" y="2057400"/>
            <a:ext cx="1828800" cy="2362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822" name="Picture 6"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9906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descr="j030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7244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Enthalpy as a State Function</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smtClean="0"/>
              <a:t>Enthalpy is like that.  It doesn’t care how you got where you are going, it simply looks at the difference from where you started.</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Path doesn’t matter!</a:t>
            </a:r>
          </a:p>
        </p:txBody>
      </p:sp>
      <p:sp>
        <p:nvSpPr>
          <p:cNvPr id="36867" name="Rectangle 3"/>
          <p:cNvSpPr>
            <a:spLocks noGrp="1" noChangeArrowheads="1"/>
          </p:cNvSpPr>
          <p:nvPr>
            <p:ph type="body" idx="1"/>
          </p:nvPr>
        </p:nvSpPr>
        <p:spPr/>
        <p:txBody>
          <a:bodyPr/>
          <a:lstStyle/>
          <a:p>
            <a:pPr eaLnBrk="1" hangingPunct="1"/>
            <a:endParaRPr lang="en-US" smtClean="0"/>
          </a:p>
        </p:txBody>
      </p:sp>
      <p:sp>
        <p:nvSpPr>
          <p:cNvPr id="36868" name="Line 4"/>
          <p:cNvSpPr>
            <a:spLocks noChangeShapeType="1"/>
          </p:cNvSpPr>
          <p:nvPr/>
        </p:nvSpPr>
        <p:spPr bwMode="auto">
          <a:xfrm>
            <a:off x="1143000" y="56388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9" name="Text Box 5"/>
          <p:cNvSpPr txBox="1">
            <a:spLocks noChangeArrowheads="1"/>
          </p:cNvSpPr>
          <p:nvPr/>
        </p:nvSpPr>
        <p:spPr bwMode="auto">
          <a:xfrm>
            <a:off x="1219200" y="5181600"/>
            <a:ext cx="121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Reactants</a:t>
            </a:r>
          </a:p>
        </p:txBody>
      </p:sp>
      <p:sp>
        <p:nvSpPr>
          <p:cNvPr id="36870" name="Line 6"/>
          <p:cNvSpPr>
            <a:spLocks noChangeShapeType="1"/>
          </p:cNvSpPr>
          <p:nvPr/>
        </p:nvSpPr>
        <p:spPr bwMode="auto">
          <a:xfrm flipV="1">
            <a:off x="2971800" y="4343400"/>
            <a:ext cx="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1" name="Line 7"/>
          <p:cNvSpPr>
            <a:spLocks noChangeShapeType="1"/>
          </p:cNvSpPr>
          <p:nvPr/>
        </p:nvSpPr>
        <p:spPr bwMode="auto">
          <a:xfrm>
            <a:off x="4495800" y="25908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2" name="Line 8"/>
          <p:cNvSpPr>
            <a:spLocks noChangeShapeType="1"/>
          </p:cNvSpPr>
          <p:nvPr/>
        </p:nvSpPr>
        <p:spPr bwMode="auto">
          <a:xfrm>
            <a:off x="3733800" y="37338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3" name="Line 9"/>
          <p:cNvSpPr>
            <a:spLocks noChangeShapeType="1"/>
          </p:cNvSpPr>
          <p:nvPr/>
        </p:nvSpPr>
        <p:spPr bwMode="auto">
          <a:xfrm>
            <a:off x="2971800" y="3276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4" name="Line 10"/>
          <p:cNvSpPr>
            <a:spLocks noChangeShapeType="1"/>
          </p:cNvSpPr>
          <p:nvPr/>
        </p:nvSpPr>
        <p:spPr bwMode="auto">
          <a:xfrm>
            <a:off x="5638800" y="2895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5" name="Line 11"/>
          <p:cNvSpPr>
            <a:spLocks noChangeShapeType="1"/>
          </p:cNvSpPr>
          <p:nvPr/>
        </p:nvSpPr>
        <p:spPr bwMode="auto">
          <a:xfrm>
            <a:off x="1905000" y="4343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6" name="Line 12"/>
          <p:cNvSpPr>
            <a:spLocks noChangeShapeType="1"/>
          </p:cNvSpPr>
          <p:nvPr/>
        </p:nvSpPr>
        <p:spPr bwMode="auto">
          <a:xfrm>
            <a:off x="6248400" y="2133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7" name="Line 13"/>
          <p:cNvSpPr>
            <a:spLocks noChangeShapeType="1"/>
          </p:cNvSpPr>
          <p:nvPr/>
        </p:nvSpPr>
        <p:spPr bwMode="auto">
          <a:xfrm>
            <a:off x="6477000" y="4724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8" name="Line 14"/>
          <p:cNvSpPr>
            <a:spLocks noChangeShapeType="1"/>
          </p:cNvSpPr>
          <p:nvPr/>
        </p:nvSpPr>
        <p:spPr bwMode="auto">
          <a:xfrm flipV="1">
            <a:off x="3276600" y="3276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9" name="Line 15"/>
          <p:cNvSpPr>
            <a:spLocks noChangeShapeType="1"/>
          </p:cNvSpPr>
          <p:nvPr/>
        </p:nvSpPr>
        <p:spPr bwMode="auto">
          <a:xfrm>
            <a:off x="4114800" y="3276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0" name="Line 16"/>
          <p:cNvSpPr>
            <a:spLocks noChangeShapeType="1"/>
          </p:cNvSpPr>
          <p:nvPr/>
        </p:nvSpPr>
        <p:spPr bwMode="auto">
          <a:xfrm flipV="1">
            <a:off x="5181600" y="25908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1" name="Line 17"/>
          <p:cNvSpPr>
            <a:spLocks noChangeShapeType="1"/>
          </p:cNvSpPr>
          <p:nvPr/>
        </p:nvSpPr>
        <p:spPr bwMode="auto">
          <a:xfrm>
            <a:off x="6096000" y="2590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2" name="Line 18"/>
          <p:cNvSpPr>
            <a:spLocks noChangeShapeType="1"/>
          </p:cNvSpPr>
          <p:nvPr/>
        </p:nvSpPr>
        <p:spPr bwMode="auto">
          <a:xfrm flipV="1">
            <a:off x="7467600" y="21336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3" name="Line 19"/>
          <p:cNvSpPr>
            <a:spLocks noChangeShapeType="1"/>
          </p:cNvSpPr>
          <p:nvPr/>
        </p:nvSpPr>
        <p:spPr bwMode="auto">
          <a:xfrm>
            <a:off x="7848600" y="2133600"/>
            <a:ext cx="0" cy="2590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4" name="Text Box 20"/>
          <p:cNvSpPr txBox="1">
            <a:spLocks noChangeArrowheads="1"/>
          </p:cNvSpPr>
          <p:nvPr/>
        </p:nvSpPr>
        <p:spPr bwMode="auto">
          <a:xfrm>
            <a:off x="6918325" y="48371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Products</a:t>
            </a:r>
          </a:p>
        </p:txBody>
      </p:sp>
      <p:sp>
        <p:nvSpPr>
          <p:cNvPr id="36885" name="Line 21"/>
          <p:cNvSpPr>
            <a:spLocks noChangeShapeType="1"/>
          </p:cNvSpPr>
          <p:nvPr/>
        </p:nvSpPr>
        <p:spPr bwMode="auto">
          <a:xfrm>
            <a:off x="3124200" y="5638800"/>
            <a:ext cx="5257800" cy="0"/>
          </a:xfrm>
          <a:prstGeom prst="line">
            <a:avLst/>
          </a:prstGeom>
          <a:noFill/>
          <a:ln w="9525">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6" name="Line 22"/>
          <p:cNvSpPr>
            <a:spLocks noChangeShapeType="1"/>
          </p:cNvSpPr>
          <p:nvPr/>
        </p:nvSpPr>
        <p:spPr bwMode="auto">
          <a:xfrm flipV="1">
            <a:off x="6858000" y="4724400"/>
            <a:ext cx="0" cy="914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7" name="Text Box 23"/>
          <p:cNvSpPr txBox="1">
            <a:spLocks noChangeArrowheads="1"/>
          </p:cNvSpPr>
          <p:nvPr/>
        </p:nvSpPr>
        <p:spPr bwMode="auto">
          <a:xfrm>
            <a:off x="6248400" y="4949825"/>
            <a:ext cx="569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sym typeface="Symbol" pitchFamily="18" charset="2"/>
              </a:rPr>
              <a:t></a:t>
            </a:r>
            <a:r>
              <a:rPr lang="en-US">
                <a:sym typeface="WP Greek Courier" pitchFamily="49" charset="2"/>
              </a:rPr>
              <a:t> </a:t>
            </a:r>
            <a:r>
              <a:rPr lang="en-US">
                <a:latin typeface="Arial" charset="0"/>
              </a:rPr>
              <a:t>H</a:t>
            </a:r>
          </a:p>
        </p:txBody>
      </p:sp>
      <p:sp>
        <p:nvSpPr>
          <p:cNvPr id="36888" name="Text Box 24"/>
          <p:cNvSpPr txBox="1">
            <a:spLocks noChangeArrowheads="1"/>
          </p:cNvSpPr>
          <p:nvPr/>
        </p:nvSpPr>
        <p:spPr bwMode="auto">
          <a:xfrm>
            <a:off x="1219200" y="2667000"/>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Actual path</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Formation Enthalpies</a:t>
            </a:r>
          </a:p>
        </p:txBody>
      </p:sp>
      <p:sp>
        <p:nvSpPr>
          <p:cNvPr id="37891" name="Content Placeholder 2"/>
          <p:cNvSpPr>
            <a:spLocks noGrp="1"/>
          </p:cNvSpPr>
          <p:nvPr>
            <p:ph idx="1"/>
          </p:nvPr>
        </p:nvSpPr>
        <p:spPr/>
        <p:txBody>
          <a:bodyPr/>
          <a:lstStyle/>
          <a:p>
            <a:pPr marL="0" indent="0">
              <a:buFont typeface="Wingdings" pitchFamily="2" charset="2"/>
              <a:buNone/>
            </a:pPr>
            <a:r>
              <a:rPr lang="en-US" dirty="0" smtClean="0"/>
              <a:t>The advantage here is that I can pick a path whose enthalpy change is known.</a:t>
            </a:r>
          </a:p>
          <a:p>
            <a:pPr marL="0" indent="0">
              <a:buFont typeface="Wingdings" pitchFamily="2" charset="2"/>
              <a:buNone/>
            </a:pPr>
            <a:endParaRPr lang="en-US" dirty="0" smtClean="0"/>
          </a:p>
          <a:p>
            <a:pPr marL="0" indent="0">
              <a:buNone/>
            </a:pPr>
            <a:r>
              <a:rPr lang="en-US" dirty="0" smtClean="0"/>
              <a:t> H</a:t>
            </a:r>
            <a:r>
              <a:rPr lang="en-US" baseline="-25000" dirty="0" smtClean="0"/>
              <a:t>2</a:t>
            </a:r>
            <a:r>
              <a:rPr lang="en-US" dirty="0" smtClean="0"/>
              <a:t>O (g) +  N</a:t>
            </a:r>
            <a:r>
              <a:rPr lang="en-US" baseline="-25000" dirty="0" smtClean="0"/>
              <a:t>2</a:t>
            </a:r>
            <a:r>
              <a:rPr lang="en-US" dirty="0" smtClean="0"/>
              <a:t>O</a:t>
            </a:r>
            <a:r>
              <a:rPr lang="en-US" baseline="-25000" dirty="0" smtClean="0"/>
              <a:t>3</a:t>
            </a:r>
            <a:r>
              <a:rPr lang="en-US" dirty="0" smtClean="0"/>
              <a:t> (g) </a:t>
            </a:r>
            <a:r>
              <a:rPr lang="en-US" sz="3200" dirty="0" smtClean="0">
                <a:latin typeface="Times New Roman"/>
                <a:cs typeface="Times New Roman"/>
                <a:sym typeface="MS Reference 1" pitchFamily="2" charset="2"/>
              </a:rPr>
              <a:t>↔</a:t>
            </a:r>
            <a:r>
              <a:rPr lang="en-US" dirty="0" smtClean="0">
                <a:sym typeface="MS Reference 1" pitchFamily="2" charset="2"/>
              </a:rPr>
              <a:t> 2 HNO</a:t>
            </a:r>
            <a:r>
              <a:rPr lang="en-US" baseline="-25000" dirty="0" smtClean="0">
                <a:sym typeface="MS Reference 1" pitchFamily="2" charset="2"/>
              </a:rPr>
              <a:t>2</a:t>
            </a:r>
            <a:r>
              <a:rPr lang="en-US" dirty="0" smtClean="0">
                <a:sym typeface="MS Reference 1" pitchFamily="2" charset="2"/>
              </a:rPr>
              <a:t> (g)</a:t>
            </a:r>
          </a:p>
          <a:p>
            <a:pPr marL="0" indent="0">
              <a:buFont typeface="Wingdings" pitchFamily="2" charset="2"/>
              <a:buNone/>
            </a:pPr>
            <a:endParaRPr lang="en-US" dirty="0" smtClean="0">
              <a:sym typeface="MS Reference 1" pitchFamily="2" charset="2"/>
            </a:endParaRPr>
          </a:p>
          <a:p>
            <a:pPr marL="0" indent="0">
              <a:buFont typeface="Wingdings" pitchFamily="2" charset="2"/>
              <a:buNone/>
            </a:pPr>
            <a:r>
              <a:rPr lang="en-US" dirty="0" smtClean="0">
                <a:sym typeface="MS Reference 1" pitchFamily="2" charset="2"/>
              </a:rPr>
              <a:t>Maybe I don’t know </a:t>
            </a:r>
            <a:r>
              <a:rPr lang="el-GR" dirty="0" smtClean="0">
                <a:sym typeface="MS Reference 1" pitchFamily="2" charset="2"/>
              </a:rPr>
              <a:t>Δ</a:t>
            </a:r>
            <a:r>
              <a:rPr lang="en-US" dirty="0" err="1" smtClean="0">
                <a:sym typeface="MS Reference 1" pitchFamily="2" charset="2"/>
              </a:rPr>
              <a:t>H</a:t>
            </a:r>
            <a:r>
              <a:rPr lang="en-US" baseline="-25000" dirty="0" err="1" smtClean="0">
                <a:sym typeface="MS Reference 1" pitchFamily="2" charset="2"/>
              </a:rPr>
              <a:t>rxn</a:t>
            </a:r>
            <a:r>
              <a:rPr lang="en-US" dirty="0" smtClean="0">
                <a:sym typeface="MS Reference 1" pitchFamily="2" charset="2"/>
              </a:rPr>
              <a:t> but I DO HAVE APPENDIX </a:t>
            </a:r>
            <a:r>
              <a:rPr lang="en-US" dirty="0">
                <a:sym typeface="MS Reference 1" pitchFamily="2" charset="2"/>
              </a:rPr>
              <a:t>B</a:t>
            </a:r>
            <a:r>
              <a:rPr lang="en-US" dirty="0" smtClean="0">
                <a:sym typeface="MS Reference 1" pitchFamily="2" charset="2"/>
              </a:rPr>
              <a:t>.</a:t>
            </a:r>
            <a:endParaRPr lang="en-US" dirty="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Formation Enthalpies</a:t>
            </a:r>
          </a:p>
        </p:txBody>
      </p:sp>
      <p:sp>
        <p:nvSpPr>
          <p:cNvPr id="38915" name="Content Placeholder 2"/>
          <p:cNvSpPr>
            <a:spLocks noGrp="1"/>
          </p:cNvSpPr>
          <p:nvPr>
            <p:ph idx="1"/>
          </p:nvPr>
        </p:nvSpPr>
        <p:spPr/>
        <p:txBody>
          <a:bodyPr/>
          <a:lstStyle/>
          <a:p>
            <a:pPr marL="0" indent="0">
              <a:buFont typeface="Wingdings" pitchFamily="2" charset="2"/>
              <a:buNone/>
            </a:pPr>
            <a:r>
              <a:rPr lang="en-US" sz="2800" dirty="0" smtClean="0"/>
              <a:t>One way to do the reaction is to “start” with pure elements in their natural state at STP. </a:t>
            </a:r>
          </a:p>
          <a:p>
            <a:pPr marL="0" indent="0">
              <a:buFont typeface="Wingdings" pitchFamily="2" charset="2"/>
              <a:buNone/>
            </a:pPr>
            <a:endParaRPr lang="en-US" sz="2800" dirty="0" smtClean="0"/>
          </a:p>
          <a:p>
            <a:pPr marL="0" indent="0">
              <a:buNone/>
            </a:pPr>
            <a:r>
              <a:rPr lang="en-US" sz="2800" dirty="0" smtClean="0"/>
              <a:t>H</a:t>
            </a:r>
            <a:r>
              <a:rPr lang="en-US" sz="2800" baseline="-25000" dirty="0" smtClean="0"/>
              <a:t>2</a:t>
            </a:r>
            <a:r>
              <a:rPr lang="en-US" sz="2800" dirty="0" smtClean="0"/>
              <a:t>O (g) +  N</a:t>
            </a:r>
            <a:r>
              <a:rPr lang="en-US" sz="2800" baseline="-25000" dirty="0" smtClean="0"/>
              <a:t>2</a:t>
            </a:r>
            <a:r>
              <a:rPr lang="en-US" sz="2800" dirty="0" smtClean="0"/>
              <a:t>O</a:t>
            </a:r>
            <a:r>
              <a:rPr lang="en-US" sz="2800" baseline="-25000" dirty="0" smtClean="0"/>
              <a:t>3</a:t>
            </a:r>
            <a:r>
              <a:rPr lang="en-US" sz="2800" dirty="0" smtClean="0"/>
              <a:t> (g) </a:t>
            </a:r>
            <a:r>
              <a:rPr lang="en-US" sz="2800" dirty="0">
                <a:latin typeface="Times New Roman"/>
                <a:cs typeface="Times New Roman"/>
                <a:sym typeface="MS Reference 1" pitchFamily="2" charset="2"/>
              </a:rPr>
              <a:t>↔</a:t>
            </a:r>
            <a:r>
              <a:rPr lang="en-US" sz="2800" dirty="0" smtClean="0">
                <a:sym typeface="MS Reference 1" pitchFamily="2" charset="2"/>
              </a:rPr>
              <a:t> 2 HNO</a:t>
            </a:r>
            <a:r>
              <a:rPr lang="en-US" sz="2800" baseline="-25000" dirty="0" smtClean="0">
                <a:sym typeface="MS Reference 1" pitchFamily="2" charset="2"/>
              </a:rPr>
              <a:t>2</a:t>
            </a:r>
            <a:r>
              <a:rPr lang="en-US" sz="2800" dirty="0" smtClean="0">
                <a:sym typeface="MS Reference 1" pitchFamily="2" charset="2"/>
              </a:rPr>
              <a:t> (g)</a:t>
            </a:r>
          </a:p>
          <a:p>
            <a:pPr marL="0" indent="0">
              <a:buFont typeface="Wingdings" pitchFamily="2" charset="2"/>
              <a:buNone/>
            </a:pPr>
            <a:endParaRPr lang="en-US" sz="2800" dirty="0" smtClean="0">
              <a:sym typeface="MS Reference 1" pitchFamily="2" charset="2"/>
            </a:endParaRPr>
          </a:p>
          <a:p>
            <a:pPr marL="0" indent="0">
              <a:buFont typeface="Wingdings" pitchFamily="2" charset="2"/>
              <a:buNone/>
            </a:pPr>
            <a:r>
              <a:rPr lang="en-US" sz="2800" dirty="0" smtClean="0">
                <a:sym typeface="MS Reference 1" pitchFamily="2" charset="2"/>
              </a:rPr>
              <a:t>Doing the reaction would be the same as making the products from elements, making the reactants from elements, and looking at the difference!</a:t>
            </a:r>
            <a:endParaRPr lang="en-US" sz="2800" dirty="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Path doesn’t matter!</a:t>
            </a:r>
          </a:p>
        </p:txBody>
      </p:sp>
      <p:sp>
        <p:nvSpPr>
          <p:cNvPr id="39939" name="Text Box 5"/>
          <p:cNvSpPr txBox="1">
            <a:spLocks noChangeArrowheads="1"/>
          </p:cNvSpPr>
          <p:nvPr/>
        </p:nvSpPr>
        <p:spPr bwMode="auto">
          <a:xfrm>
            <a:off x="1219200" y="5181600"/>
            <a:ext cx="121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Reactants</a:t>
            </a:r>
          </a:p>
        </p:txBody>
      </p:sp>
      <p:sp>
        <p:nvSpPr>
          <p:cNvPr id="39940" name="Line 6"/>
          <p:cNvSpPr>
            <a:spLocks noChangeShapeType="1"/>
          </p:cNvSpPr>
          <p:nvPr/>
        </p:nvSpPr>
        <p:spPr bwMode="auto">
          <a:xfrm flipV="1">
            <a:off x="2971800" y="4343400"/>
            <a:ext cx="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1" name="Line 9"/>
          <p:cNvSpPr>
            <a:spLocks noChangeShapeType="1"/>
          </p:cNvSpPr>
          <p:nvPr/>
        </p:nvSpPr>
        <p:spPr bwMode="auto">
          <a:xfrm>
            <a:off x="1978025" y="3276600"/>
            <a:ext cx="6334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10"/>
          <p:cNvSpPr>
            <a:spLocks noChangeShapeType="1"/>
          </p:cNvSpPr>
          <p:nvPr/>
        </p:nvSpPr>
        <p:spPr bwMode="auto">
          <a:xfrm>
            <a:off x="5181600" y="4191000"/>
            <a:ext cx="3130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Line 11"/>
          <p:cNvSpPr>
            <a:spLocks noChangeShapeType="1"/>
          </p:cNvSpPr>
          <p:nvPr/>
        </p:nvSpPr>
        <p:spPr bwMode="auto">
          <a:xfrm>
            <a:off x="1905000" y="4343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4" name="Line 13"/>
          <p:cNvSpPr>
            <a:spLocks noChangeShapeType="1"/>
          </p:cNvSpPr>
          <p:nvPr/>
        </p:nvSpPr>
        <p:spPr bwMode="auto">
          <a:xfrm>
            <a:off x="6340475" y="4910138"/>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Line 14"/>
          <p:cNvSpPr>
            <a:spLocks noChangeShapeType="1"/>
          </p:cNvSpPr>
          <p:nvPr/>
        </p:nvSpPr>
        <p:spPr bwMode="auto">
          <a:xfrm flipV="1">
            <a:off x="3276600" y="3276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Line 16"/>
          <p:cNvSpPr>
            <a:spLocks noChangeShapeType="1"/>
          </p:cNvSpPr>
          <p:nvPr/>
        </p:nvSpPr>
        <p:spPr bwMode="auto">
          <a:xfrm flipV="1">
            <a:off x="6858000" y="4191000"/>
            <a:ext cx="0" cy="7286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7" name="Line 18"/>
          <p:cNvSpPr>
            <a:spLocks noChangeShapeType="1"/>
          </p:cNvSpPr>
          <p:nvPr/>
        </p:nvSpPr>
        <p:spPr bwMode="auto">
          <a:xfrm>
            <a:off x="5700713" y="3278188"/>
            <a:ext cx="11112" cy="9239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Text Box 20"/>
          <p:cNvSpPr txBox="1">
            <a:spLocks noChangeArrowheads="1"/>
          </p:cNvSpPr>
          <p:nvPr/>
        </p:nvSpPr>
        <p:spPr bwMode="auto">
          <a:xfrm>
            <a:off x="6918325" y="48371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Products</a:t>
            </a:r>
          </a:p>
        </p:txBody>
      </p:sp>
      <p:sp>
        <p:nvSpPr>
          <p:cNvPr id="39949" name="Line 21"/>
          <p:cNvSpPr>
            <a:spLocks noChangeShapeType="1"/>
          </p:cNvSpPr>
          <p:nvPr/>
        </p:nvSpPr>
        <p:spPr bwMode="auto">
          <a:xfrm>
            <a:off x="1066800" y="5638800"/>
            <a:ext cx="7315200" cy="0"/>
          </a:xfrm>
          <a:prstGeom prst="line">
            <a:avLst/>
          </a:prstGeom>
          <a:noFill/>
          <a:ln w="2857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Line 22"/>
          <p:cNvSpPr>
            <a:spLocks noChangeShapeType="1"/>
          </p:cNvSpPr>
          <p:nvPr/>
        </p:nvSpPr>
        <p:spPr bwMode="auto">
          <a:xfrm flipV="1">
            <a:off x="6858000" y="4919663"/>
            <a:ext cx="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1" name="Text Box 23"/>
          <p:cNvSpPr txBox="1">
            <a:spLocks noChangeArrowheads="1"/>
          </p:cNvSpPr>
          <p:nvPr/>
        </p:nvSpPr>
        <p:spPr bwMode="auto">
          <a:xfrm>
            <a:off x="4918075" y="5105400"/>
            <a:ext cx="163353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sym typeface="Symbol" pitchFamily="18" charset="2"/>
              </a:rPr>
              <a:t></a:t>
            </a:r>
            <a:r>
              <a:rPr lang="en-US">
                <a:latin typeface="Arial" charset="0"/>
              </a:rPr>
              <a:t>H</a:t>
            </a:r>
            <a:r>
              <a:rPr lang="en-US" baseline="-25000">
                <a:latin typeface="Arial" charset="0"/>
              </a:rPr>
              <a:t>f</a:t>
            </a:r>
            <a:r>
              <a:rPr lang="en-US">
                <a:latin typeface="Arial" charset="0"/>
              </a:rPr>
              <a:t>(HNO</a:t>
            </a:r>
            <a:r>
              <a:rPr lang="en-US" baseline="-25000">
                <a:latin typeface="Arial" charset="0"/>
              </a:rPr>
              <a:t>2</a:t>
            </a:r>
            <a:r>
              <a:rPr lang="en-US">
                <a:latin typeface="Arial" charset="0"/>
              </a:rPr>
              <a:t> (g))</a:t>
            </a:r>
          </a:p>
        </p:txBody>
      </p:sp>
      <p:sp>
        <p:nvSpPr>
          <p:cNvPr id="39952" name="Text Box 24"/>
          <p:cNvSpPr txBox="1">
            <a:spLocks noChangeArrowheads="1"/>
          </p:cNvSpPr>
          <p:nvPr/>
        </p:nvSpPr>
        <p:spPr bwMode="auto">
          <a:xfrm>
            <a:off x="1600200" y="2857500"/>
            <a:ext cx="20875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H</a:t>
            </a:r>
            <a:r>
              <a:rPr lang="en-US" baseline="-25000">
                <a:latin typeface="Arial" charset="0"/>
              </a:rPr>
              <a:t>2</a:t>
            </a:r>
            <a:r>
              <a:rPr lang="en-US">
                <a:latin typeface="Arial" charset="0"/>
              </a:rPr>
              <a:t>O (g) + N</a:t>
            </a:r>
            <a:r>
              <a:rPr lang="en-US" baseline="-25000">
                <a:latin typeface="Arial" charset="0"/>
              </a:rPr>
              <a:t>2</a:t>
            </a:r>
            <a:r>
              <a:rPr lang="en-US">
                <a:latin typeface="Arial" charset="0"/>
              </a:rPr>
              <a:t>O</a:t>
            </a:r>
            <a:r>
              <a:rPr lang="en-US" baseline="-25000">
                <a:latin typeface="Arial" charset="0"/>
              </a:rPr>
              <a:t>3</a:t>
            </a:r>
            <a:r>
              <a:rPr lang="en-US">
                <a:latin typeface="Arial" charset="0"/>
              </a:rPr>
              <a:t> (g)</a:t>
            </a:r>
          </a:p>
        </p:txBody>
      </p:sp>
      <p:sp>
        <p:nvSpPr>
          <p:cNvPr id="39953" name="TextBox 1"/>
          <p:cNvSpPr txBox="1">
            <a:spLocks noChangeArrowheads="1"/>
          </p:cNvSpPr>
          <p:nvPr/>
        </p:nvSpPr>
        <p:spPr bwMode="auto">
          <a:xfrm>
            <a:off x="1033463" y="4621213"/>
            <a:ext cx="1743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f</a:t>
            </a:r>
            <a:r>
              <a:rPr lang="en-US"/>
              <a:t> (N</a:t>
            </a:r>
            <a:r>
              <a:rPr lang="en-US" baseline="-25000"/>
              <a:t>2</a:t>
            </a:r>
            <a:r>
              <a:rPr lang="en-US"/>
              <a:t>O</a:t>
            </a:r>
            <a:r>
              <a:rPr lang="en-US" baseline="-25000"/>
              <a:t>3</a:t>
            </a:r>
            <a:r>
              <a:rPr lang="en-US"/>
              <a:t> (g)</a:t>
            </a:r>
          </a:p>
        </p:txBody>
      </p:sp>
      <p:sp>
        <p:nvSpPr>
          <p:cNvPr id="39954" name="Text Placeholder 25"/>
          <p:cNvSpPr>
            <a:spLocks noGrp="1"/>
          </p:cNvSpPr>
          <p:nvPr>
            <p:ph type="body" idx="1"/>
          </p:nvPr>
        </p:nvSpPr>
        <p:spPr>
          <a:xfrm>
            <a:off x="1316038" y="1600200"/>
            <a:ext cx="3584575" cy="904875"/>
          </a:xfrm>
        </p:spPr>
        <p:txBody>
          <a:bodyPr wrap="none">
            <a:spAutoFit/>
          </a:bodyPr>
          <a:lstStyle/>
          <a:p>
            <a:pPr marL="0" indent="0">
              <a:buFont typeface="Wingdings" pitchFamily="2" charset="2"/>
              <a:buNone/>
            </a:pPr>
            <a:r>
              <a:rPr lang="en-US" sz="2400" smtClean="0"/>
              <a:t>Good old Appendix II </a:t>
            </a:r>
          </a:p>
          <a:p>
            <a:pPr marL="0" indent="0">
              <a:buFont typeface="Wingdings" pitchFamily="2" charset="2"/>
              <a:buNone/>
            </a:pPr>
            <a:r>
              <a:rPr lang="en-US" sz="2400" smtClean="0"/>
              <a:t>“f” for FORMATION!</a:t>
            </a:r>
          </a:p>
        </p:txBody>
      </p:sp>
      <p:sp>
        <p:nvSpPr>
          <p:cNvPr id="39955" name="TextBox 27"/>
          <p:cNvSpPr txBox="1">
            <a:spLocks noChangeArrowheads="1"/>
          </p:cNvSpPr>
          <p:nvPr/>
        </p:nvSpPr>
        <p:spPr bwMode="auto">
          <a:xfrm>
            <a:off x="1371600" y="3621088"/>
            <a:ext cx="1751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f</a:t>
            </a:r>
            <a:r>
              <a:rPr lang="en-US"/>
              <a:t> (H</a:t>
            </a:r>
            <a:r>
              <a:rPr lang="en-US" baseline="-25000"/>
              <a:t>2</a:t>
            </a:r>
            <a:r>
              <a:rPr lang="en-US"/>
              <a:t>O (g))</a:t>
            </a:r>
          </a:p>
        </p:txBody>
      </p:sp>
      <p:sp>
        <p:nvSpPr>
          <p:cNvPr id="39956" name="TextBox 3"/>
          <p:cNvSpPr txBox="1">
            <a:spLocks noChangeArrowheads="1"/>
          </p:cNvSpPr>
          <p:nvPr/>
        </p:nvSpPr>
        <p:spPr bwMode="auto">
          <a:xfrm>
            <a:off x="2352675" y="5791200"/>
            <a:ext cx="3895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Sea of elements at STP</a:t>
            </a:r>
          </a:p>
          <a:p>
            <a:pPr eaLnBrk="1" hangingPunct="1"/>
            <a:endParaRPr lang="en-US"/>
          </a:p>
          <a:p>
            <a:pPr eaLnBrk="1" hangingPunct="1"/>
            <a:r>
              <a:rPr lang="en-US"/>
              <a:t>H</a:t>
            </a:r>
            <a:r>
              <a:rPr lang="en-US" baseline="-25000"/>
              <a:t>2</a:t>
            </a:r>
            <a:r>
              <a:rPr lang="en-US"/>
              <a:t>(g)       O</a:t>
            </a:r>
            <a:r>
              <a:rPr lang="en-US" baseline="-25000"/>
              <a:t>2</a:t>
            </a:r>
            <a:r>
              <a:rPr lang="en-US"/>
              <a:t> (g)  Na (s)  Hg(l)  </a:t>
            </a:r>
          </a:p>
        </p:txBody>
      </p:sp>
      <p:sp>
        <p:nvSpPr>
          <p:cNvPr id="39957" name="Text Box 23"/>
          <p:cNvSpPr txBox="1">
            <a:spLocks noChangeArrowheads="1"/>
          </p:cNvSpPr>
          <p:nvPr/>
        </p:nvSpPr>
        <p:spPr bwMode="auto">
          <a:xfrm>
            <a:off x="4918075" y="5094288"/>
            <a:ext cx="16335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sym typeface="Symbol" pitchFamily="18" charset="2"/>
              </a:rPr>
              <a:t></a:t>
            </a:r>
            <a:r>
              <a:rPr lang="en-US">
                <a:latin typeface="Arial" charset="0"/>
              </a:rPr>
              <a:t>H</a:t>
            </a:r>
            <a:r>
              <a:rPr lang="en-US" baseline="-25000">
                <a:latin typeface="Arial" charset="0"/>
              </a:rPr>
              <a:t>f</a:t>
            </a:r>
            <a:r>
              <a:rPr lang="en-US">
                <a:latin typeface="Arial" charset="0"/>
              </a:rPr>
              <a:t>(HNO</a:t>
            </a:r>
            <a:r>
              <a:rPr lang="en-US" baseline="-25000">
                <a:latin typeface="Arial" charset="0"/>
              </a:rPr>
              <a:t>2</a:t>
            </a:r>
            <a:r>
              <a:rPr lang="en-US">
                <a:latin typeface="Arial" charset="0"/>
              </a:rPr>
              <a:t> (g))</a:t>
            </a:r>
          </a:p>
        </p:txBody>
      </p:sp>
      <p:sp>
        <p:nvSpPr>
          <p:cNvPr id="39958" name="TextBox 32"/>
          <p:cNvSpPr txBox="1">
            <a:spLocks noChangeArrowheads="1"/>
          </p:cNvSpPr>
          <p:nvPr/>
        </p:nvSpPr>
        <p:spPr bwMode="auto">
          <a:xfrm>
            <a:off x="5054600" y="4373563"/>
            <a:ext cx="1633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sym typeface="Symbol" pitchFamily="18" charset="2"/>
              </a:rPr>
              <a:t></a:t>
            </a:r>
            <a:r>
              <a:rPr lang="en-US">
                <a:latin typeface="Arial" charset="0"/>
              </a:rPr>
              <a:t>H</a:t>
            </a:r>
            <a:r>
              <a:rPr lang="en-US" baseline="-25000">
                <a:latin typeface="Arial" charset="0"/>
              </a:rPr>
              <a:t>f</a:t>
            </a:r>
            <a:r>
              <a:rPr lang="en-US">
                <a:latin typeface="Arial" charset="0"/>
              </a:rPr>
              <a:t>(HNO</a:t>
            </a:r>
            <a:r>
              <a:rPr lang="en-US" baseline="-25000">
                <a:latin typeface="Arial" charset="0"/>
              </a:rPr>
              <a:t>2</a:t>
            </a:r>
            <a:r>
              <a:rPr lang="en-US">
                <a:latin typeface="Arial" charset="0"/>
              </a:rPr>
              <a:t> (g))</a:t>
            </a:r>
          </a:p>
        </p:txBody>
      </p:sp>
      <p:sp>
        <p:nvSpPr>
          <p:cNvPr id="39959" name="TextBox 6"/>
          <p:cNvSpPr txBox="1">
            <a:spLocks noChangeArrowheads="1"/>
          </p:cNvSpPr>
          <p:nvPr/>
        </p:nvSpPr>
        <p:spPr bwMode="auto">
          <a:xfrm>
            <a:off x="4918075" y="355600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rxn</a:t>
            </a:r>
            <a:endParaRPr lang="en-US"/>
          </a:p>
        </p:txBody>
      </p:sp>
      <p:sp>
        <p:nvSpPr>
          <p:cNvPr id="39960" name="TextBox 7"/>
          <p:cNvSpPr txBox="1">
            <a:spLocks noChangeArrowheads="1"/>
          </p:cNvSpPr>
          <p:nvPr/>
        </p:nvSpPr>
        <p:spPr bwMode="auto">
          <a:xfrm>
            <a:off x="6705600" y="3744913"/>
            <a:ext cx="1473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2 HNO</a:t>
            </a:r>
            <a:r>
              <a:rPr lang="en-US" baseline="-25000"/>
              <a:t>2</a:t>
            </a:r>
            <a:r>
              <a:rPr lang="en-US"/>
              <a:t> (g)</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Energy Considerations</a:t>
            </a:r>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n-US" smtClean="0"/>
              <a:t>Energy is an important consideration in any physical or chemical process.</a:t>
            </a:r>
          </a:p>
          <a:p>
            <a:pPr eaLnBrk="1" hangingPunct="1">
              <a:buFont typeface="Wingdings" pitchFamily="2" charset="2"/>
              <a:buNone/>
            </a:pPr>
            <a:endParaRPr lang="en-US" smtClean="0"/>
          </a:p>
          <a:p>
            <a:pPr eaLnBrk="1" hangingPunct="1">
              <a:buFont typeface="Wingdings" pitchFamily="2" charset="2"/>
              <a:buNone/>
            </a:pPr>
            <a:r>
              <a:rPr lang="en-US" smtClean="0"/>
              <a:t>You need to “climb the hill”!</a:t>
            </a:r>
          </a:p>
          <a:p>
            <a:pPr eaLnBrk="1" hangingPunct="1">
              <a:buFont typeface="Wingdings" pitchFamily="2" charset="2"/>
              <a:buNone/>
            </a:pPr>
            <a:endParaRPr lang="en-US" smtClean="0"/>
          </a:p>
          <a:p>
            <a:pPr eaLnBrk="1" hangingPunct="1">
              <a:buFont typeface="Wingdings" pitchFamily="2" charset="2"/>
              <a:buNone/>
            </a:pPr>
            <a:r>
              <a:rPr lang="en-US" smtClean="0"/>
              <a:t>We’ve seen that the “hill” (E</a:t>
            </a:r>
            <a:r>
              <a:rPr lang="en-US" baseline="-25000" smtClean="0"/>
              <a:t>A</a:t>
            </a:r>
            <a:r>
              <a:rPr lang="en-US" smtClean="0"/>
              <a:t>) relates to the rate (k) and the equilibrium position (K).</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If energy were the whole story…</a:t>
            </a:r>
          </a:p>
        </p:txBody>
      </p:sp>
      <p:sp>
        <p:nvSpPr>
          <p:cNvPr id="4198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Why would water evaporate?</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It is an endothermic process with an activation barrier, so it requires energy to be put into the system.  Yet, water spontaneously evaporates even at near freezing temperatures.  (And actually sublimes when frozen!)</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Joe’s Rule of the Possible</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smtClean="0"/>
              <a:t>If it can happen, it will happen.</a:t>
            </a:r>
          </a:p>
          <a:p>
            <a:pPr eaLnBrk="1" hangingPunct="1">
              <a:buFont typeface="Wingdings" pitchFamily="2" charset="2"/>
              <a:buNone/>
            </a:pPr>
            <a:endParaRPr lang="en-US" smtClean="0"/>
          </a:p>
          <a:p>
            <a:pPr eaLnBrk="1" hangingPunct="1">
              <a:buFont typeface="Wingdings" pitchFamily="2" charset="2"/>
              <a:buNone/>
            </a:pPr>
            <a:r>
              <a:rPr lang="en-US" smtClean="0"/>
              <a:t>But, that doesn’t tell you how much, how fast, how often, how easily…</a:t>
            </a:r>
          </a:p>
          <a:p>
            <a:pPr eaLnBrk="1" hangingPunct="1">
              <a:buFont typeface="Wingdings" pitchFamily="2" charset="2"/>
              <a:buNone/>
            </a:pPr>
            <a:endParaRPr lang="en-US" smtClean="0"/>
          </a:p>
          <a:p>
            <a:pPr eaLnBrk="1" hangingPunct="1">
              <a:buFont typeface="Wingdings" pitchFamily="2" charset="2"/>
              <a:buNone/>
            </a:pPr>
            <a:r>
              <a:rPr lang="en-US" smtClean="0"/>
              <a:t>…Thermodynamics picks up where Joe’s Rule leaves off.</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For a chemical reaction…</a:t>
            </a:r>
          </a:p>
        </p:txBody>
      </p:sp>
      <p:sp>
        <p:nvSpPr>
          <p:cNvPr id="5222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dirty="0" smtClean="0"/>
              <a:t>…the ENERGY is all about </a:t>
            </a:r>
            <a:r>
              <a:rPr lang="en-US" sz="2100" dirty="0" smtClean="0">
                <a:sym typeface="Symbol" pitchFamily="18" charset="2"/>
              </a:rPr>
              <a:t></a:t>
            </a:r>
            <a:r>
              <a:rPr lang="en-US" sz="2100" dirty="0" smtClean="0">
                <a:sym typeface="WP Greek Helve" pitchFamily="2" charset="2"/>
              </a:rPr>
              <a:t> H</a:t>
            </a:r>
          </a:p>
          <a:p>
            <a:pPr eaLnBrk="1" hangingPunct="1">
              <a:lnSpc>
                <a:spcPct val="90000"/>
              </a:lnSpc>
              <a:buFont typeface="Wingdings" pitchFamily="2" charset="2"/>
              <a:buNone/>
            </a:pPr>
            <a:r>
              <a:rPr lang="en-US" sz="2100" dirty="0" smtClean="0"/>
              <a:t>What is the enthalpy change for creating steam from hydrogen and oxygen at 298K?</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000" dirty="0" smtClean="0"/>
              <a:t>2 H</a:t>
            </a:r>
            <a:r>
              <a:rPr lang="en-US" sz="2000" baseline="-25000" dirty="0" smtClean="0"/>
              <a:t>2(g)</a:t>
            </a:r>
            <a:r>
              <a:rPr lang="en-US" sz="2000" dirty="0" smtClean="0"/>
              <a:t> + O</a:t>
            </a:r>
            <a:r>
              <a:rPr lang="en-US" sz="2000" baseline="-25000" dirty="0" smtClean="0"/>
              <a:t>2 (g)</a:t>
            </a:r>
            <a:r>
              <a:rPr lang="en-US" sz="2000" dirty="0" smtClean="0"/>
              <a:t> </a:t>
            </a:r>
            <a:r>
              <a:rPr lang="en-US" sz="2000" dirty="0" smtClean="0">
                <a:sym typeface="Symbol" pitchFamily="18" charset="2"/>
              </a:rPr>
              <a:t></a:t>
            </a:r>
            <a:r>
              <a:rPr lang="en-US" sz="2000" dirty="0" smtClean="0">
                <a:sym typeface="WP IconicSymbolsA" pitchFamily="2" charset="2"/>
              </a:rPr>
              <a:t> 2 H</a:t>
            </a:r>
            <a:r>
              <a:rPr lang="en-US" sz="2000" baseline="-25000" dirty="0" smtClean="0">
                <a:sym typeface="WP IconicSymbolsA" pitchFamily="2" charset="2"/>
              </a:rPr>
              <a:t>2</a:t>
            </a:r>
            <a:r>
              <a:rPr lang="en-US" sz="2000" dirty="0" smtClean="0">
                <a:sym typeface="WP IconicSymbolsA" pitchFamily="2" charset="2"/>
              </a:rPr>
              <a:t>O</a:t>
            </a:r>
            <a:r>
              <a:rPr lang="en-US" sz="2000" baseline="-25000" dirty="0" smtClean="0">
                <a:sym typeface="WP IconicSymbolsA" pitchFamily="2" charset="2"/>
              </a:rPr>
              <a:t> (g)</a:t>
            </a:r>
          </a:p>
          <a:p>
            <a:pPr eaLnBrk="1" hangingPunct="1">
              <a:lnSpc>
                <a:spcPct val="90000"/>
              </a:lnSpc>
              <a:buFont typeface="Wingdings" pitchFamily="2" charset="2"/>
              <a:buNone/>
            </a:pPr>
            <a:endParaRPr lang="en-US" sz="2000" dirty="0" smtClean="0">
              <a:sym typeface="WP Greek Helve" pitchFamily="2" charset="2"/>
            </a:endParaRPr>
          </a:p>
          <a:p>
            <a:pPr eaLnBrk="1" hangingPunct="1">
              <a:lnSpc>
                <a:spcPct val="90000"/>
              </a:lnSpc>
              <a:buFont typeface="Wingdings" pitchFamily="2" charset="2"/>
              <a:buNone/>
            </a:pPr>
            <a:endParaRPr lang="en-US" sz="2100" dirty="0" smtClean="0">
              <a:sym typeface="WP Greek Helve" pitchFamily="2" charset="2"/>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7"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we care about is…</a:t>
            </a:r>
            <a:endParaRPr lang="en-US" dirty="0"/>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41</a:t>
            </a:fld>
            <a:endParaRPr lang="en-US"/>
          </a:p>
        </p:txBody>
      </p:sp>
    </p:spTree>
    <p:extLst>
      <p:ext uri="{BB962C8B-B14F-4D97-AF65-F5344CB8AC3E}">
        <p14:creationId xmlns:p14="http://schemas.microsoft.com/office/powerpoint/2010/main" val="30882081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dirty="0" smtClean="0"/>
              <a:t>Maybe this…</a:t>
            </a:r>
          </a:p>
        </p:txBody>
      </p:sp>
      <p:grpSp>
        <p:nvGrpSpPr>
          <p:cNvPr id="24579" name="Group 3"/>
          <p:cNvGrpSpPr>
            <a:grpSpLocks/>
          </p:cNvGrpSpPr>
          <p:nvPr/>
        </p:nvGrpSpPr>
        <p:grpSpPr bwMode="auto">
          <a:xfrm>
            <a:off x="2438400" y="3581400"/>
            <a:ext cx="1524000" cy="1143000"/>
            <a:chOff x="960" y="2016"/>
            <a:chExt cx="1200" cy="720"/>
          </a:xfrm>
        </p:grpSpPr>
        <p:sp>
          <p:nvSpPr>
            <p:cNvPr id="24600" name="Arc 4"/>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1" name="Arc 5"/>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580" name="Group 6"/>
          <p:cNvGrpSpPr>
            <a:grpSpLocks/>
          </p:cNvGrpSpPr>
          <p:nvPr/>
        </p:nvGrpSpPr>
        <p:grpSpPr bwMode="auto">
          <a:xfrm>
            <a:off x="3962400" y="1752600"/>
            <a:ext cx="1219200" cy="914400"/>
            <a:chOff x="1488" y="1152"/>
            <a:chExt cx="1488" cy="576"/>
          </a:xfrm>
        </p:grpSpPr>
        <p:sp>
          <p:nvSpPr>
            <p:cNvPr id="24598" name="Arc 7"/>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9" name="Arc 8"/>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81" name="Line 9"/>
          <p:cNvSpPr>
            <a:spLocks noChangeShapeType="1"/>
          </p:cNvSpPr>
          <p:nvPr/>
        </p:nvSpPr>
        <p:spPr bwMode="auto">
          <a:xfrm flipV="1">
            <a:off x="3962400" y="26670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2" name="Line 10"/>
          <p:cNvSpPr>
            <a:spLocks noChangeShapeType="1"/>
          </p:cNvSpPr>
          <p:nvPr/>
        </p:nvSpPr>
        <p:spPr bwMode="auto">
          <a:xfrm>
            <a:off x="5181600" y="2667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583" name="Group 11"/>
          <p:cNvGrpSpPr>
            <a:grpSpLocks/>
          </p:cNvGrpSpPr>
          <p:nvPr/>
        </p:nvGrpSpPr>
        <p:grpSpPr bwMode="auto">
          <a:xfrm>
            <a:off x="5181600" y="2971800"/>
            <a:ext cx="1295400" cy="1143000"/>
            <a:chOff x="2928" y="1872"/>
            <a:chExt cx="1248" cy="720"/>
          </a:xfrm>
        </p:grpSpPr>
        <p:sp>
          <p:nvSpPr>
            <p:cNvPr id="24596" name="Arc 12"/>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7" name="Arc 13"/>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84" name="Line 14"/>
          <p:cNvSpPr>
            <a:spLocks noChangeShapeType="1"/>
          </p:cNvSpPr>
          <p:nvPr/>
        </p:nvSpPr>
        <p:spPr bwMode="auto">
          <a:xfrm>
            <a:off x="1676400" y="5715000"/>
            <a:ext cx="57150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5" name="Line 15"/>
          <p:cNvSpPr>
            <a:spLocks noChangeShapeType="1"/>
          </p:cNvSpPr>
          <p:nvPr/>
        </p:nvSpPr>
        <p:spPr bwMode="auto">
          <a:xfrm flipV="1">
            <a:off x="1676400" y="1295400"/>
            <a:ext cx="0" cy="44196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Text Box 16"/>
          <p:cNvSpPr txBox="1">
            <a:spLocks noChangeArrowheads="1"/>
          </p:cNvSpPr>
          <p:nvPr/>
        </p:nvSpPr>
        <p:spPr bwMode="auto">
          <a:xfrm>
            <a:off x="3352800" y="5867400"/>
            <a:ext cx="226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4587" name="Text Box 17"/>
          <p:cNvSpPr txBox="1">
            <a:spLocks noChangeArrowheads="1"/>
          </p:cNvSpPr>
          <p:nvPr/>
        </p:nvSpPr>
        <p:spPr bwMode="auto">
          <a:xfrm rot="-5400000">
            <a:off x="719932" y="3090068"/>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4588" name="Text Box 18"/>
          <p:cNvSpPr txBox="1">
            <a:spLocks noChangeArrowheads="1"/>
          </p:cNvSpPr>
          <p:nvPr/>
        </p:nvSpPr>
        <p:spPr bwMode="auto">
          <a:xfrm>
            <a:off x="2590800" y="4191000"/>
            <a:ext cx="14622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dirty="0" smtClean="0">
                <a:latin typeface="Arial" charset="0"/>
              </a:rPr>
              <a:t>2 H</a:t>
            </a:r>
            <a:r>
              <a:rPr lang="en-US" sz="1200" baseline="-25000" dirty="0" smtClean="0">
                <a:latin typeface="Arial" charset="0"/>
              </a:rPr>
              <a:t>2</a:t>
            </a:r>
            <a:r>
              <a:rPr lang="en-US" sz="1200" dirty="0" smtClean="0">
                <a:latin typeface="Arial" charset="0"/>
              </a:rPr>
              <a:t> (g) and O</a:t>
            </a:r>
            <a:r>
              <a:rPr lang="en-US" sz="1200" baseline="-25000" dirty="0" smtClean="0">
                <a:latin typeface="Arial" charset="0"/>
              </a:rPr>
              <a:t>2</a:t>
            </a:r>
            <a:r>
              <a:rPr lang="en-US" sz="1200" dirty="0" smtClean="0">
                <a:latin typeface="Arial" charset="0"/>
              </a:rPr>
              <a:t> (g)</a:t>
            </a:r>
            <a:endParaRPr lang="en-US" sz="1200" dirty="0">
              <a:latin typeface="Arial" charset="0"/>
            </a:endParaRPr>
          </a:p>
        </p:txBody>
      </p:sp>
      <p:sp>
        <p:nvSpPr>
          <p:cNvPr id="24589" name="Text Box 19"/>
          <p:cNvSpPr txBox="1">
            <a:spLocks noChangeArrowheads="1"/>
          </p:cNvSpPr>
          <p:nvPr/>
        </p:nvSpPr>
        <p:spPr bwMode="auto">
          <a:xfrm>
            <a:off x="5562600" y="3581400"/>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dirty="0" smtClean="0">
                <a:latin typeface="Arial" charset="0"/>
              </a:rPr>
              <a:t>2 H</a:t>
            </a:r>
            <a:r>
              <a:rPr lang="en-US" sz="1200" baseline="-25000" dirty="0" smtClean="0">
                <a:latin typeface="Arial" charset="0"/>
              </a:rPr>
              <a:t>2</a:t>
            </a:r>
            <a:r>
              <a:rPr lang="en-US" sz="1200" dirty="0" smtClean="0">
                <a:latin typeface="Arial" charset="0"/>
              </a:rPr>
              <a:t>O (g)</a:t>
            </a:r>
            <a:endParaRPr lang="en-US" sz="1200" dirty="0">
              <a:latin typeface="Arial" charset="0"/>
            </a:endParaRPr>
          </a:p>
        </p:txBody>
      </p:sp>
      <p:sp>
        <p:nvSpPr>
          <p:cNvPr id="24590" name="Line 20"/>
          <p:cNvSpPr>
            <a:spLocks noChangeShapeType="1"/>
          </p:cNvSpPr>
          <p:nvPr/>
        </p:nvSpPr>
        <p:spPr bwMode="auto">
          <a:xfrm>
            <a:off x="3200400" y="4724400"/>
            <a:ext cx="28194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21"/>
          <p:cNvSpPr>
            <a:spLocks noChangeShapeType="1"/>
          </p:cNvSpPr>
          <p:nvPr/>
        </p:nvSpPr>
        <p:spPr bwMode="auto">
          <a:xfrm flipV="1">
            <a:off x="4572000" y="1752600"/>
            <a:ext cx="0" cy="297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Text Box 22"/>
          <p:cNvSpPr txBox="1">
            <a:spLocks noChangeArrowheads="1"/>
          </p:cNvSpPr>
          <p:nvPr/>
        </p:nvSpPr>
        <p:spPr bwMode="auto">
          <a:xfrm>
            <a:off x="4556125" y="3008313"/>
            <a:ext cx="420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4593" name="Line 23"/>
          <p:cNvSpPr>
            <a:spLocks noChangeShapeType="1"/>
          </p:cNvSpPr>
          <p:nvPr/>
        </p:nvSpPr>
        <p:spPr bwMode="auto">
          <a:xfrm>
            <a:off x="5410200" y="4114800"/>
            <a:ext cx="106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24"/>
          <p:cNvSpPr>
            <a:spLocks noChangeShapeType="1"/>
          </p:cNvSpPr>
          <p:nvPr/>
        </p:nvSpPr>
        <p:spPr bwMode="auto">
          <a:xfrm>
            <a:off x="5410200" y="4114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Text Box 25"/>
          <p:cNvSpPr txBox="1">
            <a:spLocks noChangeArrowheads="1"/>
          </p:cNvSpPr>
          <p:nvPr/>
        </p:nvSpPr>
        <p:spPr bwMode="auto">
          <a:xfrm>
            <a:off x="4724400" y="4191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42</a:t>
            </a:fld>
            <a:endParaRPr lang="en-US"/>
          </a:p>
        </p:txBody>
      </p:sp>
    </p:spTree>
    <p:extLst>
      <p:ext uri="{BB962C8B-B14F-4D97-AF65-F5344CB8AC3E}">
        <p14:creationId xmlns:p14="http://schemas.microsoft.com/office/powerpoint/2010/main" val="17693968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t>Exothermic Reaction – “hot pack”</a:t>
            </a:r>
          </a:p>
        </p:txBody>
      </p:sp>
      <p:grpSp>
        <p:nvGrpSpPr>
          <p:cNvPr id="22531" name="Group 3"/>
          <p:cNvGrpSpPr>
            <a:grpSpLocks/>
          </p:cNvGrpSpPr>
          <p:nvPr/>
        </p:nvGrpSpPr>
        <p:grpSpPr bwMode="auto">
          <a:xfrm>
            <a:off x="990600" y="1295400"/>
            <a:ext cx="6400800" cy="4938713"/>
            <a:chOff x="288" y="192"/>
            <a:chExt cx="4032" cy="3111"/>
          </a:xfrm>
        </p:grpSpPr>
        <p:grpSp>
          <p:nvGrpSpPr>
            <p:cNvPr id="22532" name="Group 4"/>
            <p:cNvGrpSpPr>
              <a:grpSpLocks/>
            </p:cNvGrpSpPr>
            <p:nvPr/>
          </p:nvGrpSpPr>
          <p:grpSpPr bwMode="auto">
            <a:xfrm>
              <a:off x="1200" y="1632"/>
              <a:ext cx="960" cy="720"/>
              <a:chOff x="960" y="2016"/>
              <a:chExt cx="1200" cy="720"/>
            </a:xfrm>
          </p:grpSpPr>
          <p:sp>
            <p:nvSpPr>
              <p:cNvPr id="22553" name="Arc 5"/>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4" name="Arc 6"/>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2533" name="Group 7"/>
            <p:cNvGrpSpPr>
              <a:grpSpLocks/>
            </p:cNvGrpSpPr>
            <p:nvPr/>
          </p:nvGrpSpPr>
          <p:grpSpPr bwMode="auto">
            <a:xfrm>
              <a:off x="2160" y="480"/>
              <a:ext cx="768" cy="576"/>
              <a:chOff x="1488" y="1152"/>
              <a:chExt cx="1488" cy="576"/>
            </a:xfrm>
          </p:grpSpPr>
          <p:sp>
            <p:nvSpPr>
              <p:cNvPr id="22551" name="Arc 8"/>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Arc 9"/>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4" name="Line 10"/>
            <p:cNvSpPr>
              <a:spLocks noChangeShapeType="1"/>
            </p:cNvSpPr>
            <p:nvPr/>
          </p:nvSpPr>
          <p:spPr bwMode="auto">
            <a:xfrm flipV="1">
              <a:off x="2160" y="105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Line 11"/>
            <p:cNvSpPr>
              <a:spLocks noChangeShapeType="1"/>
            </p:cNvSpPr>
            <p:nvPr/>
          </p:nvSpPr>
          <p:spPr bwMode="auto">
            <a:xfrm>
              <a:off x="2928" y="1056"/>
              <a:ext cx="0"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36" name="Group 12"/>
            <p:cNvGrpSpPr>
              <a:grpSpLocks/>
            </p:cNvGrpSpPr>
            <p:nvPr/>
          </p:nvGrpSpPr>
          <p:grpSpPr bwMode="auto">
            <a:xfrm>
              <a:off x="2928" y="2112"/>
              <a:ext cx="816" cy="720"/>
              <a:chOff x="2928" y="1872"/>
              <a:chExt cx="1248" cy="720"/>
            </a:xfrm>
          </p:grpSpPr>
          <p:sp>
            <p:nvSpPr>
              <p:cNvPr id="22549" name="Arc 13"/>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Arc 14"/>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7" name="Line 15"/>
            <p:cNvSpPr>
              <a:spLocks noChangeShapeType="1"/>
            </p:cNvSpPr>
            <p:nvPr/>
          </p:nvSpPr>
          <p:spPr bwMode="auto">
            <a:xfrm>
              <a:off x="720" y="2976"/>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Line 16"/>
            <p:cNvSpPr>
              <a:spLocks noChangeShapeType="1"/>
            </p:cNvSpPr>
            <p:nvPr/>
          </p:nvSpPr>
          <p:spPr bwMode="auto">
            <a:xfrm flipV="1">
              <a:off x="720" y="192"/>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Text Box 17"/>
            <p:cNvSpPr txBox="1">
              <a:spLocks noChangeArrowheads="1"/>
            </p:cNvSpPr>
            <p:nvPr/>
          </p:nvSpPr>
          <p:spPr bwMode="auto">
            <a:xfrm>
              <a:off x="1776" y="3072"/>
              <a:ext cx="1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22540" name="Text Box 18"/>
            <p:cNvSpPr txBox="1">
              <a:spLocks noChangeArrowheads="1"/>
            </p:cNvSpPr>
            <p:nvPr/>
          </p:nvSpPr>
          <p:spPr bwMode="auto">
            <a:xfrm rot="-5400000">
              <a:off x="118" y="1322"/>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22541" name="Text Box 19"/>
            <p:cNvSpPr txBox="1">
              <a:spLocks noChangeArrowheads="1"/>
            </p:cNvSpPr>
            <p:nvPr/>
          </p:nvSpPr>
          <p:spPr bwMode="auto">
            <a:xfrm>
              <a:off x="1296" y="2016"/>
              <a:ext cx="54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22542" name="Text Box 20"/>
            <p:cNvSpPr txBox="1">
              <a:spLocks noChangeArrowheads="1"/>
            </p:cNvSpPr>
            <p:nvPr/>
          </p:nvSpPr>
          <p:spPr bwMode="auto">
            <a:xfrm>
              <a:off x="3158" y="2469"/>
              <a:ext cx="4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22543" name="Line 21"/>
            <p:cNvSpPr>
              <a:spLocks noChangeShapeType="1"/>
            </p:cNvSpPr>
            <p:nvPr/>
          </p:nvSpPr>
          <p:spPr bwMode="auto">
            <a:xfrm>
              <a:off x="1680" y="2352"/>
              <a:ext cx="1248"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4" name="Line 22"/>
            <p:cNvSpPr>
              <a:spLocks noChangeShapeType="1"/>
            </p:cNvSpPr>
            <p:nvPr/>
          </p:nvSpPr>
          <p:spPr bwMode="auto">
            <a:xfrm flipV="1">
              <a:off x="2544" y="480"/>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23"/>
            <p:cNvSpPr txBox="1">
              <a:spLocks noChangeArrowheads="1"/>
            </p:cNvSpPr>
            <p:nvPr/>
          </p:nvSpPr>
          <p:spPr bwMode="auto">
            <a:xfrm>
              <a:off x="2534" y="1271"/>
              <a:ext cx="2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22546" name="Line 24"/>
            <p:cNvSpPr>
              <a:spLocks noChangeShapeType="1"/>
            </p:cNvSpPr>
            <p:nvPr/>
          </p:nvSpPr>
          <p:spPr bwMode="auto">
            <a:xfrm>
              <a:off x="2592" y="283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7" name="Line 25"/>
            <p:cNvSpPr>
              <a:spLocks noChangeShapeType="1"/>
            </p:cNvSpPr>
            <p:nvPr/>
          </p:nvSpPr>
          <p:spPr bwMode="auto">
            <a:xfrm>
              <a:off x="2736" y="2352"/>
              <a:ext cx="0" cy="48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8" name="Text Box 26"/>
            <p:cNvSpPr txBox="1">
              <a:spLocks noChangeArrowheads="1"/>
            </p:cNvSpPr>
            <p:nvPr/>
          </p:nvSpPr>
          <p:spPr bwMode="auto">
            <a:xfrm>
              <a:off x="2390" y="247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sp>
        <p:nvSpPr>
          <p:cNvPr id="3" name="Rectangle 2"/>
          <p:cNvSpPr/>
          <p:nvPr/>
        </p:nvSpPr>
        <p:spPr>
          <a:xfrm>
            <a:off x="5551632" y="4465638"/>
            <a:ext cx="1077539" cy="369332"/>
          </a:xfrm>
          <a:prstGeom prst="rect">
            <a:avLst/>
          </a:prstGeom>
        </p:spPr>
        <p:txBody>
          <a:bodyPr wrap="none">
            <a:spAutoFit/>
          </a:bodyPr>
          <a:lstStyle/>
          <a:p>
            <a:r>
              <a:rPr lang="en-US" dirty="0">
                <a:latin typeface="Arial" charset="0"/>
              </a:rPr>
              <a:t>2 H</a:t>
            </a:r>
            <a:r>
              <a:rPr lang="en-US" baseline="-25000" dirty="0">
                <a:latin typeface="Arial" charset="0"/>
              </a:rPr>
              <a:t>2</a:t>
            </a:r>
            <a:r>
              <a:rPr lang="en-US" dirty="0">
                <a:latin typeface="Arial" charset="0"/>
              </a:rPr>
              <a:t>O (g</a:t>
            </a:r>
            <a:endParaRPr lang="en-US" dirty="0"/>
          </a:p>
        </p:txBody>
      </p:sp>
      <p:sp>
        <p:nvSpPr>
          <p:cNvPr id="4" name="Rectangle 3"/>
          <p:cNvSpPr/>
          <p:nvPr/>
        </p:nvSpPr>
        <p:spPr>
          <a:xfrm>
            <a:off x="1863749" y="3781198"/>
            <a:ext cx="2098651" cy="369332"/>
          </a:xfrm>
          <a:prstGeom prst="rect">
            <a:avLst/>
          </a:prstGeom>
        </p:spPr>
        <p:txBody>
          <a:bodyPr wrap="none">
            <a:spAutoFit/>
          </a:bodyPr>
          <a:lstStyle/>
          <a:p>
            <a:pPr eaLnBrk="1" hangingPunct="1"/>
            <a:r>
              <a:rPr lang="en-US" dirty="0">
                <a:latin typeface="Arial" charset="0"/>
              </a:rPr>
              <a:t>2 H</a:t>
            </a:r>
            <a:r>
              <a:rPr lang="en-US" baseline="-25000" dirty="0">
                <a:latin typeface="Arial" charset="0"/>
              </a:rPr>
              <a:t>2</a:t>
            </a:r>
            <a:r>
              <a:rPr lang="en-US" dirty="0">
                <a:latin typeface="Arial" charset="0"/>
              </a:rPr>
              <a:t> (g) and O</a:t>
            </a:r>
            <a:r>
              <a:rPr lang="en-US" baseline="-25000" dirty="0">
                <a:latin typeface="Arial" charset="0"/>
              </a:rPr>
              <a:t>2</a:t>
            </a:r>
            <a:r>
              <a:rPr lang="en-US" dirty="0">
                <a:latin typeface="Arial" charset="0"/>
              </a:rPr>
              <a:t> (g)</a:t>
            </a:r>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43</a:t>
            </a:fld>
            <a:endParaRPr lang="en-US"/>
          </a:p>
        </p:txBody>
      </p:sp>
    </p:spTree>
    <p:extLst>
      <p:ext uri="{BB962C8B-B14F-4D97-AF65-F5344CB8AC3E}">
        <p14:creationId xmlns:p14="http://schemas.microsoft.com/office/powerpoint/2010/main" val="3001771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 can’t get there directly…</a:t>
            </a:r>
            <a:endParaRPr lang="en-US" dirty="0"/>
          </a:p>
        </p:txBody>
      </p:sp>
      <p:sp>
        <p:nvSpPr>
          <p:cNvPr id="3" name="Content Placeholder 2"/>
          <p:cNvSpPr>
            <a:spLocks noGrp="1"/>
          </p:cNvSpPr>
          <p:nvPr>
            <p:ph idx="1"/>
          </p:nvPr>
        </p:nvSpPr>
        <p:spPr/>
        <p:txBody>
          <a:bodyPr/>
          <a:lstStyle/>
          <a:p>
            <a:pPr marL="0" indent="0">
              <a:buNone/>
            </a:pPr>
            <a:r>
              <a:rPr lang="en-US" dirty="0" smtClean="0"/>
              <a:t>I don’t know H(H</a:t>
            </a:r>
            <a:r>
              <a:rPr lang="en-US" baseline="-25000" dirty="0" smtClean="0"/>
              <a:t>2</a:t>
            </a:r>
            <a:r>
              <a:rPr lang="en-US" dirty="0" smtClean="0"/>
              <a:t>O) or H(O</a:t>
            </a:r>
            <a:r>
              <a:rPr lang="en-US" baseline="-25000" dirty="0" smtClean="0"/>
              <a:t>2</a:t>
            </a:r>
            <a:r>
              <a:rPr lang="en-US" dirty="0" smtClean="0"/>
              <a:t>) or H(H</a:t>
            </a:r>
            <a:r>
              <a:rPr lang="en-US" baseline="-25000" dirty="0" smtClean="0"/>
              <a:t>2</a:t>
            </a:r>
            <a:r>
              <a:rPr lang="en-US" dirty="0" smtClean="0"/>
              <a:t>)</a:t>
            </a:r>
            <a:endParaRPr lang="en-US" dirty="0"/>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44</a:t>
            </a:fld>
            <a:endParaRPr lang="en-US"/>
          </a:p>
        </p:txBody>
      </p:sp>
    </p:spTree>
    <p:extLst>
      <p:ext uri="{BB962C8B-B14F-4D97-AF65-F5344CB8AC3E}">
        <p14:creationId xmlns:p14="http://schemas.microsoft.com/office/powerpoint/2010/main" val="9343409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latin typeface="Times New Roman"/>
                <a:cs typeface="Times New Roman"/>
              </a:rPr>
              <a:t>∆</a:t>
            </a:r>
            <a:r>
              <a:rPr lang="en-US" dirty="0" err="1" smtClean="0">
                <a:latin typeface="Times New Roman"/>
                <a:cs typeface="Times New Roman"/>
              </a:rPr>
              <a:t>H</a:t>
            </a:r>
            <a:r>
              <a:rPr lang="en-US" baseline="-25000" dirty="0" err="1" smtClean="0">
                <a:latin typeface="Times New Roman"/>
                <a:cs typeface="Times New Roman"/>
              </a:rPr>
              <a:t>rxn</a:t>
            </a:r>
            <a:r>
              <a:rPr lang="en-US" dirty="0" smtClean="0">
                <a:latin typeface="Times New Roman"/>
                <a:cs typeface="Times New Roman"/>
              </a:rPr>
              <a:t> = </a:t>
            </a:r>
            <a:r>
              <a:rPr lang="en-US" dirty="0" err="1" smtClean="0">
                <a:latin typeface="Times New Roman"/>
                <a:cs typeface="Times New Roman"/>
              </a:rPr>
              <a:t>H</a:t>
            </a:r>
            <a:r>
              <a:rPr lang="en-US" baseline="-25000" dirty="0" err="1" smtClean="0">
                <a:latin typeface="Times New Roman"/>
                <a:cs typeface="Times New Roman"/>
              </a:rPr>
              <a:t>products</a:t>
            </a:r>
            <a:r>
              <a:rPr lang="en-US" dirty="0" smtClean="0">
                <a:latin typeface="Times New Roman"/>
                <a:cs typeface="Times New Roman"/>
              </a:rPr>
              <a:t> - </a:t>
            </a:r>
            <a:r>
              <a:rPr lang="en-US" dirty="0" err="1" smtClean="0">
                <a:latin typeface="Times New Roman"/>
                <a:cs typeface="Times New Roman"/>
              </a:rPr>
              <a:t>H</a:t>
            </a:r>
            <a:r>
              <a:rPr lang="en-US" baseline="-25000" dirty="0" err="1" smtClean="0">
                <a:latin typeface="Times New Roman"/>
                <a:cs typeface="Times New Roman"/>
              </a:rPr>
              <a:t>reactants</a:t>
            </a:r>
            <a:endParaRPr lang="en-US" dirty="0" smtClean="0"/>
          </a:p>
        </p:txBody>
      </p:sp>
      <p:sp>
        <p:nvSpPr>
          <p:cNvPr id="39941" name="Line 9"/>
          <p:cNvSpPr>
            <a:spLocks noChangeShapeType="1"/>
          </p:cNvSpPr>
          <p:nvPr/>
        </p:nvSpPr>
        <p:spPr bwMode="auto">
          <a:xfrm>
            <a:off x="1978025" y="3276600"/>
            <a:ext cx="6334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10"/>
          <p:cNvSpPr>
            <a:spLocks noChangeShapeType="1"/>
          </p:cNvSpPr>
          <p:nvPr/>
        </p:nvSpPr>
        <p:spPr bwMode="auto">
          <a:xfrm>
            <a:off x="5181600" y="4191000"/>
            <a:ext cx="3130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7" name="Line 18"/>
          <p:cNvSpPr>
            <a:spLocks noChangeShapeType="1"/>
          </p:cNvSpPr>
          <p:nvPr/>
        </p:nvSpPr>
        <p:spPr bwMode="auto">
          <a:xfrm>
            <a:off x="5700713" y="3278188"/>
            <a:ext cx="11112" cy="9239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Text Box 24"/>
          <p:cNvSpPr txBox="1">
            <a:spLocks noChangeArrowheads="1"/>
          </p:cNvSpPr>
          <p:nvPr/>
        </p:nvSpPr>
        <p:spPr bwMode="auto">
          <a:xfrm>
            <a:off x="1600200" y="2857500"/>
            <a:ext cx="18485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Arial" charset="0"/>
              </a:rPr>
              <a:t>2 H</a:t>
            </a:r>
            <a:r>
              <a:rPr lang="en-US" baseline="-25000" dirty="0" smtClean="0">
                <a:latin typeface="Arial" charset="0"/>
              </a:rPr>
              <a:t>2</a:t>
            </a:r>
            <a:r>
              <a:rPr lang="en-US" dirty="0" smtClean="0">
                <a:latin typeface="Arial" charset="0"/>
              </a:rPr>
              <a:t> (g</a:t>
            </a:r>
            <a:r>
              <a:rPr lang="en-US" dirty="0">
                <a:latin typeface="Arial" charset="0"/>
              </a:rPr>
              <a:t>) + </a:t>
            </a:r>
            <a:r>
              <a:rPr lang="en-US" dirty="0" smtClean="0">
                <a:latin typeface="Arial" charset="0"/>
              </a:rPr>
              <a:t>O</a:t>
            </a:r>
            <a:r>
              <a:rPr lang="en-US" baseline="-25000" dirty="0">
                <a:latin typeface="Arial" charset="0"/>
              </a:rPr>
              <a:t>2</a:t>
            </a:r>
            <a:r>
              <a:rPr lang="en-US" dirty="0" smtClean="0">
                <a:latin typeface="Arial" charset="0"/>
              </a:rPr>
              <a:t> </a:t>
            </a:r>
            <a:r>
              <a:rPr lang="en-US" dirty="0">
                <a:latin typeface="Arial" charset="0"/>
              </a:rPr>
              <a:t>(g)</a:t>
            </a:r>
          </a:p>
        </p:txBody>
      </p:sp>
      <p:sp>
        <p:nvSpPr>
          <p:cNvPr id="39954" name="Text Placeholder 25"/>
          <p:cNvSpPr>
            <a:spLocks noGrp="1"/>
          </p:cNvSpPr>
          <p:nvPr>
            <p:ph type="body" idx="1"/>
          </p:nvPr>
        </p:nvSpPr>
        <p:spPr>
          <a:xfrm>
            <a:off x="1162731" y="4953000"/>
            <a:ext cx="7142162" cy="1200329"/>
          </a:xfrm>
        </p:spPr>
        <p:txBody>
          <a:bodyPr wrap="square">
            <a:spAutoFit/>
          </a:bodyPr>
          <a:lstStyle/>
          <a:p>
            <a:pPr marL="0" indent="0">
              <a:buFont typeface="Wingdings" pitchFamily="2" charset="2"/>
              <a:buNone/>
            </a:pPr>
            <a:r>
              <a:rPr lang="en-US" sz="2400" dirty="0" smtClean="0"/>
              <a:t>If only I knew the H’s…   Then again, H is a state function so I just need to find a path using H’s that I do know!</a:t>
            </a:r>
          </a:p>
        </p:txBody>
      </p:sp>
      <p:sp>
        <p:nvSpPr>
          <p:cNvPr id="39959" name="TextBox 6"/>
          <p:cNvSpPr txBox="1">
            <a:spLocks noChangeArrowheads="1"/>
          </p:cNvSpPr>
          <p:nvPr/>
        </p:nvSpPr>
        <p:spPr bwMode="auto">
          <a:xfrm>
            <a:off x="4918075" y="355600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rxn</a:t>
            </a:r>
            <a:endParaRPr lang="en-US"/>
          </a:p>
        </p:txBody>
      </p:sp>
      <p:sp>
        <p:nvSpPr>
          <p:cNvPr id="39960" name="TextBox 7"/>
          <p:cNvSpPr txBox="1">
            <a:spLocks noChangeArrowheads="1"/>
          </p:cNvSpPr>
          <p:nvPr/>
        </p:nvSpPr>
        <p:spPr bwMode="auto">
          <a:xfrm>
            <a:off x="6705600" y="3744913"/>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t>2 </a:t>
            </a:r>
            <a:r>
              <a:rPr lang="en-US" dirty="0" smtClean="0"/>
              <a:t>H</a:t>
            </a:r>
            <a:r>
              <a:rPr lang="en-US" baseline="-25000" dirty="0" smtClean="0"/>
              <a:t>2</a:t>
            </a:r>
            <a:r>
              <a:rPr lang="en-US" dirty="0" smtClean="0"/>
              <a:t>O </a:t>
            </a:r>
            <a:r>
              <a:rPr lang="en-US" dirty="0"/>
              <a:t>(g)</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45</a:t>
            </a:fld>
            <a:endParaRPr lang="en-US"/>
          </a:p>
        </p:txBody>
      </p:sp>
    </p:spTree>
    <p:extLst>
      <p:ext uri="{BB962C8B-B14F-4D97-AF65-F5344CB8AC3E}">
        <p14:creationId xmlns:p14="http://schemas.microsoft.com/office/powerpoint/2010/main" val="26840836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Path doesn’t matter!</a:t>
            </a:r>
          </a:p>
        </p:txBody>
      </p:sp>
      <p:sp>
        <p:nvSpPr>
          <p:cNvPr id="39939" name="Text Box 5"/>
          <p:cNvSpPr txBox="1">
            <a:spLocks noChangeArrowheads="1"/>
          </p:cNvSpPr>
          <p:nvPr/>
        </p:nvSpPr>
        <p:spPr bwMode="auto">
          <a:xfrm>
            <a:off x="69274" y="4724956"/>
            <a:ext cx="13715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latin typeface="Arial" charset="0"/>
              </a:rPr>
              <a:t>Reactants</a:t>
            </a:r>
          </a:p>
        </p:txBody>
      </p:sp>
      <p:sp>
        <p:nvSpPr>
          <p:cNvPr id="39940" name="Line 6"/>
          <p:cNvSpPr>
            <a:spLocks noChangeShapeType="1"/>
          </p:cNvSpPr>
          <p:nvPr/>
        </p:nvSpPr>
        <p:spPr bwMode="auto">
          <a:xfrm flipH="1" flipV="1">
            <a:off x="2971800" y="5020469"/>
            <a:ext cx="0" cy="61833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1" name="Line 9"/>
          <p:cNvSpPr>
            <a:spLocks noChangeShapeType="1"/>
          </p:cNvSpPr>
          <p:nvPr/>
        </p:nvSpPr>
        <p:spPr bwMode="auto">
          <a:xfrm>
            <a:off x="1978025" y="3276600"/>
            <a:ext cx="6334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10"/>
          <p:cNvSpPr>
            <a:spLocks noChangeShapeType="1"/>
          </p:cNvSpPr>
          <p:nvPr/>
        </p:nvSpPr>
        <p:spPr bwMode="auto">
          <a:xfrm>
            <a:off x="5181600" y="4191000"/>
            <a:ext cx="3130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Line 11"/>
          <p:cNvSpPr>
            <a:spLocks noChangeShapeType="1"/>
          </p:cNvSpPr>
          <p:nvPr/>
        </p:nvSpPr>
        <p:spPr bwMode="auto">
          <a:xfrm>
            <a:off x="1905000" y="4343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4" name="Line 13"/>
          <p:cNvSpPr>
            <a:spLocks noChangeShapeType="1"/>
          </p:cNvSpPr>
          <p:nvPr/>
        </p:nvSpPr>
        <p:spPr bwMode="auto">
          <a:xfrm>
            <a:off x="6340475" y="4910138"/>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Line 14"/>
          <p:cNvSpPr>
            <a:spLocks noChangeShapeType="1"/>
          </p:cNvSpPr>
          <p:nvPr/>
        </p:nvSpPr>
        <p:spPr bwMode="auto">
          <a:xfrm flipV="1">
            <a:off x="3276600" y="3276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Line 16"/>
          <p:cNvSpPr>
            <a:spLocks noChangeShapeType="1"/>
          </p:cNvSpPr>
          <p:nvPr/>
        </p:nvSpPr>
        <p:spPr bwMode="auto">
          <a:xfrm flipV="1">
            <a:off x="6858000" y="4191000"/>
            <a:ext cx="0" cy="7286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7" name="Line 18"/>
          <p:cNvSpPr>
            <a:spLocks noChangeShapeType="1"/>
          </p:cNvSpPr>
          <p:nvPr/>
        </p:nvSpPr>
        <p:spPr bwMode="auto">
          <a:xfrm>
            <a:off x="5700713" y="3278188"/>
            <a:ext cx="11112" cy="9239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Text Box 20"/>
          <p:cNvSpPr txBox="1">
            <a:spLocks noChangeArrowheads="1"/>
          </p:cNvSpPr>
          <p:nvPr/>
        </p:nvSpPr>
        <p:spPr bwMode="auto">
          <a:xfrm>
            <a:off x="6918325" y="48371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Products</a:t>
            </a:r>
          </a:p>
        </p:txBody>
      </p:sp>
      <p:sp>
        <p:nvSpPr>
          <p:cNvPr id="39949" name="Line 21"/>
          <p:cNvSpPr>
            <a:spLocks noChangeShapeType="1"/>
          </p:cNvSpPr>
          <p:nvPr/>
        </p:nvSpPr>
        <p:spPr bwMode="auto">
          <a:xfrm>
            <a:off x="1066800" y="5638800"/>
            <a:ext cx="7315200" cy="0"/>
          </a:xfrm>
          <a:prstGeom prst="line">
            <a:avLst/>
          </a:prstGeom>
          <a:noFill/>
          <a:ln w="2857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Line 22"/>
          <p:cNvSpPr>
            <a:spLocks noChangeShapeType="1"/>
          </p:cNvSpPr>
          <p:nvPr/>
        </p:nvSpPr>
        <p:spPr bwMode="auto">
          <a:xfrm flipV="1">
            <a:off x="6858000" y="4919663"/>
            <a:ext cx="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Text Box 24"/>
          <p:cNvSpPr txBox="1">
            <a:spLocks noChangeArrowheads="1"/>
          </p:cNvSpPr>
          <p:nvPr/>
        </p:nvSpPr>
        <p:spPr bwMode="auto">
          <a:xfrm>
            <a:off x="1600200" y="2857500"/>
            <a:ext cx="19639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Arial" charset="0"/>
              </a:rPr>
              <a:t>2H</a:t>
            </a:r>
            <a:r>
              <a:rPr lang="en-US" baseline="-25000" dirty="0" smtClean="0">
                <a:latin typeface="Arial" charset="0"/>
              </a:rPr>
              <a:t>2</a:t>
            </a:r>
            <a:r>
              <a:rPr lang="en-US" dirty="0" smtClean="0">
                <a:latin typeface="Arial" charset="0"/>
              </a:rPr>
              <a:t>O </a:t>
            </a:r>
            <a:r>
              <a:rPr lang="en-US" dirty="0">
                <a:latin typeface="Arial" charset="0"/>
              </a:rPr>
              <a:t>(g) + </a:t>
            </a:r>
            <a:r>
              <a:rPr lang="en-US" dirty="0" smtClean="0">
                <a:latin typeface="Arial" charset="0"/>
              </a:rPr>
              <a:t>O</a:t>
            </a:r>
            <a:r>
              <a:rPr lang="en-US" baseline="-25000" dirty="0" smtClean="0">
                <a:latin typeface="Arial" charset="0"/>
              </a:rPr>
              <a:t>2</a:t>
            </a:r>
            <a:r>
              <a:rPr lang="en-US" dirty="0" smtClean="0">
                <a:latin typeface="Arial" charset="0"/>
              </a:rPr>
              <a:t> </a:t>
            </a:r>
            <a:r>
              <a:rPr lang="en-US" dirty="0">
                <a:latin typeface="Arial" charset="0"/>
              </a:rPr>
              <a:t>(g)</a:t>
            </a:r>
          </a:p>
        </p:txBody>
      </p:sp>
      <p:sp>
        <p:nvSpPr>
          <p:cNvPr id="39953" name="TextBox 1"/>
          <p:cNvSpPr txBox="1">
            <a:spLocks noChangeArrowheads="1"/>
          </p:cNvSpPr>
          <p:nvPr/>
        </p:nvSpPr>
        <p:spPr bwMode="auto">
          <a:xfrm>
            <a:off x="1193195" y="5144968"/>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a:t>
            </a:r>
            <a:r>
              <a:rPr lang="en-US" dirty="0"/>
              <a:t>H</a:t>
            </a:r>
            <a:r>
              <a:rPr lang="en-US" baseline="-25000" dirty="0" smtClean="0"/>
              <a:t>2</a:t>
            </a:r>
            <a:r>
              <a:rPr lang="en-US" dirty="0" smtClean="0"/>
              <a:t>) </a:t>
            </a:r>
            <a:r>
              <a:rPr lang="en-US" dirty="0"/>
              <a:t>(g)</a:t>
            </a:r>
          </a:p>
        </p:txBody>
      </p:sp>
      <p:sp>
        <p:nvSpPr>
          <p:cNvPr id="39954" name="Text Placeholder 25"/>
          <p:cNvSpPr>
            <a:spLocks noGrp="1"/>
          </p:cNvSpPr>
          <p:nvPr>
            <p:ph type="body" idx="1"/>
          </p:nvPr>
        </p:nvSpPr>
        <p:spPr>
          <a:xfrm>
            <a:off x="1316038" y="1600200"/>
            <a:ext cx="3584575" cy="904875"/>
          </a:xfrm>
        </p:spPr>
        <p:txBody>
          <a:bodyPr wrap="none">
            <a:spAutoFit/>
          </a:bodyPr>
          <a:lstStyle/>
          <a:p>
            <a:pPr marL="0" indent="0">
              <a:buFont typeface="Wingdings" pitchFamily="2" charset="2"/>
              <a:buNone/>
            </a:pPr>
            <a:r>
              <a:rPr lang="en-US" sz="2400" dirty="0" smtClean="0"/>
              <a:t>Good old Appendix II </a:t>
            </a:r>
          </a:p>
          <a:p>
            <a:pPr marL="0" indent="0">
              <a:buFont typeface="Wingdings" pitchFamily="2" charset="2"/>
              <a:buNone/>
            </a:pPr>
            <a:r>
              <a:rPr lang="en-US" sz="2400" dirty="0" smtClean="0"/>
              <a:t>“f” for FORMATION!</a:t>
            </a:r>
          </a:p>
        </p:txBody>
      </p:sp>
      <p:sp>
        <p:nvSpPr>
          <p:cNvPr id="39955" name="TextBox 27"/>
          <p:cNvSpPr txBox="1">
            <a:spLocks noChangeArrowheads="1"/>
          </p:cNvSpPr>
          <p:nvPr/>
        </p:nvSpPr>
        <p:spPr bwMode="auto">
          <a:xfrm>
            <a:off x="1371600" y="3621088"/>
            <a:ext cx="15776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(O</a:t>
            </a:r>
            <a:r>
              <a:rPr lang="en-US" baseline="-25000" dirty="0" smtClean="0"/>
              <a:t>2</a:t>
            </a:r>
            <a:r>
              <a:rPr lang="en-US" dirty="0" smtClean="0"/>
              <a:t> </a:t>
            </a:r>
            <a:r>
              <a:rPr lang="en-US" dirty="0"/>
              <a:t>(g))</a:t>
            </a:r>
          </a:p>
        </p:txBody>
      </p:sp>
      <p:sp>
        <p:nvSpPr>
          <p:cNvPr id="39956" name="TextBox 3"/>
          <p:cNvSpPr txBox="1">
            <a:spLocks noChangeArrowheads="1"/>
          </p:cNvSpPr>
          <p:nvPr/>
        </p:nvSpPr>
        <p:spPr bwMode="auto">
          <a:xfrm>
            <a:off x="2352675" y="5791200"/>
            <a:ext cx="3895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Sea of elements at STP</a:t>
            </a:r>
          </a:p>
          <a:p>
            <a:pPr eaLnBrk="1" hangingPunct="1"/>
            <a:endParaRPr lang="en-US"/>
          </a:p>
          <a:p>
            <a:pPr eaLnBrk="1" hangingPunct="1"/>
            <a:r>
              <a:rPr lang="en-US"/>
              <a:t>H</a:t>
            </a:r>
            <a:r>
              <a:rPr lang="en-US" baseline="-25000"/>
              <a:t>2</a:t>
            </a:r>
            <a:r>
              <a:rPr lang="en-US"/>
              <a:t>(g)       O</a:t>
            </a:r>
            <a:r>
              <a:rPr lang="en-US" baseline="-25000"/>
              <a:t>2</a:t>
            </a:r>
            <a:r>
              <a:rPr lang="en-US"/>
              <a:t> (g)  Na (s)  Hg(l)  </a:t>
            </a:r>
          </a:p>
        </p:txBody>
      </p:sp>
      <p:sp>
        <p:nvSpPr>
          <p:cNvPr id="39957" name="Text Box 23"/>
          <p:cNvSpPr txBox="1">
            <a:spLocks noChangeArrowheads="1"/>
          </p:cNvSpPr>
          <p:nvPr/>
        </p:nvSpPr>
        <p:spPr bwMode="auto">
          <a:xfrm>
            <a:off x="5181600" y="5047435"/>
            <a:ext cx="14670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sym typeface="Symbol" pitchFamily="18" charset="2"/>
              </a:rPr>
              <a:t></a:t>
            </a:r>
            <a:r>
              <a:rPr lang="en-US" dirty="0" err="1" smtClean="0">
                <a:latin typeface="Arial" charset="0"/>
              </a:rPr>
              <a:t>H</a:t>
            </a:r>
            <a:r>
              <a:rPr lang="en-US" baseline="-25000" dirty="0" err="1" smtClean="0">
                <a:latin typeface="Arial" charset="0"/>
              </a:rPr>
              <a:t>f</a:t>
            </a:r>
            <a:r>
              <a:rPr lang="en-US" dirty="0" smtClean="0">
                <a:latin typeface="Arial" charset="0"/>
              </a:rPr>
              <a:t>(H</a:t>
            </a:r>
            <a:r>
              <a:rPr lang="en-US" baseline="-25000" dirty="0" smtClean="0">
                <a:latin typeface="Arial" charset="0"/>
              </a:rPr>
              <a:t>2</a:t>
            </a:r>
            <a:r>
              <a:rPr lang="en-US" dirty="0" smtClean="0">
                <a:latin typeface="Arial" charset="0"/>
              </a:rPr>
              <a:t>O </a:t>
            </a:r>
            <a:r>
              <a:rPr lang="en-US" dirty="0">
                <a:latin typeface="Arial" charset="0"/>
              </a:rPr>
              <a:t>(g))</a:t>
            </a:r>
          </a:p>
        </p:txBody>
      </p:sp>
      <p:sp>
        <p:nvSpPr>
          <p:cNvPr id="39958" name="TextBox 32"/>
          <p:cNvSpPr txBox="1">
            <a:spLocks noChangeArrowheads="1"/>
          </p:cNvSpPr>
          <p:nvPr/>
        </p:nvSpPr>
        <p:spPr bwMode="auto">
          <a:xfrm>
            <a:off x="5054600" y="4373563"/>
            <a:ext cx="1467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sym typeface="Symbol" pitchFamily="18" charset="2"/>
              </a:rPr>
              <a:t></a:t>
            </a:r>
            <a:r>
              <a:rPr lang="en-US" dirty="0" err="1" smtClean="0">
                <a:latin typeface="Arial" charset="0"/>
              </a:rPr>
              <a:t>H</a:t>
            </a:r>
            <a:r>
              <a:rPr lang="en-US" baseline="-25000" dirty="0" err="1" smtClean="0">
                <a:latin typeface="Arial" charset="0"/>
              </a:rPr>
              <a:t>f</a:t>
            </a:r>
            <a:r>
              <a:rPr lang="en-US" dirty="0" smtClean="0">
                <a:latin typeface="Arial" charset="0"/>
              </a:rPr>
              <a:t>(H</a:t>
            </a:r>
            <a:r>
              <a:rPr lang="en-US" baseline="-25000" dirty="0" smtClean="0">
                <a:latin typeface="Arial" charset="0"/>
              </a:rPr>
              <a:t>2</a:t>
            </a:r>
            <a:r>
              <a:rPr lang="en-US" dirty="0" smtClean="0">
                <a:latin typeface="Arial" charset="0"/>
              </a:rPr>
              <a:t>O </a:t>
            </a:r>
            <a:r>
              <a:rPr lang="en-US" dirty="0">
                <a:latin typeface="Arial" charset="0"/>
              </a:rPr>
              <a:t>(g))</a:t>
            </a:r>
          </a:p>
        </p:txBody>
      </p:sp>
      <p:sp>
        <p:nvSpPr>
          <p:cNvPr id="39959" name="TextBox 6"/>
          <p:cNvSpPr txBox="1">
            <a:spLocks noChangeArrowheads="1"/>
          </p:cNvSpPr>
          <p:nvPr/>
        </p:nvSpPr>
        <p:spPr bwMode="auto">
          <a:xfrm>
            <a:off x="4918075" y="355600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rxn</a:t>
            </a:r>
            <a:endParaRPr lang="en-US"/>
          </a:p>
        </p:txBody>
      </p:sp>
      <p:sp>
        <p:nvSpPr>
          <p:cNvPr id="39960" name="TextBox 7"/>
          <p:cNvSpPr txBox="1">
            <a:spLocks noChangeArrowheads="1"/>
          </p:cNvSpPr>
          <p:nvPr/>
        </p:nvSpPr>
        <p:spPr bwMode="auto">
          <a:xfrm>
            <a:off x="6705600" y="3744913"/>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t>2 </a:t>
            </a:r>
            <a:r>
              <a:rPr lang="en-US" dirty="0" smtClean="0"/>
              <a:t>H</a:t>
            </a:r>
            <a:r>
              <a:rPr lang="en-US" baseline="-25000" dirty="0" smtClean="0"/>
              <a:t>2</a:t>
            </a:r>
            <a:r>
              <a:rPr lang="en-US" dirty="0" smtClean="0"/>
              <a:t>O </a:t>
            </a:r>
            <a:r>
              <a:rPr lang="en-US" dirty="0"/>
              <a:t>(g)</a:t>
            </a:r>
          </a:p>
        </p:txBody>
      </p:sp>
      <p:sp>
        <p:nvSpPr>
          <p:cNvPr id="26" name="Line 6"/>
          <p:cNvSpPr>
            <a:spLocks noChangeShapeType="1"/>
          </p:cNvSpPr>
          <p:nvPr/>
        </p:nvSpPr>
        <p:spPr bwMode="auto">
          <a:xfrm flipH="1" flipV="1">
            <a:off x="2954906" y="4375151"/>
            <a:ext cx="16893" cy="6453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Box 1"/>
          <p:cNvSpPr txBox="1">
            <a:spLocks noChangeArrowheads="1"/>
          </p:cNvSpPr>
          <p:nvPr/>
        </p:nvSpPr>
        <p:spPr bwMode="auto">
          <a:xfrm>
            <a:off x="1272570" y="4550331"/>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a:t>
            </a:r>
            <a:r>
              <a:rPr lang="en-US" dirty="0"/>
              <a:t>H</a:t>
            </a:r>
            <a:r>
              <a:rPr lang="en-US" baseline="-25000" dirty="0" smtClean="0"/>
              <a:t>2</a:t>
            </a:r>
            <a:r>
              <a:rPr lang="en-US" dirty="0" smtClean="0"/>
              <a:t>) </a:t>
            </a:r>
            <a:r>
              <a:rPr lang="en-US" dirty="0"/>
              <a:t>(g)</a:t>
            </a:r>
          </a:p>
        </p:txBody>
      </p:sp>
      <p:sp>
        <p:nvSpPr>
          <p:cNvPr id="28" name="Line 11"/>
          <p:cNvSpPr>
            <a:spLocks noChangeShapeType="1"/>
          </p:cNvSpPr>
          <p:nvPr/>
        </p:nvSpPr>
        <p:spPr bwMode="auto">
          <a:xfrm>
            <a:off x="2057400" y="5020469"/>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46</a:t>
            </a:fld>
            <a:endParaRPr lang="en-US"/>
          </a:p>
        </p:txBody>
      </p:sp>
    </p:spTree>
    <p:extLst>
      <p:ext uri="{BB962C8B-B14F-4D97-AF65-F5344CB8AC3E}">
        <p14:creationId xmlns:p14="http://schemas.microsoft.com/office/powerpoint/2010/main" val="42026898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pPr marL="0" indent="0">
              <a:buNone/>
            </a:pPr>
            <a:r>
              <a:rPr lang="en-US" dirty="0" smtClean="0"/>
              <a:t>All I have to do is make the products out of elements, make the reactants out of elements, see what the difference in energy is.</a:t>
            </a:r>
          </a:p>
          <a:p>
            <a:pPr marL="0" indent="0">
              <a:buNone/>
            </a:pPr>
            <a:endParaRPr lang="en-US" dirty="0"/>
          </a:p>
          <a:p>
            <a:pPr marL="0" indent="0">
              <a:buNone/>
            </a:pPr>
            <a:r>
              <a:rPr lang="en-US" dirty="0" smtClean="0"/>
              <a:t>In both cases, I’m starting from a see of “free” elements.  “H” is a state function, so path doesn’t matter! </a:t>
            </a:r>
            <a:endParaRPr lang="en-US" dirty="0"/>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47</a:t>
            </a:fld>
            <a:endParaRPr lang="en-US"/>
          </a:p>
        </p:txBody>
      </p:sp>
    </p:spTree>
    <p:extLst>
      <p:ext uri="{BB962C8B-B14F-4D97-AF65-F5344CB8AC3E}">
        <p14:creationId xmlns:p14="http://schemas.microsoft.com/office/powerpoint/2010/main" val="3402697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Path doesn’t matter!</a:t>
            </a:r>
          </a:p>
        </p:txBody>
      </p:sp>
      <p:sp>
        <p:nvSpPr>
          <p:cNvPr id="39939" name="Text Box 5"/>
          <p:cNvSpPr txBox="1">
            <a:spLocks noChangeArrowheads="1"/>
          </p:cNvSpPr>
          <p:nvPr/>
        </p:nvSpPr>
        <p:spPr bwMode="auto">
          <a:xfrm>
            <a:off x="69274" y="4724956"/>
            <a:ext cx="13715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latin typeface="Arial" charset="0"/>
              </a:rPr>
              <a:t>Reactants</a:t>
            </a:r>
          </a:p>
        </p:txBody>
      </p:sp>
      <p:sp>
        <p:nvSpPr>
          <p:cNvPr id="39940" name="Line 6"/>
          <p:cNvSpPr>
            <a:spLocks noChangeShapeType="1"/>
          </p:cNvSpPr>
          <p:nvPr/>
        </p:nvSpPr>
        <p:spPr bwMode="auto">
          <a:xfrm flipH="1" flipV="1">
            <a:off x="2971800" y="5020469"/>
            <a:ext cx="0" cy="61833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1" name="Line 9"/>
          <p:cNvSpPr>
            <a:spLocks noChangeShapeType="1"/>
          </p:cNvSpPr>
          <p:nvPr/>
        </p:nvSpPr>
        <p:spPr bwMode="auto">
          <a:xfrm>
            <a:off x="1978025" y="3276600"/>
            <a:ext cx="6334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10"/>
          <p:cNvSpPr>
            <a:spLocks noChangeShapeType="1"/>
          </p:cNvSpPr>
          <p:nvPr/>
        </p:nvSpPr>
        <p:spPr bwMode="auto">
          <a:xfrm>
            <a:off x="5181600" y="4191000"/>
            <a:ext cx="3130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Line 11"/>
          <p:cNvSpPr>
            <a:spLocks noChangeShapeType="1"/>
          </p:cNvSpPr>
          <p:nvPr/>
        </p:nvSpPr>
        <p:spPr bwMode="auto">
          <a:xfrm>
            <a:off x="1905000" y="4343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4" name="Line 13"/>
          <p:cNvSpPr>
            <a:spLocks noChangeShapeType="1"/>
          </p:cNvSpPr>
          <p:nvPr/>
        </p:nvSpPr>
        <p:spPr bwMode="auto">
          <a:xfrm>
            <a:off x="6340475" y="4910138"/>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Line 14"/>
          <p:cNvSpPr>
            <a:spLocks noChangeShapeType="1"/>
          </p:cNvSpPr>
          <p:nvPr/>
        </p:nvSpPr>
        <p:spPr bwMode="auto">
          <a:xfrm flipV="1">
            <a:off x="3276600" y="3276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Line 16"/>
          <p:cNvSpPr>
            <a:spLocks noChangeShapeType="1"/>
          </p:cNvSpPr>
          <p:nvPr/>
        </p:nvSpPr>
        <p:spPr bwMode="auto">
          <a:xfrm flipV="1">
            <a:off x="6858000" y="4191000"/>
            <a:ext cx="0" cy="7286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7" name="Line 18"/>
          <p:cNvSpPr>
            <a:spLocks noChangeShapeType="1"/>
          </p:cNvSpPr>
          <p:nvPr/>
        </p:nvSpPr>
        <p:spPr bwMode="auto">
          <a:xfrm>
            <a:off x="5700713" y="3278188"/>
            <a:ext cx="11112" cy="9239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Text Box 20"/>
          <p:cNvSpPr txBox="1">
            <a:spLocks noChangeArrowheads="1"/>
          </p:cNvSpPr>
          <p:nvPr/>
        </p:nvSpPr>
        <p:spPr bwMode="auto">
          <a:xfrm>
            <a:off x="6918325" y="48371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Products</a:t>
            </a:r>
          </a:p>
        </p:txBody>
      </p:sp>
      <p:sp>
        <p:nvSpPr>
          <p:cNvPr id="39949" name="Line 21"/>
          <p:cNvSpPr>
            <a:spLocks noChangeShapeType="1"/>
          </p:cNvSpPr>
          <p:nvPr/>
        </p:nvSpPr>
        <p:spPr bwMode="auto">
          <a:xfrm>
            <a:off x="1066800" y="5638800"/>
            <a:ext cx="7315200" cy="0"/>
          </a:xfrm>
          <a:prstGeom prst="line">
            <a:avLst/>
          </a:prstGeom>
          <a:noFill/>
          <a:ln w="2857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Line 22"/>
          <p:cNvSpPr>
            <a:spLocks noChangeShapeType="1"/>
          </p:cNvSpPr>
          <p:nvPr/>
        </p:nvSpPr>
        <p:spPr bwMode="auto">
          <a:xfrm flipV="1">
            <a:off x="6858000" y="4919663"/>
            <a:ext cx="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Text Box 24"/>
          <p:cNvSpPr txBox="1">
            <a:spLocks noChangeArrowheads="1"/>
          </p:cNvSpPr>
          <p:nvPr/>
        </p:nvSpPr>
        <p:spPr bwMode="auto">
          <a:xfrm>
            <a:off x="1600200" y="2857500"/>
            <a:ext cx="19639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Arial" charset="0"/>
              </a:rPr>
              <a:t>2H</a:t>
            </a:r>
            <a:r>
              <a:rPr lang="en-US" baseline="-25000" dirty="0" smtClean="0">
                <a:latin typeface="Arial" charset="0"/>
              </a:rPr>
              <a:t>2</a:t>
            </a:r>
            <a:r>
              <a:rPr lang="en-US" dirty="0" smtClean="0">
                <a:latin typeface="Arial" charset="0"/>
              </a:rPr>
              <a:t>O </a:t>
            </a:r>
            <a:r>
              <a:rPr lang="en-US" dirty="0">
                <a:latin typeface="Arial" charset="0"/>
              </a:rPr>
              <a:t>(g) + </a:t>
            </a:r>
            <a:r>
              <a:rPr lang="en-US" dirty="0" smtClean="0">
                <a:latin typeface="Arial" charset="0"/>
              </a:rPr>
              <a:t>O</a:t>
            </a:r>
            <a:r>
              <a:rPr lang="en-US" baseline="-25000" dirty="0" smtClean="0">
                <a:latin typeface="Arial" charset="0"/>
              </a:rPr>
              <a:t>2</a:t>
            </a:r>
            <a:r>
              <a:rPr lang="en-US" dirty="0" smtClean="0">
                <a:latin typeface="Arial" charset="0"/>
              </a:rPr>
              <a:t> </a:t>
            </a:r>
            <a:r>
              <a:rPr lang="en-US" dirty="0">
                <a:latin typeface="Arial" charset="0"/>
              </a:rPr>
              <a:t>(g)</a:t>
            </a:r>
          </a:p>
        </p:txBody>
      </p:sp>
      <p:sp>
        <p:nvSpPr>
          <p:cNvPr id="39953" name="TextBox 1"/>
          <p:cNvSpPr txBox="1">
            <a:spLocks noChangeArrowheads="1"/>
          </p:cNvSpPr>
          <p:nvPr/>
        </p:nvSpPr>
        <p:spPr bwMode="auto">
          <a:xfrm>
            <a:off x="1193195" y="5144968"/>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a:t>
            </a:r>
            <a:r>
              <a:rPr lang="en-US" dirty="0"/>
              <a:t>H</a:t>
            </a:r>
            <a:r>
              <a:rPr lang="en-US" baseline="-25000" dirty="0" smtClean="0"/>
              <a:t>2</a:t>
            </a:r>
            <a:r>
              <a:rPr lang="en-US" dirty="0" smtClean="0"/>
              <a:t>) </a:t>
            </a:r>
            <a:r>
              <a:rPr lang="en-US" dirty="0"/>
              <a:t>(g)</a:t>
            </a:r>
          </a:p>
        </p:txBody>
      </p:sp>
      <p:sp>
        <p:nvSpPr>
          <p:cNvPr id="39954" name="Text Placeholder 25"/>
          <p:cNvSpPr>
            <a:spLocks noGrp="1"/>
          </p:cNvSpPr>
          <p:nvPr>
            <p:ph type="body" idx="1"/>
          </p:nvPr>
        </p:nvSpPr>
        <p:spPr>
          <a:xfrm>
            <a:off x="1316038" y="1600200"/>
            <a:ext cx="3584575" cy="904875"/>
          </a:xfrm>
        </p:spPr>
        <p:txBody>
          <a:bodyPr wrap="none">
            <a:spAutoFit/>
          </a:bodyPr>
          <a:lstStyle/>
          <a:p>
            <a:pPr marL="0" indent="0">
              <a:buFont typeface="Wingdings" pitchFamily="2" charset="2"/>
              <a:buNone/>
            </a:pPr>
            <a:r>
              <a:rPr lang="en-US" sz="2400" dirty="0" smtClean="0"/>
              <a:t>Good old Appendix II </a:t>
            </a:r>
          </a:p>
          <a:p>
            <a:pPr marL="0" indent="0">
              <a:buFont typeface="Wingdings" pitchFamily="2" charset="2"/>
              <a:buNone/>
            </a:pPr>
            <a:r>
              <a:rPr lang="en-US" sz="2400" dirty="0" smtClean="0"/>
              <a:t>“f” for FORMATION!</a:t>
            </a:r>
          </a:p>
        </p:txBody>
      </p:sp>
      <p:sp>
        <p:nvSpPr>
          <p:cNvPr id="39955" name="TextBox 27"/>
          <p:cNvSpPr txBox="1">
            <a:spLocks noChangeArrowheads="1"/>
          </p:cNvSpPr>
          <p:nvPr/>
        </p:nvSpPr>
        <p:spPr bwMode="auto">
          <a:xfrm>
            <a:off x="1371600" y="3621088"/>
            <a:ext cx="15776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(O</a:t>
            </a:r>
            <a:r>
              <a:rPr lang="en-US" baseline="-25000" dirty="0" smtClean="0"/>
              <a:t>2</a:t>
            </a:r>
            <a:r>
              <a:rPr lang="en-US" dirty="0" smtClean="0"/>
              <a:t> </a:t>
            </a:r>
            <a:r>
              <a:rPr lang="en-US" dirty="0"/>
              <a:t>(g))</a:t>
            </a:r>
          </a:p>
        </p:txBody>
      </p:sp>
      <p:sp>
        <p:nvSpPr>
          <p:cNvPr id="39956" name="TextBox 3"/>
          <p:cNvSpPr txBox="1">
            <a:spLocks noChangeArrowheads="1"/>
          </p:cNvSpPr>
          <p:nvPr/>
        </p:nvSpPr>
        <p:spPr bwMode="auto">
          <a:xfrm>
            <a:off x="2352675" y="5791200"/>
            <a:ext cx="3895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Sea of elements at STP</a:t>
            </a:r>
          </a:p>
          <a:p>
            <a:pPr eaLnBrk="1" hangingPunct="1"/>
            <a:endParaRPr lang="en-US"/>
          </a:p>
          <a:p>
            <a:pPr eaLnBrk="1" hangingPunct="1"/>
            <a:r>
              <a:rPr lang="en-US"/>
              <a:t>H</a:t>
            </a:r>
            <a:r>
              <a:rPr lang="en-US" baseline="-25000"/>
              <a:t>2</a:t>
            </a:r>
            <a:r>
              <a:rPr lang="en-US"/>
              <a:t>(g)       O</a:t>
            </a:r>
            <a:r>
              <a:rPr lang="en-US" baseline="-25000"/>
              <a:t>2</a:t>
            </a:r>
            <a:r>
              <a:rPr lang="en-US"/>
              <a:t> (g)  Na (s)  Hg(l)  </a:t>
            </a:r>
          </a:p>
        </p:txBody>
      </p:sp>
      <p:sp>
        <p:nvSpPr>
          <p:cNvPr id="39957" name="Text Box 23"/>
          <p:cNvSpPr txBox="1">
            <a:spLocks noChangeArrowheads="1"/>
          </p:cNvSpPr>
          <p:nvPr/>
        </p:nvSpPr>
        <p:spPr bwMode="auto">
          <a:xfrm>
            <a:off x="5181600" y="5047435"/>
            <a:ext cx="14670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sym typeface="Symbol" pitchFamily="18" charset="2"/>
              </a:rPr>
              <a:t></a:t>
            </a:r>
            <a:r>
              <a:rPr lang="en-US" dirty="0" err="1" smtClean="0">
                <a:latin typeface="Arial" charset="0"/>
              </a:rPr>
              <a:t>H</a:t>
            </a:r>
            <a:r>
              <a:rPr lang="en-US" baseline="-25000" dirty="0" err="1" smtClean="0">
                <a:latin typeface="Arial" charset="0"/>
              </a:rPr>
              <a:t>f</a:t>
            </a:r>
            <a:r>
              <a:rPr lang="en-US" dirty="0" smtClean="0">
                <a:latin typeface="Arial" charset="0"/>
              </a:rPr>
              <a:t>(H</a:t>
            </a:r>
            <a:r>
              <a:rPr lang="en-US" baseline="-25000" dirty="0" smtClean="0">
                <a:latin typeface="Arial" charset="0"/>
              </a:rPr>
              <a:t>2</a:t>
            </a:r>
            <a:r>
              <a:rPr lang="en-US" dirty="0" smtClean="0">
                <a:latin typeface="Arial" charset="0"/>
              </a:rPr>
              <a:t>O </a:t>
            </a:r>
            <a:r>
              <a:rPr lang="en-US" dirty="0">
                <a:latin typeface="Arial" charset="0"/>
              </a:rPr>
              <a:t>(g))</a:t>
            </a:r>
          </a:p>
        </p:txBody>
      </p:sp>
      <p:sp>
        <p:nvSpPr>
          <p:cNvPr id="39958" name="TextBox 32"/>
          <p:cNvSpPr txBox="1">
            <a:spLocks noChangeArrowheads="1"/>
          </p:cNvSpPr>
          <p:nvPr/>
        </p:nvSpPr>
        <p:spPr bwMode="auto">
          <a:xfrm>
            <a:off x="5054600" y="4373563"/>
            <a:ext cx="1467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sym typeface="Symbol" pitchFamily="18" charset="2"/>
              </a:rPr>
              <a:t></a:t>
            </a:r>
            <a:r>
              <a:rPr lang="en-US" dirty="0" err="1" smtClean="0">
                <a:latin typeface="Arial" charset="0"/>
              </a:rPr>
              <a:t>H</a:t>
            </a:r>
            <a:r>
              <a:rPr lang="en-US" baseline="-25000" dirty="0" err="1" smtClean="0">
                <a:latin typeface="Arial" charset="0"/>
              </a:rPr>
              <a:t>f</a:t>
            </a:r>
            <a:r>
              <a:rPr lang="en-US" dirty="0" smtClean="0">
                <a:latin typeface="Arial" charset="0"/>
              </a:rPr>
              <a:t>(H</a:t>
            </a:r>
            <a:r>
              <a:rPr lang="en-US" baseline="-25000" dirty="0" smtClean="0">
                <a:latin typeface="Arial" charset="0"/>
              </a:rPr>
              <a:t>2</a:t>
            </a:r>
            <a:r>
              <a:rPr lang="en-US" dirty="0" smtClean="0">
                <a:latin typeface="Arial" charset="0"/>
              </a:rPr>
              <a:t>O </a:t>
            </a:r>
            <a:r>
              <a:rPr lang="en-US" dirty="0">
                <a:latin typeface="Arial" charset="0"/>
              </a:rPr>
              <a:t>(g))</a:t>
            </a:r>
          </a:p>
        </p:txBody>
      </p:sp>
      <p:sp>
        <p:nvSpPr>
          <p:cNvPr id="39959" name="TextBox 6"/>
          <p:cNvSpPr txBox="1">
            <a:spLocks noChangeArrowheads="1"/>
          </p:cNvSpPr>
          <p:nvPr/>
        </p:nvSpPr>
        <p:spPr bwMode="auto">
          <a:xfrm>
            <a:off x="4918075" y="355600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t>Δ</a:t>
            </a:r>
            <a:r>
              <a:rPr lang="en-US"/>
              <a:t>H</a:t>
            </a:r>
            <a:r>
              <a:rPr lang="en-US" baseline="-25000"/>
              <a:t>rxn</a:t>
            </a:r>
            <a:endParaRPr lang="en-US"/>
          </a:p>
        </p:txBody>
      </p:sp>
      <p:sp>
        <p:nvSpPr>
          <p:cNvPr id="39960" name="TextBox 7"/>
          <p:cNvSpPr txBox="1">
            <a:spLocks noChangeArrowheads="1"/>
          </p:cNvSpPr>
          <p:nvPr/>
        </p:nvSpPr>
        <p:spPr bwMode="auto">
          <a:xfrm>
            <a:off x="6705600" y="3744913"/>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a:t>2 </a:t>
            </a:r>
            <a:r>
              <a:rPr lang="en-US" dirty="0" smtClean="0"/>
              <a:t>H</a:t>
            </a:r>
            <a:r>
              <a:rPr lang="en-US" baseline="-25000" dirty="0" smtClean="0"/>
              <a:t>2</a:t>
            </a:r>
            <a:r>
              <a:rPr lang="en-US" dirty="0" smtClean="0"/>
              <a:t>O </a:t>
            </a:r>
            <a:r>
              <a:rPr lang="en-US" dirty="0"/>
              <a:t>(g)</a:t>
            </a:r>
          </a:p>
        </p:txBody>
      </p:sp>
      <p:sp>
        <p:nvSpPr>
          <p:cNvPr id="26" name="Line 6"/>
          <p:cNvSpPr>
            <a:spLocks noChangeShapeType="1"/>
          </p:cNvSpPr>
          <p:nvPr/>
        </p:nvSpPr>
        <p:spPr bwMode="auto">
          <a:xfrm flipH="1" flipV="1">
            <a:off x="2954906" y="4375151"/>
            <a:ext cx="16893" cy="6453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Box 1"/>
          <p:cNvSpPr txBox="1">
            <a:spLocks noChangeArrowheads="1"/>
          </p:cNvSpPr>
          <p:nvPr/>
        </p:nvSpPr>
        <p:spPr bwMode="auto">
          <a:xfrm>
            <a:off x="1272570" y="4550331"/>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dirty="0"/>
              <a:t>Δ</a:t>
            </a:r>
            <a:r>
              <a:rPr lang="en-US" dirty="0" err="1"/>
              <a:t>H</a:t>
            </a:r>
            <a:r>
              <a:rPr lang="en-US" baseline="-25000" dirty="0" err="1"/>
              <a:t>f</a:t>
            </a:r>
            <a:r>
              <a:rPr lang="en-US" dirty="0"/>
              <a:t> </a:t>
            </a:r>
            <a:r>
              <a:rPr lang="en-US" dirty="0" smtClean="0"/>
              <a:t>(</a:t>
            </a:r>
            <a:r>
              <a:rPr lang="en-US" dirty="0"/>
              <a:t>H</a:t>
            </a:r>
            <a:r>
              <a:rPr lang="en-US" baseline="-25000" dirty="0" smtClean="0"/>
              <a:t>2</a:t>
            </a:r>
            <a:r>
              <a:rPr lang="en-US" dirty="0" smtClean="0"/>
              <a:t>) </a:t>
            </a:r>
            <a:r>
              <a:rPr lang="en-US" dirty="0"/>
              <a:t>(g)</a:t>
            </a:r>
          </a:p>
        </p:txBody>
      </p:sp>
      <p:sp>
        <p:nvSpPr>
          <p:cNvPr id="28" name="Line 11"/>
          <p:cNvSpPr>
            <a:spLocks noChangeShapeType="1"/>
          </p:cNvSpPr>
          <p:nvPr/>
        </p:nvSpPr>
        <p:spPr bwMode="auto">
          <a:xfrm>
            <a:off x="2057400" y="5020469"/>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48</a:t>
            </a:fld>
            <a:endParaRPr lang="en-US"/>
          </a:p>
        </p:txBody>
      </p:sp>
    </p:spTree>
    <p:extLst>
      <p:ext uri="{BB962C8B-B14F-4D97-AF65-F5344CB8AC3E}">
        <p14:creationId xmlns:p14="http://schemas.microsoft.com/office/powerpoint/2010/main" val="322643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For a chemical reaction…</a:t>
            </a:r>
          </a:p>
        </p:txBody>
      </p:sp>
      <p:sp>
        <p:nvSpPr>
          <p:cNvPr id="5222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dirty="0" smtClean="0"/>
              <a:t>…the ENERGY is all about </a:t>
            </a:r>
            <a:r>
              <a:rPr lang="en-US" sz="2100" dirty="0" smtClean="0">
                <a:sym typeface="Symbol" pitchFamily="18" charset="2"/>
              </a:rPr>
              <a:t></a:t>
            </a:r>
            <a:r>
              <a:rPr lang="en-US" sz="2100" dirty="0" smtClean="0">
                <a:sym typeface="WP Greek Helve" pitchFamily="2" charset="2"/>
              </a:rPr>
              <a:t> H</a:t>
            </a:r>
          </a:p>
          <a:p>
            <a:pPr eaLnBrk="1" hangingPunct="1">
              <a:lnSpc>
                <a:spcPct val="90000"/>
              </a:lnSpc>
              <a:buFont typeface="Wingdings" pitchFamily="2" charset="2"/>
              <a:buNone/>
            </a:pPr>
            <a:r>
              <a:rPr lang="en-US" sz="2100" dirty="0" smtClean="0"/>
              <a:t>What is the enthalpy change for creating steam from hydrogen and oxygen at 298K?</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000" dirty="0" smtClean="0"/>
              <a:t>2 H</a:t>
            </a:r>
            <a:r>
              <a:rPr lang="en-US" sz="2000" baseline="-25000" dirty="0" smtClean="0"/>
              <a:t>2(g)</a:t>
            </a:r>
            <a:r>
              <a:rPr lang="en-US" sz="2000" dirty="0" smtClean="0"/>
              <a:t> + O</a:t>
            </a:r>
            <a:r>
              <a:rPr lang="en-US" sz="2000" baseline="-25000" dirty="0" smtClean="0"/>
              <a:t>2 (g)</a:t>
            </a:r>
            <a:r>
              <a:rPr lang="en-US" sz="2000" dirty="0" smtClean="0"/>
              <a:t> </a:t>
            </a:r>
            <a:r>
              <a:rPr lang="en-US" sz="2000" dirty="0" smtClean="0">
                <a:sym typeface="Symbol" pitchFamily="18" charset="2"/>
              </a:rPr>
              <a:t></a:t>
            </a:r>
            <a:r>
              <a:rPr lang="en-US" sz="2000" dirty="0" smtClean="0">
                <a:sym typeface="WP IconicSymbolsA" pitchFamily="2" charset="2"/>
              </a:rPr>
              <a:t> 2 H</a:t>
            </a:r>
            <a:r>
              <a:rPr lang="en-US" sz="2000" baseline="-25000" dirty="0" smtClean="0">
                <a:sym typeface="WP IconicSymbolsA" pitchFamily="2" charset="2"/>
              </a:rPr>
              <a:t>2</a:t>
            </a:r>
            <a:r>
              <a:rPr lang="en-US" sz="2000" dirty="0" smtClean="0">
                <a:sym typeface="WP IconicSymbolsA" pitchFamily="2" charset="2"/>
              </a:rPr>
              <a:t>O</a:t>
            </a:r>
            <a:r>
              <a:rPr lang="en-US" sz="2000" baseline="-25000" dirty="0" smtClean="0">
                <a:sym typeface="WP IconicSymbolsA" pitchFamily="2" charset="2"/>
              </a:rPr>
              <a:t> (g)</a:t>
            </a:r>
          </a:p>
          <a:p>
            <a:pPr eaLnBrk="1" hangingPunct="1">
              <a:lnSpc>
                <a:spcPct val="90000"/>
              </a:lnSpc>
              <a:buFont typeface="Wingdings" pitchFamily="2" charset="2"/>
              <a:buNone/>
            </a:pPr>
            <a:r>
              <a:rPr lang="en-US" sz="2100" dirty="0" smtClean="0">
                <a:sym typeface="Symbol" pitchFamily="18" charset="2"/>
              </a:rPr>
              <a:t></a:t>
            </a:r>
            <a:r>
              <a:rPr lang="en-US" sz="2000" dirty="0" smtClean="0">
                <a:sym typeface="WP Greek Helve" pitchFamily="2" charset="2"/>
              </a:rPr>
              <a:t> H</a:t>
            </a:r>
            <a:r>
              <a:rPr lang="en-US" sz="2000" baseline="30000" dirty="0" smtClean="0">
                <a:sym typeface="WP Greek Helve" pitchFamily="2" charset="2"/>
              </a:rPr>
              <a:t>0</a:t>
            </a:r>
            <a:r>
              <a:rPr lang="en-US" sz="2000" baseline="-25000" dirty="0" smtClean="0">
                <a:sym typeface="WP Greek Helve" pitchFamily="2" charset="2"/>
              </a:rPr>
              <a:t>rxn</a:t>
            </a:r>
            <a:r>
              <a:rPr lang="en-US" sz="2000" baseline="30000" dirty="0" smtClean="0">
                <a:sym typeface="WP Greek Helve" pitchFamily="2" charset="2"/>
              </a:rPr>
              <a:t> </a:t>
            </a:r>
            <a:r>
              <a:rPr lang="en-US" sz="2000" dirty="0" smtClean="0">
                <a:sym typeface="WP Greek Helve" pitchFamily="2" charset="2"/>
              </a:rPr>
              <a:t>=</a:t>
            </a:r>
            <a:r>
              <a:rPr lang="en-US" sz="2000" baseline="-25000" dirty="0" smtClean="0">
                <a:sym typeface="WP Greek Helve" pitchFamily="2" charset="2"/>
              </a:rPr>
              <a:t> </a:t>
            </a:r>
            <a:r>
              <a:rPr lang="el-GR" sz="2000" dirty="0" smtClean="0">
                <a:latin typeface="MS PGothic" pitchFamily="34" charset="-128"/>
                <a:ea typeface="MS PGothic" pitchFamily="34" charset="-128"/>
                <a:sym typeface="WP MathA" pitchFamily="2" charset="2"/>
              </a:rPr>
              <a:t>Σ</a:t>
            </a:r>
            <a:r>
              <a:rPr lang="en-US" sz="2000" dirty="0" smtClean="0">
                <a:sym typeface="WP MathA" pitchFamily="2" charset="2"/>
              </a:rPr>
              <a:t> </a:t>
            </a:r>
            <a:r>
              <a:rPr lang="en-US" sz="2100" dirty="0" smtClean="0">
                <a:sym typeface="Symbol" pitchFamily="18" charset="2"/>
              </a:rPr>
              <a:t></a:t>
            </a:r>
            <a:r>
              <a:rPr lang="en-US" sz="2000" dirty="0" smtClean="0">
                <a:sym typeface="WP Greek Helve" pitchFamily="2" charset="2"/>
              </a:rPr>
              <a:t> H</a:t>
            </a:r>
            <a:r>
              <a:rPr lang="en-US" sz="2000" baseline="-25000" dirty="0" smtClean="0">
                <a:sym typeface="WP Greek Helve" pitchFamily="2" charset="2"/>
              </a:rPr>
              <a:t>f</a:t>
            </a:r>
            <a:r>
              <a:rPr lang="en-US" sz="2000" baseline="30000" dirty="0" smtClean="0">
                <a:sym typeface="WP Greek Helve" pitchFamily="2" charset="2"/>
              </a:rPr>
              <a:t>0</a:t>
            </a:r>
            <a:r>
              <a:rPr lang="en-US" sz="2000" dirty="0" smtClean="0">
                <a:sym typeface="WP Greek Helve" pitchFamily="2" charset="2"/>
              </a:rPr>
              <a:t>(prod) - </a:t>
            </a:r>
            <a:r>
              <a:rPr lang="el-GR" sz="2000" dirty="0" smtClean="0">
                <a:latin typeface="MS PGothic" pitchFamily="34" charset="-128"/>
                <a:ea typeface="MS PGothic" pitchFamily="34" charset="-128"/>
                <a:sym typeface="WP MathA" pitchFamily="2" charset="2"/>
              </a:rPr>
              <a:t>Σ</a:t>
            </a:r>
            <a:r>
              <a:rPr lang="en-US" sz="2000" dirty="0" smtClean="0">
                <a:sym typeface="WP MathA" pitchFamily="2" charset="2"/>
              </a:rPr>
              <a:t> </a:t>
            </a:r>
            <a:r>
              <a:rPr lang="en-US" sz="2100" dirty="0" smtClean="0">
                <a:sym typeface="Symbol" pitchFamily="18" charset="2"/>
              </a:rPr>
              <a:t></a:t>
            </a:r>
            <a:r>
              <a:rPr lang="en-US" sz="2000" dirty="0" smtClean="0">
                <a:sym typeface="WP Greek Helve" pitchFamily="2" charset="2"/>
              </a:rPr>
              <a:t> H</a:t>
            </a:r>
            <a:r>
              <a:rPr lang="en-US" sz="2000" baseline="-25000" dirty="0" smtClean="0">
                <a:sym typeface="WP Greek Helve" pitchFamily="2" charset="2"/>
              </a:rPr>
              <a:t>f</a:t>
            </a:r>
            <a:r>
              <a:rPr lang="en-US" sz="2000" baseline="30000" dirty="0" smtClean="0">
                <a:sym typeface="WP Greek Helve" pitchFamily="2" charset="2"/>
              </a:rPr>
              <a:t>0</a:t>
            </a:r>
            <a:r>
              <a:rPr lang="en-US" sz="2000" dirty="0" smtClean="0">
                <a:sym typeface="WP Greek Helve" pitchFamily="2" charset="2"/>
              </a:rPr>
              <a:t>(</a:t>
            </a:r>
            <a:r>
              <a:rPr lang="en-US" sz="2000" dirty="0" err="1" smtClean="0">
                <a:sym typeface="WP Greek Helve" pitchFamily="2" charset="2"/>
              </a:rPr>
              <a:t>reac</a:t>
            </a:r>
            <a:r>
              <a:rPr lang="en-US" sz="2000" dirty="0" smtClean="0">
                <a:sym typeface="WP Greek Helve" pitchFamily="2" charset="2"/>
              </a:rPr>
              <a:t>)</a:t>
            </a:r>
          </a:p>
          <a:p>
            <a:pPr eaLnBrk="1" hangingPunct="1">
              <a:lnSpc>
                <a:spcPct val="90000"/>
              </a:lnSpc>
              <a:buFont typeface="Wingdings" pitchFamily="2" charset="2"/>
              <a:buNone/>
            </a:pPr>
            <a:endParaRPr lang="en-US" sz="2000" dirty="0" smtClean="0">
              <a:sym typeface="WP Greek Helve" pitchFamily="2" charset="2"/>
            </a:endParaRPr>
          </a:p>
          <a:p>
            <a:pPr eaLnBrk="1" hangingPunct="1">
              <a:lnSpc>
                <a:spcPct val="90000"/>
              </a:lnSpc>
              <a:buFont typeface="Wingdings" pitchFamily="2" charset="2"/>
              <a:buNone/>
            </a:pPr>
            <a:endParaRPr lang="en-US" sz="2100" dirty="0" smtClean="0">
              <a:sym typeface="WP Greek Helve" pitchFamily="2" charset="2"/>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49</a:t>
            </a:fld>
            <a:endParaRPr lang="en-US"/>
          </a:p>
        </p:txBody>
      </p:sp>
    </p:spTree>
    <p:extLst>
      <p:ext uri="{BB962C8B-B14F-4D97-AF65-F5344CB8AC3E}">
        <p14:creationId xmlns:p14="http://schemas.microsoft.com/office/powerpoint/2010/main" val="1252674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7" dur="500"/>
                                        <p:tgtEl>
                                          <p:spTgt spid="5222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4" end="4"/>
                                            </p:txEl>
                                          </p:spTgt>
                                        </p:tgtEl>
                                        <p:attrNameLst>
                                          <p:attrName>style.visibility</p:attrName>
                                        </p:attrNameLst>
                                      </p:cBhvr>
                                      <p:to>
                                        <p:strVal val="visible"/>
                                      </p:to>
                                    </p:set>
                                    <p:animEffect transition="in" filter="fade">
                                      <p:cBhvr>
                                        <p:cTn id="12"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Thermodynamics</a:t>
            </a: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en-US" smtClean="0"/>
              <a:t>Thermodynamics deals with energy, as the name implies, but not just energy. It includes the study of all the different possible states of a system and how the system moves between different states.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en-US" smtClean="0"/>
          </a:p>
        </p:txBody>
      </p:sp>
      <p:graphicFrame>
        <p:nvGraphicFramePr>
          <p:cNvPr id="4" name="Content Placeholder 3"/>
          <p:cNvGraphicFramePr>
            <a:graphicFrameLocks noGrp="1"/>
          </p:cNvGraphicFramePr>
          <p:nvPr>
            <p:ph idx="1"/>
          </p:nvPr>
        </p:nvGraphicFramePr>
        <p:xfrm>
          <a:off x="1143000" y="228600"/>
          <a:ext cx="4953000" cy="6400805"/>
        </p:xfrm>
        <a:graphic>
          <a:graphicData uri="http://schemas.openxmlformats.org/drawingml/2006/table">
            <a:tbl>
              <a:tblPr firstRow="1" firstCol="1" bandRow="1">
                <a:tableStyleId>{5C22544A-7EE6-4342-B048-85BDC9FD1C3A}</a:tableStyleId>
              </a:tblPr>
              <a:tblGrid>
                <a:gridCol w="1445925"/>
                <a:gridCol w="1251717"/>
                <a:gridCol w="1127679"/>
                <a:gridCol w="1127679"/>
              </a:tblGrid>
              <a:tr h="564776">
                <a:tc>
                  <a:txBody>
                    <a:bodyPr/>
                    <a:lstStyle/>
                    <a:p>
                      <a:pPr marL="0" marR="0">
                        <a:spcBef>
                          <a:spcPts val="0"/>
                        </a:spcBef>
                        <a:spcAft>
                          <a:spcPts val="0"/>
                        </a:spcAft>
                      </a:pPr>
                      <a:r>
                        <a:rPr lang="en-US" sz="1100" dirty="0">
                          <a:effectLst/>
                        </a:rPr>
                        <a:t>Substance</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ΔH</a:t>
                      </a:r>
                      <a:r>
                        <a:rPr lang="en-US" sz="1100" baseline="30000">
                          <a:effectLst/>
                        </a:rPr>
                        <a:t>0</a:t>
                      </a:r>
                      <a:r>
                        <a:rPr lang="en-US" sz="1100" baseline="-25000">
                          <a:effectLst/>
                        </a:rPr>
                        <a:t>f</a:t>
                      </a:r>
                      <a:r>
                        <a:rPr lang="en-US" sz="1100">
                          <a:effectLst/>
                        </a:rPr>
                        <a:t> (kJ/mol)</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ΔG</a:t>
                      </a:r>
                      <a:r>
                        <a:rPr lang="en-US" sz="1100" baseline="30000">
                          <a:effectLst/>
                        </a:rPr>
                        <a:t>0</a:t>
                      </a:r>
                      <a:r>
                        <a:rPr lang="en-US" sz="1100" baseline="-25000">
                          <a:effectLst/>
                        </a:rPr>
                        <a:t>f</a:t>
                      </a:r>
                      <a:r>
                        <a:rPr lang="en-US" sz="1100">
                          <a:effectLst/>
                        </a:rPr>
                        <a:t> (kJ/mol)</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S</a:t>
                      </a:r>
                      <a:r>
                        <a:rPr lang="en-US" sz="1100" baseline="30000">
                          <a:effectLst/>
                        </a:rPr>
                        <a:t>0</a:t>
                      </a:r>
                      <a:r>
                        <a:rPr lang="en-US" sz="1100">
                          <a:effectLst/>
                        </a:rPr>
                        <a:t> (J/mol*K)</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F(g)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79.38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62.3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158.75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F</a:t>
                      </a:r>
                      <a:r>
                        <a:rPr lang="en-US" sz="1100" baseline="-25000" dirty="0">
                          <a:effectLst/>
                        </a:rPr>
                        <a:t>2</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202.79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F</a:t>
                      </a:r>
                      <a:r>
                        <a:rPr lang="en-US" sz="1100" baseline="30000">
                          <a:effectLst/>
                        </a:rPr>
                        <a:t>-</a:t>
                      </a:r>
                      <a:r>
                        <a:rPr lang="en-US" sz="1100">
                          <a:effectLst/>
                        </a:rPr>
                        <a:t>(aq)</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-335.35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-278.8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HF(g)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-273.3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-275.4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173.8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H(g)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218.0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203.3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114.7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H</a:t>
                      </a:r>
                      <a:r>
                        <a:rPr lang="en-US" sz="1100" baseline="30000">
                          <a:effectLst/>
                        </a:rPr>
                        <a:t>+</a:t>
                      </a:r>
                      <a:r>
                        <a:rPr lang="en-US" sz="1100">
                          <a:effectLst/>
                        </a:rPr>
                        <a:t>(aq)</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H</a:t>
                      </a:r>
                      <a:r>
                        <a:rPr lang="en-US" sz="1100" baseline="30000" dirty="0">
                          <a:effectLst/>
                        </a:rPr>
                        <a:t>+</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1536.3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1517.1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108.9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H</a:t>
                      </a:r>
                      <a:r>
                        <a:rPr lang="en-US" sz="1100" baseline="-25000">
                          <a:effectLst/>
                        </a:rPr>
                        <a:t>2</a:t>
                      </a:r>
                      <a:r>
                        <a:rPr lang="en-US" sz="1100">
                          <a:effectLst/>
                        </a:rPr>
                        <a:t>(g)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130.7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I(g)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106.76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70.2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180.79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I</a:t>
                      </a:r>
                      <a:r>
                        <a:rPr lang="en-US" sz="1100" baseline="-25000" dirty="0">
                          <a:effectLst/>
                        </a:rPr>
                        <a:t>2</a:t>
                      </a:r>
                      <a:r>
                        <a:rPr lang="en-US" sz="1100" dirty="0">
                          <a:effectLst/>
                        </a:rPr>
                        <a:t>(s)</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116.14</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I</a:t>
                      </a:r>
                      <a:r>
                        <a:rPr lang="en-US" sz="1100" baseline="-25000" dirty="0">
                          <a:effectLst/>
                        </a:rPr>
                        <a:t>2</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62.42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19.3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260.69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I</a:t>
                      </a:r>
                      <a:r>
                        <a:rPr lang="en-US" sz="1100" baseline="30000" dirty="0">
                          <a:effectLst/>
                        </a:rPr>
                        <a:t>-</a:t>
                      </a:r>
                      <a:r>
                        <a:rPr lang="en-US" sz="1100" dirty="0">
                          <a:effectLst/>
                        </a:rPr>
                        <a:t>(</a:t>
                      </a:r>
                      <a:r>
                        <a:rPr lang="en-US" sz="1100" dirty="0" err="1">
                          <a:effectLst/>
                        </a:rPr>
                        <a:t>aq</a:t>
                      </a:r>
                      <a:r>
                        <a:rPr lang="en-US" sz="1100" dirty="0">
                          <a:effectLst/>
                        </a:rPr>
                        <a:t>)</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-56.78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-51.57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106.45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HI(g)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206.6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O(g)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249.2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231.7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161.1</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O</a:t>
                      </a:r>
                      <a:r>
                        <a:rPr lang="en-US" sz="1100" baseline="-25000">
                          <a:effectLst/>
                        </a:rPr>
                        <a:t>2</a:t>
                      </a:r>
                      <a:r>
                        <a:rPr lang="en-US" sz="1100">
                          <a:effectLst/>
                        </a:rPr>
                        <a:t>(g)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205.2</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O</a:t>
                      </a:r>
                      <a:r>
                        <a:rPr lang="en-US" sz="1100" baseline="-25000">
                          <a:effectLst/>
                        </a:rPr>
                        <a:t>3</a:t>
                      </a:r>
                      <a:r>
                        <a:rPr lang="en-US" sz="1100">
                          <a:effectLst/>
                        </a:rPr>
                        <a:t> (g)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142.7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163.2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238.9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OH</a:t>
                      </a:r>
                      <a:r>
                        <a:rPr lang="en-US" sz="1100" baseline="30000">
                          <a:effectLst/>
                        </a:rPr>
                        <a:t>-</a:t>
                      </a:r>
                      <a:r>
                        <a:rPr lang="en-US" sz="1100">
                          <a:effectLst/>
                        </a:rPr>
                        <a:t> (aq)</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-230.02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-157.3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-10.90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H</a:t>
                      </a:r>
                      <a:r>
                        <a:rPr lang="en-US" sz="1100" baseline="-25000" dirty="0">
                          <a:effectLst/>
                        </a:rPr>
                        <a:t>2</a:t>
                      </a:r>
                      <a:r>
                        <a:rPr lang="en-US" sz="1100" dirty="0">
                          <a:effectLst/>
                        </a:rPr>
                        <a:t>O (l)</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-285.8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-237.1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H</a:t>
                      </a:r>
                      <a:r>
                        <a:rPr lang="en-US" sz="1100" baseline="-25000">
                          <a:effectLst/>
                        </a:rPr>
                        <a:t>2</a:t>
                      </a:r>
                      <a:r>
                        <a:rPr lang="en-US" sz="1100">
                          <a:effectLst/>
                        </a:rPr>
                        <a:t>O (g)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-241.8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-228.6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188.8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H</a:t>
                      </a:r>
                      <a:r>
                        <a:rPr lang="en-US" sz="1100" baseline="-25000" dirty="0">
                          <a:effectLst/>
                        </a:rPr>
                        <a:t>2</a:t>
                      </a:r>
                      <a:r>
                        <a:rPr lang="en-US" sz="1100" dirty="0">
                          <a:effectLst/>
                        </a:rPr>
                        <a:t>O</a:t>
                      </a:r>
                      <a:r>
                        <a:rPr lang="en-US" sz="1100" baseline="-25000" dirty="0">
                          <a:effectLst/>
                        </a:rPr>
                        <a:t>2</a:t>
                      </a:r>
                      <a:r>
                        <a:rPr lang="en-US" sz="1100" dirty="0">
                          <a:effectLst/>
                        </a:rPr>
                        <a:t> (l)</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-187.8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-120.4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109.6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H</a:t>
                      </a:r>
                      <a:r>
                        <a:rPr lang="en-US" sz="1100" baseline="-25000" dirty="0">
                          <a:effectLst/>
                        </a:rPr>
                        <a:t>2</a:t>
                      </a:r>
                      <a:r>
                        <a:rPr lang="en-US" sz="1100" dirty="0">
                          <a:effectLst/>
                        </a:rPr>
                        <a:t>O</a:t>
                      </a:r>
                      <a:r>
                        <a:rPr lang="en-US" sz="1100" baseline="-25000" dirty="0">
                          <a:effectLst/>
                        </a:rPr>
                        <a:t>2</a:t>
                      </a:r>
                      <a:r>
                        <a:rPr lang="en-US" sz="1100" dirty="0">
                          <a:effectLst/>
                        </a:rPr>
                        <a:t> (g)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-136.3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-105.6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232.7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effectLst/>
                        </a:rPr>
                        <a:t>N(g)</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472.7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455.5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153.3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a:t>
                      </a:r>
                      <a:r>
                        <a:rPr lang="en-US" sz="1100" baseline="-25000" dirty="0">
                          <a:effectLst/>
                        </a:rPr>
                        <a:t>2</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191.6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NH</a:t>
                      </a:r>
                      <a:r>
                        <a:rPr lang="en-US" sz="1100" baseline="-25000" dirty="0">
                          <a:effectLst/>
                        </a:rPr>
                        <a:t>3</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smtClean="0">
                          <a:effectLst/>
                        </a:rPr>
                        <a:t>-46</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smtClean="0">
                          <a:effectLst/>
                        </a:rPr>
                        <a:t>-16</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smtClean="0">
                          <a:effectLst/>
                          <a:latin typeface="+mn-lt"/>
                          <a:ea typeface="+mn-ea"/>
                        </a:rPr>
                        <a:t>193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NH</a:t>
                      </a:r>
                      <a:r>
                        <a:rPr lang="en-US" sz="1100" baseline="-25000" dirty="0">
                          <a:effectLst/>
                        </a:rPr>
                        <a:t>3</a:t>
                      </a:r>
                      <a:r>
                        <a:rPr lang="en-US" sz="1100" dirty="0">
                          <a:effectLst/>
                        </a:rPr>
                        <a:t>(</a:t>
                      </a:r>
                      <a:r>
                        <a:rPr lang="en-US" sz="1100" dirty="0" err="1">
                          <a:effectLst/>
                        </a:rPr>
                        <a:t>aq</a:t>
                      </a:r>
                      <a:r>
                        <a:rPr lang="en-US" sz="1100" dirty="0">
                          <a:effectLst/>
                        </a:rPr>
                        <a:t>)</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-80.29</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-26.50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111.3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NH</a:t>
                      </a:r>
                      <a:r>
                        <a:rPr lang="en-US" sz="1100" baseline="-25000" dirty="0">
                          <a:effectLst/>
                        </a:rPr>
                        <a:t>4</a:t>
                      </a:r>
                      <a:r>
                        <a:rPr lang="en-US" sz="1100" baseline="30000" dirty="0">
                          <a:effectLst/>
                        </a:rPr>
                        <a:t>+</a:t>
                      </a:r>
                      <a:r>
                        <a:rPr lang="en-US" sz="1100" dirty="0">
                          <a:effectLst/>
                        </a:rPr>
                        <a:t>(</a:t>
                      </a:r>
                      <a:r>
                        <a:rPr lang="en-US" sz="1100" dirty="0" err="1">
                          <a:effectLst/>
                        </a:rPr>
                        <a:t>aq</a:t>
                      </a:r>
                      <a:r>
                        <a:rPr lang="en-US" sz="1100" dirty="0">
                          <a:effectLst/>
                        </a:rPr>
                        <a:t>)</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-133.26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-79.31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111.17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NO(g)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91.3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87.6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210.8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NO</a:t>
                      </a:r>
                      <a:r>
                        <a:rPr lang="en-US" sz="1100" baseline="-25000" dirty="0">
                          <a:effectLst/>
                        </a:rPr>
                        <a:t>2</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33.2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51.3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240.1</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a:t>
                      </a:r>
                      <a:r>
                        <a:rPr lang="en-US" sz="1100" baseline="-25000" dirty="0">
                          <a:effectLst/>
                        </a:rPr>
                        <a:t>2</a:t>
                      </a:r>
                      <a:r>
                        <a:rPr lang="en-US" sz="1100" dirty="0">
                          <a:effectLst/>
                        </a:rPr>
                        <a:t>O(g)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81.6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103.7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220.0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a:t>
                      </a:r>
                      <a:r>
                        <a:rPr lang="en-US" sz="1100" baseline="-25000" dirty="0">
                          <a:effectLst/>
                        </a:rPr>
                        <a:t>2</a:t>
                      </a:r>
                      <a:r>
                        <a:rPr lang="en-US" sz="1100" dirty="0">
                          <a:effectLst/>
                        </a:rPr>
                        <a:t>H</a:t>
                      </a:r>
                      <a:r>
                        <a:rPr lang="en-US" sz="1100" baseline="-25000" dirty="0">
                          <a:effectLst/>
                        </a:rPr>
                        <a:t>2</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95.4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159.4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238.5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effectLst/>
                        </a:rPr>
                        <a:t>N</a:t>
                      </a:r>
                      <a:r>
                        <a:rPr lang="en-US" sz="1100" baseline="-25000" dirty="0">
                          <a:effectLst/>
                        </a:rPr>
                        <a:t>2</a:t>
                      </a:r>
                      <a:r>
                        <a:rPr lang="en-US" sz="1100" dirty="0">
                          <a:effectLst/>
                        </a:rPr>
                        <a:t>O</a:t>
                      </a:r>
                      <a:r>
                        <a:rPr lang="en-US" sz="1100" baseline="-25000" dirty="0">
                          <a:effectLst/>
                        </a:rPr>
                        <a:t>4</a:t>
                      </a:r>
                      <a:r>
                        <a:rPr lang="en-US" sz="1100" dirty="0">
                          <a:effectLst/>
                        </a:rPr>
                        <a:t>(g)</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9.16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99.8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a:effectLst/>
                        </a:rPr>
                        <a:t>304.4</a:t>
                      </a:r>
                      <a:endParaRPr lang="en-US" sz="1100" dirty="0">
                        <a:effectLst/>
                        <a:latin typeface="Times New Roman"/>
                        <a:ea typeface="Times New Roman"/>
                      </a:endParaRPr>
                    </a:p>
                  </a:txBody>
                  <a:tcPr marL="62385" marR="62385" marT="0" marB="0"/>
                </a:tc>
              </a:tr>
            </a:tbl>
          </a:graphicData>
        </a:graphic>
      </p:graphicFrame>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50</a:t>
            </a:fld>
            <a:endParaRPr lang="en-US"/>
          </a:p>
        </p:txBody>
      </p:sp>
    </p:spTree>
    <p:extLst>
      <p:ext uri="{BB962C8B-B14F-4D97-AF65-F5344CB8AC3E}">
        <p14:creationId xmlns:p14="http://schemas.microsoft.com/office/powerpoint/2010/main" val="41064808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For a chemical reaction…</a:t>
            </a:r>
          </a:p>
        </p:txBody>
      </p:sp>
      <p:sp>
        <p:nvSpPr>
          <p:cNvPr id="5222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smtClean="0"/>
              <a:t>…the ENERGY is all about </a:t>
            </a:r>
            <a:r>
              <a:rPr lang="en-US" sz="2100" smtClean="0">
                <a:sym typeface="Symbol" pitchFamily="18" charset="2"/>
              </a:rPr>
              <a:t></a:t>
            </a:r>
            <a:r>
              <a:rPr lang="en-US" sz="2100" smtClean="0">
                <a:sym typeface="WP Greek Helve" pitchFamily="2" charset="2"/>
              </a:rPr>
              <a:t> H</a:t>
            </a:r>
          </a:p>
          <a:p>
            <a:pPr eaLnBrk="1" hangingPunct="1">
              <a:lnSpc>
                <a:spcPct val="90000"/>
              </a:lnSpc>
              <a:buFont typeface="Wingdings" pitchFamily="2" charset="2"/>
              <a:buNone/>
            </a:pPr>
            <a:r>
              <a:rPr lang="en-US" sz="2100" smtClean="0"/>
              <a:t>What is the enthalpy change for creating steam from hydrogen and oxygen at 298K?</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000" smtClean="0"/>
              <a:t>2 H</a:t>
            </a:r>
            <a:r>
              <a:rPr lang="en-US" sz="2000" baseline="-25000" smtClean="0"/>
              <a:t>2(g)</a:t>
            </a:r>
            <a:r>
              <a:rPr lang="en-US" sz="2000" smtClean="0"/>
              <a:t> + O</a:t>
            </a:r>
            <a:r>
              <a:rPr lang="en-US" sz="2000" baseline="-25000" smtClean="0"/>
              <a:t>2 (g)</a:t>
            </a:r>
            <a:r>
              <a:rPr lang="en-US" sz="2000" smtClean="0"/>
              <a:t> </a:t>
            </a:r>
            <a:r>
              <a:rPr lang="en-US" sz="2000" smtClean="0">
                <a:sym typeface="Symbol" pitchFamily="18" charset="2"/>
              </a:rPr>
              <a:t></a:t>
            </a:r>
            <a:r>
              <a:rPr lang="en-US" sz="2000" smtClean="0">
                <a:sym typeface="WP IconicSymbolsA" pitchFamily="2" charset="2"/>
              </a:rPr>
              <a:t> 2 H</a:t>
            </a:r>
            <a:r>
              <a:rPr lang="en-US" sz="2000" baseline="-25000" smtClean="0">
                <a:sym typeface="WP IconicSymbolsA" pitchFamily="2" charset="2"/>
              </a:rPr>
              <a:t>2</a:t>
            </a:r>
            <a:r>
              <a:rPr lang="en-US" sz="2000" smtClean="0">
                <a:sym typeface="WP IconicSymbolsA" pitchFamily="2" charset="2"/>
              </a:rPr>
              <a:t>O</a:t>
            </a:r>
            <a:r>
              <a:rPr lang="en-US" sz="2000" baseline="-25000" smtClean="0">
                <a:sym typeface="WP IconicSymbolsA" pitchFamily="2" charset="2"/>
              </a:rPr>
              <a:t> (g)</a:t>
            </a:r>
          </a:p>
          <a:p>
            <a:pPr eaLnBrk="1" hangingPunct="1">
              <a:lnSpc>
                <a:spcPct val="90000"/>
              </a:lnSpc>
              <a:buFont typeface="Wingdings" pitchFamily="2" charset="2"/>
              <a:buNone/>
            </a:pPr>
            <a:r>
              <a:rPr lang="en-US" sz="2100" smtClean="0">
                <a:sym typeface="Symbol" pitchFamily="18" charset="2"/>
              </a:rPr>
              <a:t></a:t>
            </a:r>
            <a:r>
              <a:rPr lang="en-US" sz="2000" smtClean="0">
                <a:sym typeface="WP Greek Helve" pitchFamily="2" charset="2"/>
              </a:rPr>
              <a:t> H</a:t>
            </a:r>
            <a:r>
              <a:rPr lang="en-US" sz="2000" baseline="30000" smtClean="0">
                <a:sym typeface="WP Greek Helve" pitchFamily="2" charset="2"/>
              </a:rPr>
              <a:t>0</a:t>
            </a:r>
            <a:r>
              <a:rPr lang="en-US" sz="2000" baseline="-25000" smtClean="0">
                <a:sym typeface="WP Greek Helve" pitchFamily="2" charset="2"/>
              </a:rPr>
              <a:t>rxn</a:t>
            </a:r>
            <a:r>
              <a:rPr lang="en-US" sz="2000" baseline="30000" smtClean="0">
                <a:sym typeface="WP Greek Helve" pitchFamily="2" charset="2"/>
              </a:rPr>
              <a:t> </a:t>
            </a:r>
            <a:r>
              <a:rPr lang="en-US" sz="2000" smtClean="0">
                <a:sym typeface="WP Greek Helve" pitchFamily="2" charset="2"/>
              </a:rPr>
              <a:t>=</a:t>
            </a:r>
            <a:r>
              <a:rPr lang="en-US" sz="2000" baseline="-25000" smtClean="0">
                <a:sym typeface="WP Greek Helve" pitchFamily="2" charset="2"/>
              </a:rPr>
              <a:t> </a:t>
            </a:r>
            <a:r>
              <a:rPr lang="el-GR" sz="2000" smtClean="0">
                <a:latin typeface="MS PGothic" pitchFamily="34" charset="-128"/>
                <a:ea typeface="MS PGothic" pitchFamily="34" charset="-128"/>
                <a:sym typeface="WP MathA" pitchFamily="2" charset="2"/>
              </a:rPr>
              <a:t>Σ</a:t>
            </a:r>
            <a:r>
              <a:rPr lang="en-US" sz="2000" smtClean="0">
                <a:sym typeface="WP MathA" pitchFamily="2" charset="2"/>
              </a:rPr>
              <a:t> </a:t>
            </a:r>
            <a:r>
              <a:rPr lang="en-US" sz="2100" smtClean="0">
                <a:sym typeface="Symbol" pitchFamily="18" charset="2"/>
              </a:rPr>
              <a:t></a:t>
            </a:r>
            <a:r>
              <a:rPr lang="en-US" sz="2000" smtClean="0">
                <a:sym typeface="WP Greek Helve" pitchFamily="2" charset="2"/>
              </a:rPr>
              <a:t> H</a:t>
            </a:r>
            <a:r>
              <a:rPr lang="en-US" sz="2000" baseline="-25000" smtClean="0">
                <a:sym typeface="WP Greek Helve" pitchFamily="2" charset="2"/>
              </a:rPr>
              <a:t>f</a:t>
            </a:r>
            <a:r>
              <a:rPr lang="en-US" sz="2000" baseline="30000" smtClean="0">
                <a:sym typeface="WP Greek Helve" pitchFamily="2" charset="2"/>
              </a:rPr>
              <a:t>0</a:t>
            </a:r>
            <a:r>
              <a:rPr lang="en-US" sz="2000" smtClean="0">
                <a:sym typeface="WP Greek Helve" pitchFamily="2" charset="2"/>
              </a:rPr>
              <a:t>(prod) - </a:t>
            </a:r>
            <a:r>
              <a:rPr lang="el-GR" sz="2000" smtClean="0">
                <a:latin typeface="MS PGothic" pitchFamily="34" charset="-128"/>
                <a:ea typeface="MS PGothic" pitchFamily="34" charset="-128"/>
                <a:sym typeface="WP MathA" pitchFamily="2" charset="2"/>
              </a:rPr>
              <a:t>Σ</a:t>
            </a:r>
            <a:r>
              <a:rPr lang="en-US" sz="2000" smtClean="0">
                <a:sym typeface="WP MathA" pitchFamily="2" charset="2"/>
              </a:rPr>
              <a:t> </a:t>
            </a:r>
            <a:r>
              <a:rPr lang="en-US" sz="2100" smtClean="0">
                <a:sym typeface="Symbol" pitchFamily="18" charset="2"/>
              </a:rPr>
              <a:t></a:t>
            </a:r>
            <a:r>
              <a:rPr lang="en-US" sz="2000" smtClean="0">
                <a:sym typeface="WP Greek Helve" pitchFamily="2" charset="2"/>
              </a:rPr>
              <a:t> H</a:t>
            </a:r>
            <a:r>
              <a:rPr lang="en-US" sz="2000" baseline="-25000" smtClean="0">
                <a:sym typeface="WP Greek Helve" pitchFamily="2" charset="2"/>
              </a:rPr>
              <a:t>f</a:t>
            </a:r>
            <a:r>
              <a:rPr lang="en-US" sz="2000" baseline="30000" smtClean="0">
                <a:sym typeface="WP Greek Helve" pitchFamily="2" charset="2"/>
              </a:rPr>
              <a:t>0</a:t>
            </a:r>
            <a:r>
              <a:rPr lang="en-US" sz="2000" smtClean="0">
                <a:sym typeface="WP Greek Helve" pitchFamily="2" charset="2"/>
              </a:rPr>
              <a:t>(reac)</a:t>
            </a:r>
          </a:p>
          <a:p>
            <a:pPr eaLnBrk="1" hangingPunct="1">
              <a:lnSpc>
                <a:spcPct val="90000"/>
              </a:lnSpc>
              <a:buFont typeface="Wingdings" pitchFamily="2" charset="2"/>
              <a:buNone/>
            </a:pPr>
            <a:r>
              <a:rPr lang="en-US" sz="2100" smtClean="0">
                <a:sym typeface="Symbol" pitchFamily="18" charset="2"/>
              </a:rPr>
              <a:t></a:t>
            </a:r>
            <a:r>
              <a:rPr lang="en-US" sz="2000" smtClean="0">
                <a:sym typeface="WP Greek Helve" pitchFamily="2" charset="2"/>
              </a:rPr>
              <a:t> H</a:t>
            </a:r>
            <a:r>
              <a:rPr lang="en-US" sz="2000" baseline="30000" smtClean="0">
                <a:sym typeface="WP Greek Helve" pitchFamily="2" charset="2"/>
              </a:rPr>
              <a:t>0</a:t>
            </a:r>
            <a:r>
              <a:rPr lang="en-US" sz="2000" baseline="-25000" smtClean="0">
                <a:sym typeface="WP Greek Helve" pitchFamily="2" charset="2"/>
              </a:rPr>
              <a:t>rxn</a:t>
            </a:r>
            <a:r>
              <a:rPr lang="en-US" sz="2000" baseline="30000" smtClean="0">
                <a:sym typeface="WP Greek Helve" pitchFamily="2" charset="2"/>
              </a:rPr>
              <a:t> </a:t>
            </a:r>
            <a:r>
              <a:rPr lang="en-US" sz="2000" smtClean="0">
                <a:sym typeface="WP Greek Helve" pitchFamily="2" charset="2"/>
              </a:rPr>
              <a:t>=</a:t>
            </a:r>
            <a:r>
              <a:rPr lang="en-US" sz="2000" baseline="-25000" smtClean="0">
                <a:sym typeface="WP Greek Helve" pitchFamily="2" charset="2"/>
              </a:rPr>
              <a:t> </a:t>
            </a:r>
            <a:r>
              <a:rPr lang="en-US" sz="2000" smtClean="0">
                <a:sym typeface="WP MathA" pitchFamily="2" charset="2"/>
              </a:rPr>
              <a:t>2* </a:t>
            </a:r>
            <a:r>
              <a:rPr lang="en-US" sz="2100" smtClean="0">
                <a:sym typeface="Symbol" pitchFamily="18" charset="2"/>
              </a:rPr>
              <a:t></a:t>
            </a:r>
            <a:r>
              <a:rPr lang="en-US" sz="2000" smtClean="0">
                <a:sym typeface="WP Greek Helve" pitchFamily="2" charset="2"/>
              </a:rPr>
              <a:t>H</a:t>
            </a:r>
            <a:r>
              <a:rPr lang="en-US" sz="2000" baseline="-25000" smtClean="0">
                <a:sym typeface="WP Greek Helve" pitchFamily="2" charset="2"/>
              </a:rPr>
              <a:t>f</a:t>
            </a:r>
            <a:r>
              <a:rPr lang="en-US" sz="2000" baseline="30000" smtClean="0">
                <a:sym typeface="WP Greek Helve" pitchFamily="2" charset="2"/>
              </a:rPr>
              <a:t>0</a:t>
            </a:r>
            <a:r>
              <a:rPr lang="en-US" sz="2000" smtClean="0">
                <a:sym typeface="WP Greek Helve" pitchFamily="2" charset="2"/>
              </a:rPr>
              <a:t>(H</a:t>
            </a:r>
            <a:r>
              <a:rPr lang="en-US" sz="2000" baseline="-25000" smtClean="0">
                <a:sym typeface="WP Greek Helve" pitchFamily="2" charset="2"/>
              </a:rPr>
              <a:t>2</a:t>
            </a:r>
            <a:r>
              <a:rPr lang="en-US" sz="2000" smtClean="0">
                <a:sym typeface="WP Greek Helve" pitchFamily="2" charset="2"/>
              </a:rPr>
              <a:t>O</a:t>
            </a:r>
            <a:r>
              <a:rPr lang="en-US" sz="2000" baseline="-25000" smtClean="0">
                <a:sym typeface="WP Greek Helve" pitchFamily="2" charset="2"/>
              </a:rPr>
              <a:t>(g)</a:t>
            </a:r>
            <a:r>
              <a:rPr lang="en-US" sz="2000" smtClean="0">
                <a:sym typeface="WP Greek Helve" pitchFamily="2" charset="2"/>
              </a:rPr>
              <a:t> ) –(2* </a:t>
            </a:r>
            <a:r>
              <a:rPr lang="en-US" sz="2100" smtClean="0">
                <a:sym typeface="Symbol" pitchFamily="18" charset="2"/>
              </a:rPr>
              <a:t></a:t>
            </a:r>
            <a:r>
              <a:rPr lang="en-US" sz="2000" smtClean="0">
                <a:sym typeface="WP Greek Helve" pitchFamily="2" charset="2"/>
              </a:rPr>
              <a:t>H</a:t>
            </a:r>
            <a:r>
              <a:rPr lang="en-US" sz="2000" baseline="-25000" smtClean="0">
                <a:sym typeface="WP Greek Helve" pitchFamily="2" charset="2"/>
              </a:rPr>
              <a:t>f</a:t>
            </a:r>
            <a:r>
              <a:rPr lang="en-US" sz="2000" baseline="30000" smtClean="0">
                <a:sym typeface="WP Greek Helve" pitchFamily="2" charset="2"/>
              </a:rPr>
              <a:t>0</a:t>
            </a:r>
            <a:r>
              <a:rPr lang="en-US" sz="2000" smtClean="0">
                <a:sym typeface="WP Greek Helve" pitchFamily="2" charset="2"/>
              </a:rPr>
              <a:t>(H</a:t>
            </a:r>
            <a:r>
              <a:rPr lang="en-US" sz="2000" baseline="-25000" smtClean="0">
                <a:sym typeface="WP Greek Helve" pitchFamily="2" charset="2"/>
              </a:rPr>
              <a:t>2 (g)</a:t>
            </a:r>
            <a:r>
              <a:rPr lang="en-US" sz="2000" smtClean="0">
                <a:sym typeface="WP Greek Helve" pitchFamily="2" charset="2"/>
              </a:rPr>
              <a:t>)+ </a:t>
            </a:r>
            <a:r>
              <a:rPr lang="en-US" sz="2100" smtClean="0">
                <a:sym typeface="Symbol" pitchFamily="18" charset="2"/>
              </a:rPr>
              <a:t></a:t>
            </a:r>
            <a:r>
              <a:rPr lang="en-US" sz="2000" smtClean="0">
                <a:sym typeface="WP Greek Helve" pitchFamily="2" charset="2"/>
              </a:rPr>
              <a:t>H</a:t>
            </a:r>
            <a:r>
              <a:rPr lang="en-US" sz="2000" baseline="-25000" smtClean="0">
                <a:sym typeface="WP Greek Helve" pitchFamily="2" charset="2"/>
              </a:rPr>
              <a:t>f</a:t>
            </a:r>
            <a:r>
              <a:rPr lang="en-US" sz="2000" baseline="30000" smtClean="0">
                <a:sym typeface="WP Greek Helve" pitchFamily="2" charset="2"/>
              </a:rPr>
              <a:t>0</a:t>
            </a:r>
            <a:r>
              <a:rPr lang="en-US" sz="2000" smtClean="0">
                <a:sym typeface="WP Greek Helve" pitchFamily="2" charset="2"/>
              </a:rPr>
              <a:t>(O</a:t>
            </a:r>
            <a:r>
              <a:rPr lang="en-US" sz="2000" baseline="-25000" smtClean="0">
                <a:sym typeface="WP Greek Helve" pitchFamily="2" charset="2"/>
              </a:rPr>
              <a:t>2 (g)</a:t>
            </a:r>
            <a:r>
              <a:rPr lang="en-US" sz="2000" smtClean="0">
                <a:sym typeface="WP Greek Helve" pitchFamily="2" charset="2"/>
              </a:rPr>
              <a:t>))</a:t>
            </a:r>
          </a:p>
          <a:p>
            <a:pPr eaLnBrk="1" hangingPunct="1">
              <a:lnSpc>
                <a:spcPct val="90000"/>
              </a:lnSpc>
              <a:buFont typeface="Wingdings" pitchFamily="2" charset="2"/>
              <a:buNone/>
            </a:pPr>
            <a:r>
              <a:rPr lang="en-US" sz="2100" smtClean="0">
                <a:sym typeface="Symbol" pitchFamily="18" charset="2"/>
              </a:rPr>
              <a:t></a:t>
            </a:r>
            <a:r>
              <a:rPr lang="en-US" sz="2000" smtClean="0">
                <a:sym typeface="WP Greek Helve" pitchFamily="2" charset="2"/>
              </a:rPr>
              <a:t> H</a:t>
            </a:r>
            <a:r>
              <a:rPr lang="en-US" sz="2000" baseline="30000" smtClean="0">
                <a:sym typeface="WP Greek Helve" pitchFamily="2" charset="2"/>
              </a:rPr>
              <a:t>0</a:t>
            </a:r>
            <a:r>
              <a:rPr lang="en-US" sz="2000" baseline="-25000" smtClean="0">
                <a:sym typeface="WP Greek Helve" pitchFamily="2" charset="2"/>
              </a:rPr>
              <a:t>rxn</a:t>
            </a:r>
            <a:r>
              <a:rPr lang="en-US" sz="2000" baseline="30000" smtClean="0">
                <a:sym typeface="WP Greek Helve" pitchFamily="2" charset="2"/>
              </a:rPr>
              <a:t> </a:t>
            </a:r>
            <a:r>
              <a:rPr lang="en-US" sz="2000" smtClean="0">
                <a:sym typeface="WP Greek Helve" pitchFamily="2" charset="2"/>
              </a:rPr>
              <a:t>=</a:t>
            </a:r>
            <a:r>
              <a:rPr lang="en-US" sz="2000" baseline="-25000" smtClean="0">
                <a:sym typeface="WP Greek Helve" pitchFamily="2" charset="2"/>
              </a:rPr>
              <a:t> </a:t>
            </a:r>
            <a:r>
              <a:rPr lang="en-US" sz="2000" smtClean="0">
                <a:sym typeface="WP MathA" pitchFamily="2" charset="2"/>
              </a:rPr>
              <a:t>2*-241.8 kJ/mol </a:t>
            </a:r>
            <a:r>
              <a:rPr lang="en-US" sz="2000" smtClean="0">
                <a:sym typeface="WP Greek Helve" pitchFamily="2" charset="2"/>
              </a:rPr>
              <a:t> –(2*0 kJ/mol + 0 kJ/mol)</a:t>
            </a:r>
          </a:p>
          <a:p>
            <a:pPr eaLnBrk="1" hangingPunct="1">
              <a:lnSpc>
                <a:spcPct val="90000"/>
              </a:lnSpc>
              <a:buFont typeface="Wingdings" pitchFamily="2" charset="2"/>
              <a:buNone/>
            </a:pPr>
            <a:r>
              <a:rPr lang="en-US" sz="2100" smtClean="0">
                <a:sym typeface="Symbol" pitchFamily="18" charset="2"/>
              </a:rPr>
              <a:t></a:t>
            </a:r>
            <a:r>
              <a:rPr lang="en-US" sz="2000" smtClean="0">
                <a:sym typeface="WP Greek Helve" pitchFamily="2" charset="2"/>
              </a:rPr>
              <a:t> H</a:t>
            </a:r>
            <a:r>
              <a:rPr lang="en-US" sz="2000" baseline="30000" smtClean="0">
                <a:sym typeface="WP Greek Helve" pitchFamily="2" charset="2"/>
              </a:rPr>
              <a:t>0</a:t>
            </a:r>
            <a:r>
              <a:rPr lang="en-US" sz="2000" baseline="-25000" smtClean="0">
                <a:sym typeface="WP Greek Helve" pitchFamily="2" charset="2"/>
              </a:rPr>
              <a:t>rxn</a:t>
            </a:r>
            <a:r>
              <a:rPr lang="en-US" sz="2000" smtClean="0">
                <a:sym typeface="WP Greek Helve" pitchFamily="2" charset="2"/>
              </a:rPr>
              <a:t> = -483.6 kJ</a:t>
            </a:r>
          </a:p>
          <a:p>
            <a:pPr eaLnBrk="1" hangingPunct="1">
              <a:lnSpc>
                <a:spcPct val="90000"/>
              </a:lnSpc>
              <a:buFont typeface="Wingdings" pitchFamily="2" charset="2"/>
              <a:buNone/>
            </a:pPr>
            <a:endParaRPr lang="en-US" sz="2000" smtClean="0">
              <a:sym typeface="WP Greek Helve" pitchFamily="2" charset="2"/>
            </a:endParaRPr>
          </a:p>
          <a:p>
            <a:pPr eaLnBrk="1" hangingPunct="1">
              <a:lnSpc>
                <a:spcPct val="90000"/>
              </a:lnSpc>
              <a:buFont typeface="Wingdings" pitchFamily="2" charset="2"/>
              <a:buNone/>
            </a:pPr>
            <a:endParaRPr lang="en-US" sz="2100" smtClean="0">
              <a:sym typeface="WP Greek Helve" pitchFamily="2" charset="2"/>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51</a:t>
            </a:fld>
            <a:endParaRPr lang="en-US"/>
          </a:p>
        </p:txBody>
      </p:sp>
    </p:spTree>
    <p:extLst>
      <p:ext uri="{BB962C8B-B14F-4D97-AF65-F5344CB8AC3E}">
        <p14:creationId xmlns:p14="http://schemas.microsoft.com/office/powerpoint/2010/main" val="3000168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7" dur="500"/>
                                        <p:tgtEl>
                                          <p:spTgt spid="5222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2227">
                                            <p:txEl>
                                              <p:pRg st="4" end="4"/>
                                            </p:txEl>
                                          </p:spTgt>
                                        </p:tgtEl>
                                        <p:attrNameLst>
                                          <p:attrName>style.visibility</p:attrName>
                                        </p:attrNameLst>
                                      </p:cBhvr>
                                      <p:to>
                                        <p:strVal val="visible"/>
                                      </p:to>
                                    </p:set>
                                    <p:animEffect transition="in" filter="blinds(horizontal)">
                                      <p:cBhvr>
                                        <p:cTn id="12" dur="500"/>
                                        <p:tgtEl>
                                          <p:spTgt spid="5222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2227">
                                            <p:txEl>
                                              <p:pRg st="5" end="5"/>
                                            </p:txEl>
                                          </p:spTgt>
                                        </p:tgtEl>
                                        <p:attrNameLst>
                                          <p:attrName>style.visibility</p:attrName>
                                        </p:attrNameLst>
                                      </p:cBhvr>
                                      <p:to>
                                        <p:strVal val="visible"/>
                                      </p:to>
                                    </p:set>
                                    <p:animEffect transition="in" filter="blinds(horizontal)">
                                      <p:cBhvr>
                                        <p:cTn id="17" dur="500"/>
                                        <p:tgtEl>
                                          <p:spTgt spid="5222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2227">
                                            <p:txEl>
                                              <p:pRg st="6" end="6"/>
                                            </p:txEl>
                                          </p:spTgt>
                                        </p:tgtEl>
                                        <p:attrNameLst>
                                          <p:attrName>style.visibility</p:attrName>
                                        </p:attrNameLst>
                                      </p:cBhvr>
                                      <p:to>
                                        <p:strVal val="visible"/>
                                      </p:to>
                                    </p:set>
                                    <p:animEffect transition="in" filter="blinds(horizontal)">
                                      <p:cBhvr>
                                        <p:cTn id="22" dur="500"/>
                                        <p:tgtEl>
                                          <p:spTgt spid="5222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2227">
                                            <p:txEl>
                                              <p:pRg st="7" end="7"/>
                                            </p:txEl>
                                          </p:spTgt>
                                        </p:tgtEl>
                                        <p:attrNameLst>
                                          <p:attrName>style.visibility</p:attrName>
                                        </p:attrNameLst>
                                      </p:cBhvr>
                                      <p:to>
                                        <p:strVal val="visible"/>
                                      </p:to>
                                    </p:set>
                                    <p:animEffect transition="in" filter="blinds(horizontal)">
                                      <p:cBhvr>
                                        <p:cTn id="27" dur="500"/>
                                        <p:tgtEl>
                                          <p:spTgt spid="522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en-US" smtClean="0"/>
          </a:p>
        </p:txBody>
      </p:sp>
      <p:sp>
        <p:nvSpPr>
          <p:cNvPr id="44035" name="Rectangle 3"/>
          <p:cNvSpPr>
            <a:spLocks noGrp="1" noChangeArrowheads="1"/>
          </p:cNvSpPr>
          <p:nvPr>
            <p:ph type="body" idx="1"/>
          </p:nvPr>
        </p:nvSpPr>
        <p:spPr/>
        <p:txBody>
          <a:bodyPr/>
          <a:lstStyle/>
          <a:p>
            <a:pPr algn="ctr" eaLnBrk="1" hangingPunct="1">
              <a:buFont typeface="Wingdings" pitchFamily="2" charset="2"/>
              <a:buNone/>
            </a:pPr>
            <a:r>
              <a:rPr lang="en-US" sz="5400" smtClean="0"/>
              <a:t>BUT…</a:t>
            </a:r>
          </a:p>
          <a:p>
            <a:pPr algn="ctr" eaLnBrk="1" hangingPunct="1">
              <a:buFont typeface="Wingdings" pitchFamily="2" charset="2"/>
              <a:buNone/>
            </a:pPr>
            <a:r>
              <a:rPr lang="en-US" sz="5400" smtClean="0"/>
              <a:t>ENERGY CHANGES AREN’T THE WHOLE STORY!</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The rest of the story…</a:t>
            </a:r>
          </a:p>
        </p:txBody>
      </p:sp>
      <p:sp>
        <p:nvSpPr>
          <p:cNvPr id="45059" name="Rectangle 3"/>
          <p:cNvSpPr>
            <a:spLocks noGrp="1" noChangeArrowheads="1"/>
          </p:cNvSpPr>
          <p:nvPr>
            <p:ph type="body" idx="1"/>
          </p:nvPr>
        </p:nvSpPr>
        <p:spPr/>
        <p:txBody>
          <a:bodyPr/>
          <a:lstStyle/>
          <a:p>
            <a:pPr eaLnBrk="1" hangingPunct="1">
              <a:buFont typeface="Wingdings" pitchFamily="2" charset="2"/>
              <a:buNone/>
            </a:pPr>
            <a:r>
              <a:rPr lang="en-US" sz="2500" smtClean="0"/>
              <a:t>The energy of the molecules and their motions are one part of the story – the “thermo part”.</a:t>
            </a:r>
          </a:p>
          <a:p>
            <a:pPr eaLnBrk="1" hangingPunct="1">
              <a:buFont typeface="Wingdings" pitchFamily="2" charset="2"/>
              <a:buNone/>
            </a:pPr>
            <a:endParaRPr lang="en-US" sz="2500" smtClean="0"/>
          </a:p>
          <a:p>
            <a:pPr eaLnBrk="1" hangingPunct="1">
              <a:buFont typeface="Wingdings" pitchFamily="2" charset="2"/>
              <a:buNone/>
            </a:pPr>
            <a:r>
              <a:rPr lang="en-US" sz="2500" smtClean="0"/>
              <a:t>There is also the distribution of atoms within the allowed states.  It not only matters what the average energy of the system is, but which molecules have what energies and what positions!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more energy</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H</a:t>
            </a:r>
            <a:r>
              <a:rPr lang="en-US" baseline="-25000" dirty="0" smtClean="0"/>
              <a:t>2</a:t>
            </a:r>
            <a:r>
              <a:rPr lang="en-US" dirty="0" smtClean="0"/>
              <a:t>O (g) AT 298 k</a:t>
            </a:r>
          </a:p>
          <a:p>
            <a:pPr marL="514350" indent="-514350">
              <a:buAutoNum type="alphaUcPeriod"/>
            </a:pPr>
            <a:r>
              <a:rPr lang="en-US" dirty="0" smtClean="0"/>
              <a:t>H</a:t>
            </a:r>
            <a:r>
              <a:rPr lang="en-US" baseline="-25000" dirty="0" smtClean="0"/>
              <a:t>2</a:t>
            </a:r>
            <a:r>
              <a:rPr lang="en-US" dirty="0" smtClean="0"/>
              <a:t>O (l) at 298 K</a:t>
            </a:r>
          </a:p>
          <a:p>
            <a:pPr marL="514350" indent="-514350">
              <a:buAutoNum type="alphaUcPeriod"/>
            </a:pPr>
            <a:r>
              <a:rPr lang="en-US" dirty="0" smtClean="0"/>
              <a:t>They are the same, it’s 298 K</a:t>
            </a:r>
          </a:p>
          <a:p>
            <a:pPr marL="514350" indent="-514350">
              <a:buAutoNum type="alphaUcPeriod"/>
            </a:pPr>
            <a:r>
              <a:rPr lang="en-US" dirty="0" smtClean="0"/>
              <a:t>I need more information</a:t>
            </a:r>
          </a:p>
          <a:p>
            <a:pPr marL="514350" indent="-514350">
              <a:buAutoNum type="alphaUcPeriod"/>
            </a:pPr>
            <a:r>
              <a:rPr lang="en-US" dirty="0" smtClean="0"/>
              <a:t>The people near me are talking and distracting me, please hit them hard in the head.</a:t>
            </a:r>
            <a:endParaRPr lang="en-US" dirty="0"/>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54</a:t>
            </a:fld>
            <a:endParaRPr lang="en-US"/>
          </a:p>
        </p:txBody>
      </p:sp>
    </p:spTree>
    <p:extLst>
      <p:ext uri="{BB962C8B-B14F-4D97-AF65-F5344CB8AC3E}">
        <p14:creationId xmlns:p14="http://schemas.microsoft.com/office/powerpoint/2010/main" val="37695622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water on the nightstand is less in the morning…</a:t>
            </a:r>
            <a:endParaRPr lang="en-US" dirty="0"/>
          </a:p>
        </p:txBody>
      </p:sp>
      <p:sp>
        <p:nvSpPr>
          <p:cNvPr id="3" name="Content Placeholder 2"/>
          <p:cNvSpPr>
            <a:spLocks noGrp="1"/>
          </p:cNvSpPr>
          <p:nvPr>
            <p:ph idx="1"/>
          </p:nvPr>
        </p:nvSpPr>
        <p:spPr/>
        <p:txBody>
          <a:bodyPr/>
          <a:lstStyle/>
          <a:p>
            <a:pPr marL="0" indent="0">
              <a:buNone/>
            </a:pPr>
            <a:r>
              <a:rPr lang="en-US" dirty="0" smtClean="0"/>
              <a:t>That is because:</a:t>
            </a:r>
          </a:p>
          <a:p>
            <a:pPr marL="514350" indent="-514350">
              <a:buAutoNum type="alphaUcPeriod"/>
            </a:pPr>
            <a:r>
              <a:rPr lang="en-US" dirty="0" smtClean="0"/>
              <a:t>The temperature for a nanosecond was 100 </a:t>
            </a:r>
            <a:r>
              <a:rPr lang="en-US" dirty="0" err="1" smtClean="0"/>
              <a:t>deg</a:t>
            </a:r>
            <a:r>
              <a:rPr lang="en-US" dirty="0" smtClean="0"/>
              <a:t> C in the room</a:t>
            </a:r>
          </a:p>
          <a:p>
            <a:pPr marL="514350" indent="-514350">
              <a:buAutoNum type="alphaUcPeriod"/>
            </a:pPr>
            <a:r>
              <a:rPr lang="en-US" dirty="0" smtClean="0"/>
              <a:t>The cat licked it</a:t>
            </a:r>
          </a:p>
          <a:p>
            <a:pPr marL="0" indent="0">
              <a:buNone/>
            </a:pPr>
            <a:r>
              <a:rPr lang="en-US" dirty="0" smtClean="0"/>
              <a:t>C. Some of the water molecules have enough energy to be gases</a:t>
            </a:r>
          </a:p>
          <a:p>
            <a:pPr marL="0" indent="0">
              <a:buNone/>
            </a:pPr>
            <a:r>
              <a:rPr lang="en-US" dirty="0" smtClean="0"/>
              <a:t>D. Molecules prefer to be in higher energy states</a:t>
            </a:r>
          </a:p>
          <a:p>
            <a:pPr marL="0" indent="0">
              <a:buNone/>
            </a:pPr>
            <a:r>
              <a:rPr lang="en-US" dirty="0" smtClean="0"/>
              <a:t>E. Molecules prefer to be in lower energy states.</a:t>
            </a:r>
            <a:endParaRPr lang="en-US" dirty="0"/>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55</a:t>
            </a:fld>
            <a:endParaRPr lang="en-US"/>
          </a:p>
        </p:txBody>
      </p:sp>
    </p:spTree>
    <p:extLst>
      <p:ext uri="{BB962C8B-B14F-4D97-AF65-F5344CB8AC3E}">
        <p14:creationId xmlns:p14="http://schemas.microsoft.com/office/powerpoint/2010/main" val="1740929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The rest of the story…</a:t>
            </a:r>
          </a:p>
        </p:txBody>
      </p:sp>
      <p:sp>
        <p:nvSpPr>
          <p:cNvPr id="4608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…is </a:t>
            </a:r>
            <a:r>
              <a:rPr lang="en-US" b="1" smtClean="0"/>
              <a:t>entropy (S)</a:t>
            </a:r>
            <a:r>
              <a:rPr lang="en-US" smtClean="0"/>
              <a:t> - is a measure of the distribution of states.</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Entropy is sometimes defined as “disorder” or “randomness”.  It is really more complicated than that and represents the total number of different micro-states available to the system.</a:t>
            </a:r>
          </a:p>
          <a:p>
            <a:pPr eaLnBrk="1" hangingPunct="1">
              <a:lnSpc>
                <a:spcPct val="90000"/>
              </a:lnSpc>
              <a:buFont typeface="Wingdings" pitchFamily="2" charset="2"/>
              <a:buNone/>
            </a:pPr>
            <a:endParaRPr lang="en-US"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Entropy is…</a:t>
            </a:r>
          </a:p>
        </p:txBody>
      </p:sp>
      <p:sp>
        <p:nvSpPr>
          <p:cNvPr id="4710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…a state function.</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Entropy gets handled much the same as enthalpy.</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There are tables of entropy values, and it is usually the change (</a:t>
            </a:r>
            <a:r>
              <a:rPr lang="en-US" smtClean="0">
                <a:sym typeface="Symbol" pitchFamily="18" charset="2"/>
              </a:rPr>
              <a:t></a:t>
            </a:r>
            <a:r>
              <a:rPr lang="en-US" smtClean="0">
                <a:sym typeface="WP Greek Courier" pitchFamily="49" charset="2"/>
              </a:rPr>
              <a:t> </a:t>
            </a:r>
            <a:r>
              <a:rPr lang="en-US" smtClean="0"/>
              <a:t>S) that matters more than the absolute amount.</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Some examples</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mtClean="0"/>
              <a:t>What has more entropy: 1 mole of water or 1 mole of steam?  Why?</a:t>
            </a:r>
          </a:p>
          <a:p>
            <a:pPr eaLnBrk="1" hangingPunct="1">
              <a:buFont typeface="Wingdings" pitchFamily="2" charset="2"/>
              <a:buNone/>
            </a:pPr>
            <a:endParaRPr lang="en-US" smtClean="0"/>
          </a:p>
          <a:p>
            <a:pPr eaLnBrk="1" hangingPunct="1">
              <a:buFont typeface="Wingdings" pitchFamily="2" charset="2"/>
              <a:buNone/>
            </a:pPr>
            <a:r>
              <a:rPr lang="en-US" smtClean="0"/>
              <a:t>1 mole of steam – the molecules in steam are not associated with each other and are, therefore, free to explore more positions and energy states!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diamond(in)">
                                      <p:cBhvr>
                                        <p:cTn id="7" dur="20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Some examples</a:t>
            </a:r>
          </a:p>
        </p:txBody>
      </p:sp>
      <p:sp>
        <p:nvSpPr>
          <p:cNvPr id="4301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What has more entropy: 1 mole of water or ½ mole of water mixed with ½ mole of methanol?  Why?</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The mixture – there are the same number of molecules in both systems, but the mixture allows for more possible distributions of the molecules!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59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animEffect transition="in" filter="diamond(in)">
                                      <p:cBhvr>
                                        <p:cTn id="7" dur="2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States</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r>
              <a:rPr lang="en-US" smtClean="0"/>
              <a:t>I mix 1 molecule of O</a:t>
            </a:r>
            <a:r>
              <a:rPr lang="en-US" baseline="-25000" smtClean="0"/>
              <a:t>2</a:t>
            </a:r>
            <a:r>
              <a:rPr lang="en-US" smtClean="0"/>
              <a:t> and 1 molecule of H</a:t>
            </a:r>
            <a:r>
              <a:rPr lang="en-US" baseline="-25000" smtClean="0"/>
              <a:t>2</a:t>
            </a:r>
            <a:r>
              <a:rPr lang="en-US" smtClean="0"/>
              <a:t> in an evacuated 1 L flask.  How many different states of this system are there?</a:t>
            </a:r>
          </a:p>
          <a:p>
            <a:pPr eaLnBrk="1" hangingPunct="1">
              <a:buFont typeface="Wingdings" pitchFamily="2" charset="2"/>
              <a:buNone/>
            </a:pPr>
            <a:endParaRPr lang="en-US" smtClean="0"/>
          </a:p>
          <a:p>
            <a:pPr eaLnBrk="1" hangingPunct="1">
              <a:buFont typeface="Wingdings" pitchFamily="2" charset="2"/>
              <a:buNone/>
            </a:pPr>
            <a:r>
              <a:rPr lang="en-US" smtClean="0"/>
              <a:t>A nearly infinite number of them!</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diamond(in)">
                                      <p:cBhvr>
                                        <p:cTn id="7" dur="2000"/>
                                        <p:tgtEl>
                                          <p:spTgt spid="3481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mph" presetSubtype="0" repeatCount="indefinite" fill="hold" nodeType="clickEffect">
                                  <p:stCondLst>
                                    <p:cond delay="0"/>
                                  </p:stCondLst>
                                  <p:endCondLst>
                                    <p:cond evt="onNext" delay="0">
                                      <p:tgtEl>
                                        <p:sldTgt/>
                                      </p:tgtEl>
                                    </p:cond>
                                  </p:endCondLst>
                                  <p:childTnLst>
                                    <p:animEffect transition="out" filter="fade">
                                      <p:cBhvr>
                                        <p:cTn id="11" dur="500" tmFilter="0, 0; .2, .5; .8, .5; 1, 0"/>
                                        <p:tgtEl>
                                          <p:spTgt spid="34819">
                                            <p:txEl>
                                              <p:pRg st="2" end="2"/>
                                            </p:txEl>
                                          </p:spTgt>
                                        </p:tgtEl>
                                      </p:cBhvr>
                                    </p:animEffect>
                                    <p:animScale>
                                      <p:cBhvr>
                                        <p:cTn id="12" dur="250" autoRev="1" fill="hold"/>
                                        <p:tgtEl>
                                          <p:spTgt spid="34819">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The Laws of Thermodynamics</a:t>
            </a:r>
          </a:p>
        </p:txBody>
      </p:sp>
      <p:sp>
        <p:nvSpPr>
          <p:cNvPr id="50179" name="Rectangle 3"/>
          <p:cNvSpPr>
            <a:spLocks noGrp="1" noChangeArrowheads="1"/>
          </p:cNvSpPr>
          <p:nvPr>
            <p:ph type="body" idx="1"/>
          </p:nvPr>
        </p:nvSpPr>
        <p:spPr/>
        <p:txBody>
          <a:bodyPr/>
          <a:lstStyle/>
          <a:p>
            <a:pPr eaLnBrk="1" hangingPunct="1">
              <a:buFont typeface="Wingdings" pitchFamily="2" charset="2"/>
              <a:buNone/>
            </a:pPr>
            <a:r>
              <a:rPr lang="en-US" smtClean="0"/>
              <a:t>1</a:t>
            </a:r>
            <a:r>
              <a:rPr lang="en-US" baseline="30000" smtClean="0"/>
              <a:t>st</a:t>
            </a:r>
            <a:r>
              <a:rPr lang="en-US" smtClean="0"/>
              <a:t> Law – Conservation of Energy</a:t>
            </a:r>
          </a:p>
          <a:p>
            <a:pPr eaLnBrk="1" hangingPunct="1">
              <a:buFont typeface="Wingdings" pitchFamily="2" charset="2"/>
              <a:buNone/>
            </a:pPr>
            <a:endParaRPr lang="en-US" smtClean="0"/>
          </a:p>
          <a:p>
            <a:pPr eaLnBrk="1" hangingPunct="1">
              <a:buFont typeface="Wingdings" pitchFamily="2" charset="2"/>
              <a:buNone/>
            </a:pPr>
            <a:r>
              <a:rPr lang="en-US" smtClean="0"/>
              <a:t>2</a:t>
            </a:r>
            <a:r>
              <a:rPr lang="en-US" baseline="30000" smtClean="0"/>
              <a:t>nd</a:t>
            </a:r>
            <a:r>
              <a:rPr lang="en-US" smtClean="0"/>
              <a:t> Law – The Entropy of the universe is always increasing for spontaneous changes.</a:t>
            </a:r>
          </a:p>
          <a:p>
            <a:pPr eaLnBrk="1" hangingPunct="1">
              <a:buFont typeface="Wingdings" pitchFamily="2" charset="2"/>
              <a:buNone/>
            </a:pPr>
            <a:endParaRPr lang="en-US" smtClean="0"/>
          </a:p>
          <a:p>
            <a:pPr eaLnBrk="1" hangingPunct="1">
              <a:buFont typeface="Wingdings" pitchFamily="2" charset="2"/>
              <a:buNone/>
            </a:pPr>
            <a:r>
              <a:rPr lang="en-US" smtClean="0"/>
              <a:t>3</a:t>
            </a:r>
            <a:r>
              <a:rPr lang="en-US" baseline="30000" smtClean="0"/>
              <a:t>rd</a:t>
            </a:r>
            <a:r>
              <a:rPr lang="en-US" smtClean="0"/>
              <a:t> Law – A perfect crystal at 0 K has no entropy.</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Calculating Entropy Change</a:t>
            </a:r>
          </a:p>
        </p:txBody>
      </p:sp>
      <p:sp>
        <p:nvSpPr>
          <p:cNvPr id="5120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500" smtClean="0"/>
              <a:t>What is the entropy change for creating steam from hydrogen and oxygen at 298K?</a:t>
            </a:r>
          </a:p>
          <a:p>
            <a:pPr eaLnBrk="1" hangingPunct="1">
              <a:lnSpc>
                <a:spcPct val="80000"/>
              </a:lnSpc>
              <a:buFont typeface="Wingdings" pitchFamily="2" charset="2"/>
              <a:buNone/>
            </a:pPr>
            <a:endParaRPr lang="en-US" sz="2500" smtClean="0"/>
          </a:p>
          <a:p>
            <a:pPr eaLnBrk="1" hangingPunct="1">
              <a:lnSpc>
                <a:spcPct val="80000"/>
              </a:lnSpc>
              <a:buFont typeface="Wingdings" pitchFamily="2" charset="2"/>
              <a:buNone/>
            </a:pPr>
            <a:r>
              <a:rPr lang="en-US" sz="2400" smtClean="0"/>
              <a:t>2 H</a:t>
            </a:r>
            <a:r>
              <a:rPr lang="en-US" sz="2400" baseline="-25000" smtClean="0"/>
              <a:t>2(g)</a:t>
            </a:r>
            <a:r>
              <a:rPr lang="en-US" sz="2400" smtClean="0"/>
              <a:t> + O</a:t>
            </a:r>
            <a:r>
              <a:rPr lang="en-US" sz="2400" baseline="-25000" smtClean="0"/>
              <a:t>2 (g)</a:t>
            </a:r>
            <a:r>
              <a:rPr lang="en-US" sz="2400" smtClean="0"/>
              <a:t> </a:t>
            </a:r>
            <a:r>
              <a:rPr lang="en-US" sz="2400" smtClean="0">
                <a:sym typeface="Symbol" pitchFamily="18" charset="2"/>
              </a:rPr>
              <a:t></a:t>
            </a:r>
            <a:r>
              <a:rPr lang="en-US" sz="2400" smtClean="0">
                <a:sym typeface="WP IconicSymbolsA" pitchFamily="2" charset="2"/>
              </a:rPr>
              <a:t> 2 H</a:t>
            </a:r>
            <a:r>
              <a:rPr lang="en-US" sz="2400" baseline="-25000" smtClean="0">
                <a:sym typeface="WP IconicSymbolsA" pitchFamily="2" charset="2"/>
              </a:rPr>
              <a:t>2</a:t>
            </a:r>
            <a:r>
              <a:rPr lang="en-US" sz="2400" smtClean="0">
                <a:sym typeface="WP IconicSymbolsA" pitchFamily="2" charset="2"/>
              </a:rPr>
              <a:t>O</a:t>
            </a:r>
            <a:r>
              <a:rPr lang="en-US" sz="2400" baseline="-25000" smtClean="0">
                <a:sym typeface="WP IconicSymbolsA" pitchFamily="2" charset="2"/>
              </a:rPr>
              <a:t> (g)</a:t>
            </a:r>
          </a:p>
          <a:p>
            <a:pPr eaLnBrk="1" hangingPunct="1">
              <a:lnSpc>
                <a:spcPct val="80000"/>
              </a:lnSpc>
              <a:buFont typeface="Wingdings" pitchFamily="2" charset="2"/>
              <a:buNone/>
            </a:pPr>
            <a:r>
              <a:rPr lang="en-US" sz="2400" smtClean="0">
                <a:sym typeface="Symbol" pitchFamily="18" charset="2"/>
              </a:rPr>
              <a:t></a:t>
            </a:r>
            <a:r>
              <a:rPr lang="en-US" sz="2400" smtClean="0">
                <a:sym typeface="WP Greek Helve" pitchFamily="2" charset="2"/>
              </a:rPr>
              <a:t> S</a:t>
            </a:r>
            <a:r>
              <a:rPr lang="en-US" sz="2400" baseline="30000" smtClean="0">
                <a:sym typeface="WP Greek Helve" pitchFamily="2" charset="2"/>
              </a:rPr>
              <a:t>0</a:t>
            </a:r>
            <a:r>
              <a:rPr lang="en-US" sz="2400" baseline="-25000" smtClean="0">
                <a:sym typeface="WP Greek Helve" pitchFamily="2" charset="2"/>
              </a:rPr>
              <a:t>rxn</a:t>
            </a:r>
            <a:r>
              <a:rPr lang="en-US" sz="2400" baseline="30000" smtClean="0">
                <a:sym typeface="WP Greek Helve" pitchFamily="2" charset="2"/>
              </a:rPr>
              <a:t> </a:t>
            </a:r>
            <a:r>
              <a:rPr lang="en-US" sz="2400" smtClean="0">
                <a:sym typeface="WP Greek Helve" pitchFamily="2" charset="2"/>
              </a:rPr>
              <a:t>=</a:t>
            </a:r>
            <a:r>
              <a:rPr lang="en-US" sz="2400" baseline="-25000" smtClean="0">
                <a:sym typeface="WP Greek Helve" pitchFamily="2" charset="2"/>
              </a:rPr>
              <a:t> </a:t>
            </a:r>
            <a:r>
              <a:rPr lang="el-GR" sz="2400" smtClean="0">
                <a:latin typeface="MS PGothic" pitchFamily="34" charset="-128"/>
                <a:ea typeface="MS PGothic" pitchFamily="34" charset="-128"/>
                <a:sym typeface="WP MathA" pitchFamily="2" charset="2"/>
              </a:rPr>
              <a:t>Σ</a:t>
            </a:r>
            <a:r>
              <a:rPr lang="en-US" sz="2400" smtClean="0">
                <a:sym typeface="WP Greek Helve" pitchFamily="2" charset="2"/>
              </a:rPr>
              <a:t>S</a:t>
            </a:r>
            <a:r>
              <a:rPr lang="en-US" sz="2400" baseline="30000" smtClean="0">
                <a:sym typeface="WP Greek Helve" pitchFamily="2" charset="2"/>
              </a:rPr>
              <a:t>0</a:t>
            </a:r>
            <a:r>
              <a:rPr lang="en-US" sz="2400" smtClean="0">
                <a:sym typeface="WP Greek Helve" pitchFamily="2" charset="2"/>
              </a:rPr>
              <a:t>(prod) - </a:t>
            </a:r>
            <a:r>
              <a:rPr lang="el-GR" sz="2400" smtClean="0">
                <a:latin typeface="MS PGothic" pitchFamily="34" charset="-128"/>
                <a:ea typeface="MS PGothic" pitchFamily="34" charset="-128"/>
                <a:sym typeface="WP MathA" pitchFamily="2" charset="2"/>
              </a:rPr>
              <a:t>Σ</a:t>
            </a:r>
            <a:r>
              <a:rPr lang="en-US" sz="2400" smtClean="0">
                <a:sym typeface="WP Greek Helve" pitchFamily="2" charset="2"/>
              </a:rPr>
              <a:t>S</a:t>
            </a:r>
            <a:r>
              <a:rPr lang="en-US" sz="2400" baseline="30000" smtClean="0">
                <a:sym typeface="WP Greek Helve" pitchFamily="2" charset="2"/>
              </a:rPr>
              <a:t>0</a:t>
            </a:r>
            <a:r>
              <a:rPr lang="en-US" sz="2400" smtClean="0">
                <a:sym typeface="WP Greek Helve" pitchFamily="2" charset="2"/>
              </a:rPr>
              <a:t>(reac)</a:t>
            </a:r>
          </a:p>
          <a:p>
            <a:pPr eaLnBrk="1" hangingPunct="1">
              <a:lnSpc>
                <a:spcPct val="80000"/>
              </a:lnSpc>
              <a:buFont typeface="Wingdings" pitchFamily="2" charset="2"/>
              <a:buNone/>
            </a:pPr>
            <a:r>
              <a:rPr lang="en-US" sz="2400" smtClean="0">
                <a:sym typeface="Symbol" pitchFamily="18" charset="2"/>
              </a:rPr>
              <a:t></a:t>
            </a:r>
            <a:r>
              <a:rPr lang="en-US" sz="2400" smtClean="0">
                <a:sym typeface="WP Greek Helve" pitchFamily="2" charset="2"/>
              </a:rPr>
              <a:t> S</a:t>
            </a:r>
            <a:r>
              <a:rPr lang="en-US" sz="2400" baseline="30000" smtClean="0">
                <a:sym typeface="WP Greek Helve" pitchFamily="2" charset="2"/>
              </a:rPr>
              <a:t>0</a:t>
            </a:r>
            <a:r>
              <a:rPr lang="en-US" sz="2400" baseline="-25000" smtClean="0">
                <a:sym typeface="WP Greek Helve" pitchFamily="2" charset="2"/>
              </a:rPr>
              <a:t>rxn</a:t>
            </a:r>
            <a:r>
              <a:rPr lang="en-US" sz="2400" baseline="30000" smtClean="0">
                <a:sym typeface="WP Greek Helve" pitchFamily="2" charset="2"/>
              </a:rPr>
              <a:t> </a:t>
            </a:r>
            <a:r>
              <a:rPr lang="en-US" sz="2400" smtClean="0">
                <a:sym typeface="WP Greek Helve" pitchFamily="2" charset="2"/>
              </a:rPr>
              <a:t>=</a:t>
            </a:r>
            <a:r>
              <a:rPr lang="en-US" sz="2400" baseline="-25000" smtClean="0">
                <a:sym typeface="WP Greek Helve" pitchFamily="2" charset="2"/>
              </a:rPr>
              <a:t> </a:t>
            </a:r>
            <a:r>
              <a:rPr lang="en-US" sz="2400" smtClean="0">
                <a:sym typeface="WP MathA" pitchFamily="2" charset="2"/>
              </a:rPr>
              <a:t>2*</a:t>
            </a:r>
            <a:r>
              <a:rPr lang="en-US" sz="2400" smtClean="0">
                <a:sym typeface="WP Greek Helve" pitchFamily="2" charset="2"/>
              </a:rPr>
              <a:t>S</a:t>
            </a:r>
            <a:r>
              <a:rPr lang="en-US" sz="2400" baseline="30000" smtClean="0">
                <a:sym typeface="WP Greek Helve" pitchFamily="2" charset="2"/>
              </a:rPr>
              <a:t>0</a:t>
            </a:r>
            <a:r>
              <a:rPr lang="en-US" sz="2400" smtClean="0">
                <a:sym typeface="WP Greek Helve" pitchFamily="2" charset="2"/>
              </a:rPr>
              <a:t>(H</a:t>
            </a:r>
            <a:r>
              <a:rPr lang="en-US" sz="2400" baseline="-25000" smtClean="0">
                <a:sym typeface="WP Greek Helve" pitchFamily="2" charset="2"/>
              </a:rPr>
              <a:t>2</a:t>
            </a:r>
            <a:r>
              <a:rPr lang="en-US" sz="2400" smtClean="0">
                <a:sym typeface="WP Greek Helve" pitchFamily="2" charset="2"/>
              </a:rPr>
              <a:t>O</a:t>
            </a:r>
            <a:r>
              <a:rPr lang="en-US" sz="2400" baseline="-25000" smtClean="0">
                <a:sym typeface="WP Greek Helve" pitchFamily="2" charset="2"/>
              </a:rPr>
              <a:t>(g)</a:t>
            </a:r>
            <a:r>
              <a:rPr lang="en-US" sz="2400" smtClean="0">
                <a:sym typeface="WP Greek Helve" pitchFamily="2" charset="2"/>
              </a:rPr>
              <a:t>  –(2*S</a:t>
            </a:r>
            <a:r>
              <a:rPr lang="en-US" sz="2400" baseline="30000" smtClean="0">
                <a:sym typeface="WP Greek Helve" pitchFamily="2" charset="2"/>
              </a:rPr>
              <a:t>0</a:t>
            </a:r>
            <a:r>
              <a:rPr lang="en-US" sz="2400" smtClean="0">
                <a:sym typeface="WP Greek Helve" pitchFamily="2" charset="2"/>
              </a:rPr>
              <a:t>(H</a:t>
            </a:r>
            <a:r>
              <a:rPr lang="en-US" sz="2400" baseline="-25000" smtClean="0">
                <a:sym typeface="WP Greek Helve" pitchFamily="2" charset="2"/>
              </a:rPr>
              <a:t>2 (g)</a:t>
            </a:r>
            <a:r>
              <a:rPr lang="en-US" sz="2400" smtClean="0">
                <a:sym typeface="WP Greek Helve" pitchFamily="2" charset="2"/>
              </a:rPr>
              <a:t>)+ S</a:t>
            </a:r>
            <a:r>
              <a:rPr lang="en-US" sz="2400" baseline="30000" smtClean="0">
                <a:sym typeface="WP Greek Helve" pitchFamily="2" charset="2"/>
              </a:rPr>
              <a:t>0</a:t>
            </a:r>
            <a:r>
              <a:rPr lang="en-US" sz="2400" smtClean="0">
                <a:sym typeface="WP Greek Helve" pitchFamily="2" charset="2"/>
              </a:rPr>
              <a:t>(O</a:t>
            </a:r>
            <a:r>
              <a:rPr lang="en-US" sz="2400" baseline="-25000" smtClean="0">
                <a:sym typeface="WP Greek Helve" pitchFamily="2" charset="2"/>
              </a:rPr>
              <a:t>2 (g)</a:t>
            </a:r>
            <a:r>
              <a:rPr lang="en-US" sz="2400" smtClean="0">
                <a:sym typeface="WP Greek Helve" pitchFamily="2" charset="2"/>
              </a:rPr>
              <a:t>))</a:t>
            </a:r>
          </a:p>
          <a:p>
            <a:pPr eaLnBrk="1" hangingPunct="1">
              <a:lnSpc>
                <a:spcPct val="80000"/>
              </a:lnSpc>
              <a:buFont typeface="Wingdings" pitchFamily="2" charset="2"/>
              <a:buNone/>
            </a:pPr>
            <a:r>
              <a:rPr lang="en-US" sz="2400" smtClean="0">
                <a:sym typeface="Symbol" pitchFamily="18" charset="2"/>
              </a:rPr>
              <a:t></a:t>
            </a:r>
            <a:r>
              <a:rPr lang="en-US" sz="2400" smtClean="0">
                <a:sym typeface="WP Greek Helve" pitchFamily="2" charset="2"/>
              </a:rPr>
              <a:t> S</a:t>
            </a:r>
            <a:r>
              <a:rPr lang="en-US" sz="2400" baseline="30000" smtClean="0">
                <a:sym typeface="WP Greek Helve" pitchFamily="2" charset="2"/>
              </a:rPr>
              <a:t>0</a:t>
            </a:r>
            <a:r>
              <a:rPr lang="en-US" sz="2400" baseline="-25000" smtClean="0">
                <a:sym typeface="WP Greek Helve" pitchFamily="2" charset="2"/>
              </a:rPr>
              <a:t>rxn</a:t>
            </a:r>
            <a:r>
              <a:rPr lang="en-US" sz="2400" baseline="30000" smtClean="0">
                <a:sym typeface="WP Greek Helve" pitchFamily="2" charset="2"/>
              </a:rPr>
              <a:t> </a:t>
            </a:r>
            <a:r>
              <a:rPr lang="en-US" sz="2400" smtClean="0">
                <a:sym typeface="WP Greek Helve" pitchFamily="2" charset="2"/>
              </a:rPr>
              <a:t>=</a:t>
            </a:r>
            <a:r>
              <a:rPr lang="en-US" sz="2400" baseline="-25000" smtClean="0">
                <a:sym typeface="WP Greek Helve" pitchFamily="2" charset="2"/>
              </a:rPr>
              <a:t> </a:t>
            </a:r>
            <a:r>
              <a:rPr lang="en-US" sz="2400" smtClean="0">
                <a:sym typeface="WP MathA" pitchFamily="2" charset="2"/>
              </a:rPr>
              <a:t>2*188.8 J/mol K</a:t>
            </a:r>
            <a:r>
              <a:rPr lang="en-US" sz="2400" smtClean="0">
                <a:sym typeface="WP Greek Helve" pitchFamily="2" charset="2"/>
              </a:rPr>
              <a:t> –(2*130.7 J/mol K + 205.2 J/mol K)</a:t>
            </a:r>
          </a:p>
          <a:p>
            <a:pPr eaLnBrk="1" hangingPunct="1">
              <a:lnSpc>
                <a:spcPct val="80000"/>
              </a:lnSpc>
              <a:buFont typeface="Wingdings" pitchFamily="2" charset="2"/>
              <a:buNone/>
            </a:pPr>
            <a:r>
              <a:rPr lang="en-US" sz="2400" smtClean="0">
                <a:sym typeface="Symbol" pitchFamily="18" charset="2"/>
              </a:rPr>
              <a:t></a:t>
            </a:r>
            <a:r>
              <a:rPr lang="en-US" sz="2400" smtClean="0">
                <a:sym typeface="WP Greek Helve" pitchFamily="2" charset="2"/>
              </a:rPr>
              <a:t> S</a:t>
            </a:r>
            <a:r>
              <a:rPr lang="en-US" sz="2400" baseline="30000" smtClean="0">
                <a:sym typeface="WP Greek Helve" pitchFamily="2" charset="2"/>
              </a:rPr>
              <a:t>0</a:t>
            </a:r>
            <a:r>
              <a:rPr lang="en-US" sz="2400" baseline="-25000" smtClean="0">
                <a:sym typeface="WP Greek Helve" pitchFamily="2" charset="2"/>
              </a:rPr>
              <a:t>rxn</a:t>
            </a:r>
            <a:r>
              <a:rPr lang="en-US" sz="2400" smtClean="0">
                <a:sym typeface="WP Greek Helve" pitchFamily="2" charset="2"/>
              </a:rPr>
              <a:t> = -89 J/K</a:t>
            </a:r>
          </a:p>
          <a:p>
            <a:pPr eaLnBrk="1" hangingPunct="1">
              <a:lnSpc>
                <a:spcPct val="80000"/>
              </a:lnSpc>
              <a:buFont typeface="Wingdings" pitchFamily="2" charset="2"/>
              <a:buNone/>
            </a:pPr>
            <a:endParaRPr lang="en-US" sz="2400" smtClean="0">
              <a:sym typeface="WP Greek Helve" pitchFamily="2" charset="2"/>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animEffect transition="in" filter="checkerboard(across)">
                                      <p:cBhvr>
                                        <p:cTn id="7" dur="500"/>
                                        <p:tgtEl>
                                          <p:spTgt spid="512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Effect transition="in" filter="checkerboard(across)">
                                      <p:cBhvr>
                                        <p:cTn id="12" dur="500"/>
                                        <p:tgtEl>
                                          <p:spTgt spid="5120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1203">
                                            <p:txEl>
                                              <p:pRg st="4" end="4"/>
                                            </p:txEl>
                                          </p:spTgt>
                                        </p:tgtEl>
                                        <p:attrNameLst>
                                          <p:attrName>style.visibility</p:attrName>
                                        </p:attrNameLst>
                                      </p:cBhvr>
                                      <p:to>
                                        <p:strVal val="visible"/>
                                      </p:to>
                                    </p:set>
                                    <p:animEffect transition="in" filter="checkerboard(across)">
                                      <p:cBhvr>
                                        <p:cTn id="17" dur="500"/>
                                        <p:tgtEl>
                                          <p:spTgt spid="5120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1203">
                                            <p:txEl>
                                              <p:pRg st="5" end="5"/>
                                            </p:txEl>
                                          </p:spTgt>
                                        </p:tgtEl>
                                        <p:attrNameLst>
                                          <p:attrName>style.visibility</p:attrName>
                                        </p:attrNameLst>
                                      </p:cBhvr>
                                      <p:to>
                                        <p:strVal val="visible"/>
                                      </p:to>
                                    </p:set>
                                    <p:animEffect transition="in" filter="checkerboard(across)">
                                      <p:cBhvr>
                                        <p:cTn id="22" dur="500"/>
                                        <p:tgtEl>
                                          <p:spTgt spid="5120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1203">
                                            <p:txEl>
                                              <p:pRg st="6" end="6"/>
                                            </p:txEl>
                                          </p:spTgt>
                                        </p:tgtEl>
                                        <p:attrNameLst>
                                          <p:attrName>style.visibility</p:attrName>
                                        </p:attrNameLst>
                                      </p:cBhvr>
                                      <p:to>
                                        <p:strVal val="visible"/>
                                      </p:to>
                                    </p:set>
                                    <p:animEffect transition="in" filter="checkerboard(across)">
                                      <p:cBhvr>
                                        <p:cTn id="27" dur="500"/>
                                        <p:tgtEl>
                                          <p:spTgt spid="512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Calculating Entropy Change</a:t>
            </a:r>
          </a:p>
        </p:txBody>
      </p:sp>
      <p:sp>
        <p:nvSpPr>
          <p:cNvPr id="52227" name="Rectangle 3"/>
          <p:cNvSpPr>
            <a:spLocks noGrp="1" noChangeArrowheads="1"/>
          </p:cNvSpPr>
          <p:nvPr>
            <p:ph type="body" idx="1"/>
          </p:nvPr>
        </p:nvSpPr>
        <p:spPr/>
        <p:txBody>
          <a:bodyPr/>
          <a:lstStyle/>
          <a:p>
            <a:pPr eaLnBrk="1" hangingPunct="1">
              <a:buFont typeface="Wingdings" pitchFamily="2" charset="2"/>
              <a:buNone/>
            </a:pPr>
            <a:r>
              <a:rPr lang="en-US" smtClean="0">
                <a:sym typeface="Symbol" pitchFamily="18" charset="2"/>
              </a:rPr>
              <a:t></a:t>
            </a:r>
            <a:r>
              <a:rPr lang="en-US" smtClean="0">
                <a:sym typeface="WP Greek Helve" pitchFamily="2" charset="2"/>
              </a:rPr>
              <a:t> S</a:t>
            </a:r>
            <a:r>
              <a:rPr lang="en-US" baseline="30000" smtClean="0">
                <a:sym typeface="WP Greek Helve" pitchFamily="2" charset="2"/>
              </a:rPr>
              <a:t>0</a:t>
            </a:r>
            <a:r>
              <a:rPr lang="en-US" baseline="-25000" smtClean="0">
                <a:sym typeface="WP Greek Helve" pitchFamily="2" charset="2"/>
              </a:rPr>
              <a:t>rxn</a:t>
            </a:r>
            <a:r>
              <a:rPr lang="en-US" smtClean="0">
                <a:sym typeface="WP Greek Helve" pitchFamily="2" charset="2"/>
              </a:rPr>
              <a:t> = -89 J/K</a:t>
            </a:r>
          </a:p>
          <a:p>
            <a:pPr eaLnBrk="1" hangingPunct="1">
              <a:buFont typeface="Wingdings" pitchFamily="2" charset="2"/>
              <a:buNone/>
            </a:pPr>
            <a:endParaRPr lang="en-US" smtClean="0">
              <a:sym typeface="WP Greek Helve" pitchFamily="2" charset="2"/>
            </a:endParaRPr>
          </a:p>
          <a:p>
            <a:pPr eaLnBrk="1" hangingPunct="1">
              <a:buFont typeface="Wingdings" pitchFamily="2" charset="2"/>
              <a:buNone/>
            </a:pPr>
            <a:r>
              <a:rPr lang="en-US" smtClean="0">
                <a:sym typeface="WP Greek Helve" pitchFamily="2" charset="2"/>
              </a:rPr>
              <a:t>NOTICE THE UNITS: J/K rather than kJ</a:t>
            </a:r>
          </a:p>
          <a:p>
            <a:pPr eaLnBrk="1" hangingPunct="1">
              <a:buFont typeface="Wingdings" pitchFamily="2" charset="2"/>
              <a:buNone/>
            </a:pPr>
            <a:endParaRPr lang="en-US" smtClean="0">
              <a:sym typeface="WP Greek Helve" pitchFamily="2" charset="2"/>
            </a:endParaRPr>
          </a:p>
          <a:p>
            <a:pPr eaLnBrk="1" hangingPunct="1">
              <a:buFont typeface="Wingdings" pitchFamily="2" charset="2"/>
              <a:buNone/>
            </a:pPr>
            <a:r>
              <a:rPr lang="en-US" smtClean="0">
                <a:sym typeface="WP Greek Helve" pitchFamily="2" charset="2"/>
              </a:rPr>
              <a:t>UNITS! UNITS! UNITS!</a:t>
            </a:r>
          </a:p>
          <a:p>
            <a:pPr eaLnBrk="1" hangingPunct="1">
              <a:buFont typeface="Wingdings" pitchFamily="2" charset="2"/>
              <a:buNone/>
            </a:pPr>
            <a:endParaRPr lang="en-US" smtClean="0">
              <a:sym typeface="WP Greek Helve" pitchFamily="2" charset="2"/>
            </a:endParaRP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What does the Universe like?</a:t>
            </a:r>
          </a:p>
        </p:txBody>
      </p:sp>
      <p:sp>
        <p:nvSpPr>
          <p:cNvPr id="53251" name="Rectangle 3"/>
          <p:cNvSpPr>
            <a:spLocks noGrp="1" noChangeArrowheads="1"/>
          </p:cNvSpPr>
          <p:nvPr>
            <p:ph type="body" idx="1"/>
          </p:nvPr>
        </p:nvSpPr>
        <p:spPr/>
        <p:txBody>
          <a:bodyPr/>
          <a:lstStyle/>
          <a:p>
            <a:pPr eaLnBrk="1" hangingPunct="1">
              <a:buFont typeface="Wingdings" pitchFamily="2" charset="2"/>
              <a:buNone/>
            </a:pPr>
            <a:r>
              <a:rPr lang="en-US" smtClean="0"/>
              <a:t>The Universe is lazy – it likes lower energy states (that’s why rocks roll down hill!)</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200" smtClean="0"/>
              <a:t>General Reaction Scheme – “hot pack”</a:t>
            </a:r>
          </a:p>
        </p:txBody>
      </p:sp>
      <p:grpSp>
        <p:nvGrpSpPr>
          <p:cNvPr id="54275" name="Group 3"/>
          <p:cNvGrpSpPr>
            <a:grpSpLocks/>
          </p:cNvGrpSpPr>
          <p:nvPr/>
        </p:nvGrpSpPr>
        <p:grpSpPr bwMode="auto">
          <a:xfrm>
            <a:off x="990600" y="1295400"/>
            <a:ext cx="6400800" cy="4938713"/>
            <a:chOff x="288" y="192"/>
            <a:chExt cx="4032" cy="3111"/>
          </a:xfrm>
        </p:grpSpPr>
        <p:grpSp>
          <p:nvGrpSpPr>
            <p:cNvPr id="54276" name="Group 4"/>
            <p:cNvGrpSpPr>
              <a:grpSpLocks/>
            </p:cNvGrpSpPr>
            <p:nvPr/>
          </p:nvGrpSpPr>
          <p:grpSpPr bwMode="auto">
            <a:xfrm>
              <a:off x="1200" y="1632"/>
              <a:ext cx="960" cy="720"/>
              <a:chOff x="960" y="2016"/>
              <a:chExt cx="1200" cy="720"/>
            </a:xfrm>
          </p:grpSpPr>
          <p:sp>
            <p:nvSpPr>
              <p:cNvPr id="54297" name="Arc 5"/>
              <p:cNvSpPr>
                <a:spLocks/>
              </p:cNvSpPr>
              <p:nvPr/>
            </p:nvSpPr>
            <p:spPr bwMode="auto">
              <a:xfrm flipV="1">
                <a:off x="1536" y="2016"/>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8" name="Arc 6"/>
              <p:cNvSpPr>
                <a:spLocks/>
              </p:cNvSpPr>
              <p:nvPr/>
            </p:nvSpPr>
            <p:spPr bwMode="auto">
              <a:xfrm flipH="1" flipV="1">
                <a:off x="960" y="2544"/>
                <a:ext cx="57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277" name="Group 7"/>
            <p:cNvGrpSpPr>
              <a:grpSpLocks/>
            </p:cNvGrpSpPr>
            <p:nvPr/>
          </p:nvGrpSpPr>
          <p:grpSpPr bwMode="auto">
            <a:xfrm>
              <a:off x="2160" y="480"/>
              <a:ext cx="768" cy="576"/>
              <a:chOff x="1488" y="1152"/>
              <a:chExt cx="1488" cy="576"/>
            </a:xfrm>
          </p:grpSpPr>
          <p:sp>
            <p:nvSpPr>
              <p:cNvPr id="54295" name="Arc 8"/>
              <p:cNvSpPr>
                <a:spLocks/>
              </p:cNvSpPr>
              <p:nvPr/>
            </p:nvSpPr>
            <p:spPr bwMode="auto">
              <a:xfrm>
                <a:off x="2208" y="1152"/>
                <a:ext cx="768"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6" name="Arc 9"/>
              <p:cNvSpPr>
                <a:spLocks/>
              </p:cNvSpPr>
              <p:nvPr/>
            </p:nvSpPr>
            <p:spPr bwMode="auto">
              <a:xfrm flipH="1">
                <a:off x="1488" y="1152"/>
                <a:ext cx="72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278" name="Line 10"/>
            <p:cNvSpPr>
              <a:spLocks noChangeShapeType="1"/>
            </p:cNvSpPr>
            <p:nvPr/>
          </p:nvSpPr>
          <p:spPr bwMode="auto">
            <a:xfrm flipV="1">
              <a:off x="2160" y="105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9" name="Line 11"/>
            <p:cNvSpPr>
              <a:spLocks noChangeShapeType="1"/>
            </p:cNvSpPr>
            <p:nvPr/>
          </p:nvSpPr>
          <p:spPr bwMode="auto">
            <a:xfrm>
              <a:off x="2928" y="1056"/>
              <a:ext cx="0"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4280" name="Group 12"/>
            <p:cNvGrpSpPr>
              <a:grpSpLocks/>
            </p:cNvGrpSpPr>
            <p:nvPr/>
          </p:nvGrpSpPr>
          <p:grpSpPr bwMode="auto">
            <a:xfrm>
              <a:off x="2928" y="2112"/>
              <a:ext cx="816" cy="720"/>
              <a:chOff x="2928" y="1872"/>
              <a:chExt cx="1248" cy="720"/>
            </a:xfrm>
          </p:grpSpPr>
          <p:sp>
            <p:nvSpPr>
              <p:cNvPr id="54293" name="Arc 13"/>
              <p:cNvSpPr>
                <a:spLocks/>
              </p:cNvSpPr>
              <p:nvPr/>
            </p:nvSpPr>
            <p:spPr bwMode="auto">
              <a:xfrm flipV="1">
                <a:off x="3552" y="2256"/>
                <a:ext cx="624" cy="336"/>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4" name="Arc 14"/>
              <p:cNvSpPr>
                <a:spLocks/>
              </p:cNvSpPr>
              <p:nvPr/>
            </p:nvSpPr>
            <p:spPr bwMode="auto">
              <a:xfrm flipH="1" flipV="1">
                <a:off x="2928" y="1872"/>
                <a:ext cx="624" cy="720"/>
              </a:xfrm>
              <a:custGeom>
                <a:avLst/>
                <a:gdLst>
                  <a:gd name="T0" fmla="*/ 0 w 21600"/>
                  <a:gd name="T1" fmla="*/ 0 h 22859"/>
                  <a:gd name="T2" fmla="*/ 0 w 21600"/>
                  <a:gd name="T3" fmla="*/ 0 h 22859"/>
                  <a:gd name="T4" fmla="*/ 0 w 21600"/>
                  <a:gd name="T5" fmla="*/ 0 h 22859"/>
                  <a:gd name="T6" fmla="*/ 0 60000 65536"/>
                  <a:gd name="T7" fmla="*/ 0 60000 65536"/>
                  <a:gd name="T8" fmla="*/ 0 60000 65536"/>
                </a:gdLst>
                <a:ahLst/>
                <a:cxnLst>
                  <a:cxn ang="T6">
                    <a:pos x="T0" y="T1"/>
                  </a:cxn>
                  <a:cxn ang="T7">
                    <a:pos x="T2" y="T3"/>
                  </a:cxn>
                  <a:cxn ang="T8">
                    <a:pos x="T4" y="T5"/>
                  </a:cxn>
                </a:cxnLst>
                <a:rect l="0" t="0" r="r" b="b"/>
                <a:pathLst>
                  <a:path w="21600" h="22859" fill="none" extrusionOk="0">
                    <a:moveTo>
                      <a:pt x="-1" y="0"/>
                    </a:moveTo>
                    <a:cubicBezTo>
                      <a:pt x="11929" y="0"/>
                      <a:pt x="21600" y="9670"/>
                      <a:pt x="21600" y="21600"/>
                    </a:cubicBezTo>
                    <a:cubicBezTo>
                      <a:pt x="21600" y="22019"/>
                      <a:pt x="21587" y="22439"/>
                      <a:pt x="21563" y="22859"/>
                    </a:cubicBezTo>
                  </a:path>
                  <a:path w="21600" h="22859" stroke="0" extrusionOk="0">
                    <a:moveTo>
                      <a:pt x="-1" y="0"/>
                    </a:moveTo>
                    <a:cubicBezTo>
                      <a:pt x="11929" y="0"/>
                      <a:pt x="21600" y="9670"/>
                      <a:pt x="21600" y="21600"/>
                    </a:cubicBezTo>
                    <a:cubicBezTo>
                      <a:pt x="21600" y="22019"/>
                      <a:pt x="21587" y="22439"/>
                      <a:pt x="21563" y="22859"/>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281" name="Line 15"/>
            <p:cNvSpPr>
              <a:spLocks noChangeShapeType="1"/>
            </p:cNvSpPr>
            <p:nvPr/>
          </p:nvSpPr>
          <p:spPr bwMode="auto">
            <a:xfrm>
              <a:off x="720" y="2976"/>
              <a:ext cx="3600"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2" name="Line 16"/>
            <p:cNvSpPr>
              <a:spLocks noChangeShapeType="1"/>
            </p:cNvSpPr>
            <p:nvPr/>
          </p:nvSpPr>
          <p:spPr bwMode="auto">
            <a:xfrm flipV="1">
              <a:off x="720" y="192"/>
              <a:ext cx="0" cy="2784"/>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3" name="Text Box 17"/>
            <p:cNvSpPr txBox="1">
              <a:spLocks noChangeArrowheads="1"/>
            </p:cNvSpPr>
            <p:nvPr/>
          </p:nvSpPr>
          <p:spPr bwMode="auto">
            <a:xfrm>
              <a:off x="1776" y="3072"/>
              <a:ext cx="1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Reaction Coordinate</a:t>
              </a:r>
            </a:p>
          </p:txBody>
        </p:sp>
        <p:sp>
          <p:nvSpPr>
            <p:cNvPr id="54284" name="Text Box 18"/>
            <p:cNvSpPr txBox="1">
              <a:spLocks noChangeArrowheads="1"/>
            </p:cNvSpPr>
            <p:nvPr/>
          </p:nvSpPr>
          <p:spPr bwMode="auto">
            <a:xfrm rot="-5400000">
              <a:off x="118" y="1322"/>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Energy</a:t>
              </a:r>
            </a:p>
          </p:txBody>
        </p:sp>
        <p:sp>
          <p:nvSpPr>
            <p:cNvPr id="54285" name="Text Box 19"/>
            <p:cNvSpPr txBox="1">
              <a:spLocks noChangeArrowheads="1"/>
            </p:cNvSpPr>
            <p:nvPr/>
          </p:nvSpPr>
          <p:spPr bwMode="auto">
            <a:xfrm>
              <a:off x="1296" y="2016"/>
              <a:ext cx="54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Reactants</a:t>
              </a:r>
            </a:p>
          </p:txBody>
        </p:sp>
        <p:sp>
          <p:nvSpPr>
            <p:cNvPr id="54286" name="Text Box 20"/>
            <p:cNvSpPr txBox="1">
              <a:spLocks noChangeArrowheads="1"/>
            </p:cNvSpPr>
            <p:nvPr/>
          </p:nvSpPr>
          <p:spPr bwMode="auto">
            <a:xfrm>
              <a:off x="3158" y="2469"/>
              <a:ext cx="4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latin typeface="Arial" charset="0"/>
                </a:rPr>
                <a:t>Products</a:t>
              </a:r>
            </a:p>
          </p:txBody>
        </p:sp>
        <p:sp>
          <p:nvSpPr>
            <p:cNvPr id="54287" name="Line 21"/>
            <p:cNvSpPr>
              <a:spLocks noChangeShapeType="1"/>
            </p:cNvSpPr>
            <p:nvPr/>
          </p:nvSpPr>
          <p:spPr bwMode="auto">
            <a:xfrm>
              <a:off x="1680" y="2352"/>
              <a:ext cx="1248"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8" name="Line 22"/>
            <p:cNvSpPr>
              <a:spLocks noChangeShapeType="1"/>
            </p:cNvSpPr>
            <p:nvPr/>
          </p:nvSpPr>
          <p:spPr bwMode="auto">
            <a:xfrm flipV="1">
              <a:off x="2544" y="480"/>
              <a:ext cx="0" cy="187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9" name="Text Box 23"/>
            <p:cNvSpPr txBox="1">
              <a:spLocks noChangeArrowheads="1"/>
            </p:cNvSpPr>
            <p:nvPr/>
          </p:nvSpPr>
          <p:spPr bwMode="auto">
            <a:xfrm>
              <a:off x="2534" y="1271"/>
              <a:ext cx="2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latin typeface="Arial" charset="0"/>
                </a:rPr>
                <a:t>E</a:t>
              </a:r>
              <a:r>
                <a:rPr lang="en-US" baseline="-25000">
                  <a:latin typeface="Arial" charset="0"/>
                </a:rPr>
                <a:t>a</a:t>
              </a:r>
              <a:endParaRPr lang="en-US">
                <a:latin typeface="Arial" charset="0"/>
              </a:endParaRPr>
            </a:p>
          </p:txBody>
        </p:sp>
        <p:sp>
          <p:nvSpPr>
            <p:cNvPr id="54290" name="Line 24"/>
            <p:cNvSpPr>
              <a:spLocks noChangeShapeType="1"/>
            </p:cNvSpPr>
            <p:nvPr/>
          </p:nvSpPr>
          <p:spPr bwMode="auto">
            <a:xfrm>
              <a:off x="2592" y="2832"/>
              <a:ext cx="672"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1" name="Line 25"/>
            <p:cNvSpPr>
              <a:spLocks noChangeShapeType="1"/>
            </p:cNvSpPr>
            <p:nvPr/>
          </p:nvSpPr>
          <p:spPr bwMode="auto">
            <a:xfrm>
              <a:off x="2736" y="2352"/>
              <a:ext cx="0" cy="48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2" name="Text Box 26"/>
            <p:cNvSpPr txBox="1">
              <a:spLocks noChangeArrowheads="1"/>
            </p:cNvSpPr>
            <p:nvPr/>
          </p:nvSpPr>
          <p:spPr bwMode="auto">
            <a:xfrm>
              <a:off x="2390" y="247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l-GR">
                  <a:latin typeface="Arial" charset="0"/>
                </a:rPr>
                <a:t>Δ</a:t>
              </a:r>
              <a:r>
                <a:rPr lang="en-US">
                  <a:latin typeface="Arial" charset="0"/>
                </a:rPr>
                <a:t>H</a:t>
              </a:r>
              <a:endParaRPr lang="el-GR">
                <a:latin typeface="Arial" charset="0"/>
              </a:endParaRPr>
            </a:p>
          </p:txBody>
        </p:sp>
      </p:gr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en-US" smtClean="0"/>
          </a:p>
        </p:txBody>
      </p:sp>
      <p:sp>
        <p:nvSpPr>
          <p:cNvPr id="55299" name="Rectangle 3"/>
          <p:cNvSpPr>
            <a:spLocks noGrp="1" noChangeArrowheads="1"/>
          </p:cNvSpPr>
          <p:nvPr>
            <p:ph type="body" idx="1"/>
          </p:nvPr>
        </p:nvSpPr>
        <p:spPr/>
        <p:txBody>
          <a:bodyPr/>
          <a:lstStyle/>
          <a:p>
            <a:pPr eaLnBrk="1" hangingPunct="1">
              <a:buFont typeface="Wingdings" pitchFamily="2" charset="2"/>
              <a:buNone/>
            </a:pPr>
            <a:r>
              <a:rPr lang="en-US" smtClean="0"/>
              <a:t>Just like the rock needing a shove to get rolling, a reaction needs to get “over the hump” (overcome E</a:t>
            </a:r>
            <a:r>
              <a:rPr lang="en-US" baseline="-25000" smtClean="0"/>
              <a:t>A</a:t>
            </a:r>
            <a:r>
              <a:rPr lang="en-US" smtClean="0"/>
              <a:t>).  But an exothermic reaction is always better than an endothermic reaction because the final state (products) are lower in energy.</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200" smtClean="0"/>
              <a:t>What about entropy and the Universe?</a:t>
            </a:r>
          </a:p>
        </p:txBody>
      </p:sp>
      <p:sp>
        <p:nvSpPr>
          <p:cNvPr id="57347" name="Rectangle 3"/>
          <p:cNvSpPr>
            <a:spLocks noGrp="1" noChangeArrowheads="1"/>
          </p:cNvSpPr>
          <p:nvPr>
            <p:ph type="body" idx="1"/>
          </p:nvPr>
        </p:nvSpPr>
        <p:spPr/>
        <p:txBody>
          <a:bodyPr/>
          <a:lstStyle/>
          <a:p>
            <a:pPr eaLnBrk="1" hangingPunct="1">
              <a:buFont typeface="Wingdings" pitchFamily="2" charset="2"/>
              <a:buNone/>
            </a:pPr>
            <a:r>
              <a:rPr lang="en-US" smtClean="0"/>
              <a:t>Turns out the Universe likes MORE entropy.  (The little trickster likes “disorder”!)</a:t>
            </a:r>
          </a:p>
          <a:p>
            <a:pPr eaLnBrk="1" hangingPunct="1">
              <a:buFont typeface="Wingdings" pitchFamily="2" charset="2"/>
              <a:buNone/>
            </a:pPr>
            <a:endParaRPr lang="en-US" smtClean="0"/>
          </a:p>
          <a:p>
            <a:pPr eaLnBrk="1" hangingPunct="1">
              <a:buFont typeface="Wingdings" pitchFamily="2" charset="2"/>
              <a:buNone/>
            </a:pPr>
            <a:r>
              <a:rPr lang="en-US" smtClean="0"/>
              <a:t>Increasing entropy means </a:t>
            </a:r>
            <a:r>
              <a:rPr lang="en-US" smtClean="0">
                <a:sym typeface="Symbol" pitchFamily="18" charset="2"/>
              </a:rPr>
              <a:t></a:t>
            </a:r>
            <a:r>
              <a:rPr lang="en-US" smtClean="0">
                <a:sym typeface="WP Greek Helve" pitchFamily="2" charset="2"/>
              </a:rPr>
              <a:t> S would be: greater than 0, less than 0?</a:t>
            </a:r>
          </a:p>
          <a:p>
            <a:pPr eaLnBrk="1" hangingPunct="1">
              <a:buFont typeface="Wingdings" pitchFamily="2" charset="2"/>
              <a:buNone/>
            </a:pPr>
            <a:endParaRPr lang="en-US" smtClean="0">
              <a:sym typeface="WP Greek Helve" pitchFamily="2" charset="2"/>
            </a:endParaRPr>
          </a:p>
          <a:p>
            <a:pPr eaLnBrk="1" hangingPunct="1">
              <a:buFont typeface="Wingdings" pitchFamily="2" charset="2"/>
              <a:buNone/>
            </a:pPr>
            <a:r>
              <a:rPr lang="en-US" smtClean="0">
                <a:sym typeface="WP Greek Helve" pitchFamily="2" charset="2"/>
              </a:rPr>
              <a:t>Greater than 0 (products – reactants)</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7347">
                                            <p:txEl>
                                              <p:pRg st="4" end="4"/>
                                            </p:txEl>
                                          </p:spTgt>
                                        </p:tgtEl>
                                        <p:attrNameLst>
                                          <p:attrName>style.visibility</p:attrName>
                                        </p:attrNameLst>
                                      </p:cBhvr>
                                      <p:to>
                                        <p:strVal val="visible"/>
                                      </p:to>
                                    </p:set>
                                    <p:animEffect transition="in" filter="box(in)">
                                      <p:cBhvr>
                                        <p:cTn id="7"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entropy means delta S </a:t>
            </a:r>
            <a:r>
              <a:rPr lang="en-US" dirty="0" err="1" smtClean="0"/>
              <a:t>nis</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Positive</a:t>
            </a:r>
          </a:p>
          <a:p>
            <a:pPr marL="514350" indent="-514350">
              <a:buAutoNum type="alphaUcPeriod"/>
            </a:pPr>
            <a:r>
              <a:rPr lang="en-US" dirty="0" smtClean="0"/>
              <a:t>Negative</a:t>
            </a:r>
          </a:p>
          <a:p>
            <a:pPr marL="514350" indent="-514350">
              <a:buAutoNum type="alphaUcPeriod"/>
            </a:pPr>
            <a:r>
              <a:rPr lang="en-US" dirty="0" smtClean="0"/>
              <a:t>Zero</a:t>
            </a:r>
          </a:p>
          <a:p>
            <a:pPr marL="514350" indent="-514350">
              <a:buAutoNum type="alphaUcPeriod"/>
            </a:pPr>
            <a:r>
              <a:rPr lang="en-US" dirty="0" smtClean="0"/>
              <a:t>Shut up I’m watching </a:t>
            </a:r>
            <a:r>
              <a:rPr lang="en-US" dirty="0" err="1" smtClean="0"/>
              <a:t>youtube</a:t>
            </a:r>
            <a:r>
              <a:rPr lang="en-US" dirty="0" smtClean="0"/>
              <a:t> videos</a:t>
            </a:r>
            <a:endParaRPr lang="en-US" dirty="0"/>
          </a:p>
        </p:txBody>
      </p:sp>
      <p:sp>
        <p:nvSpPr>
          <p:cNvPr id="5" name="Slide Number Placeholder 4"/>
          <p:cNvSpPr>
            <a:spLocks noGrp="1"/>
          </p:cNvSpPr>
          <p:nvPr>
            <p:ph type="sldNum" sz="quarter" idx="12"/>
          </p:nvPr>
        </p:nvSpPr>
        <p:spPr/>
        <p:txBody>
          <a:bodyPr/>
          <a:lstStyle/>
          <a:p>
            <a:pPr>
              <a:defRPr/>
            </a:pPr>
            <a:fld id="{9105EDD6-A390-4DD0-A0ED-34F114914B10}" type="slidenum">
              <a:rPr lang="en-US" smtClean="0"/>
              <a:pPr>
                <a:defRPr/>
              </a:pPr>
              <a:t>67</a:t>
            </a:fld>
            <a:endParaRPr lang="en-US"/>
          </a:p>
        </p:txBody>
      </p:sp>
    </p:spTree>
    <p:extLst>
      <p:ext uri="{BB962C8B-B14F-4D97-AF65-F5344CB8AC3E}">
        <p14:creationId xmlns:p14="http://schemas.microsoft.com/office/powerpoint/2010/main" val="17740878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If the Universe gets to choose:</a:t>
            </a:r>
          </a:p>
        </p:txBody>
      </p:sp>
      <p:sp>
        <p:nvSpPr>
          <p:cNvPr id="57347" name="Rectangle 3"/>
          <p:cNvSpPr>
            <a:spLocks noGrp="1" noChangeArrowheads="1"/>
          </p:cNvSpPr>
          <p:nvPr>
            <p:ph type="body" idx="1"/>
          </p:nvPr>
        </p:nvSpPr>
        <p:spPr/>
        <p:txBody>
          <a:bodyPr/>
          <a:lstStyle/>
          <a:p>
            <a:pPr eaLnBrk="1" hangingPunct="1">
              <a:buFont typeface="Wingdings" pitchFamily="2" charset="2"/>
              <a:buNone/>
            </a:pPr>
            <a:r>
              <a:rPr lang="en-US" smtClean="0"/>
              <a:t>It prefers an exothermic reaction (</a:t>
            </a:r>
            <a:r>
              <a:rPr lang="en-US" smtClean="0">
                <a:sym typeface="Symbol" pitchFamily="18" charset="2"/>
              </a:rPr>
              <a:t></a:t>
            </a:r>
            <a:r>
              <a:rPr lang="en-US" smtClean="0">
                <a:sym typeface="WP Greek Helve" pitchFamily="2" charset="2"/>
              </a:rPr>
              <a:t>H&lt;0) that increases entropy (</a:t>
            </a:r>
            <a:r>
              <a:rPr lang="en-US" smtClean="0">
                <a:sym typeface="Symbol" pitchFamily="18" charset="2"/>
              </a:rPr>
              <a:t></a:t>
            </a:r>
            <a:r>
              <a:rPr lang="en-US" smtClean="0">
                <a:sym typeface="WP Greek Helve" pitchFamily="2" charset="2"/>
              </a:rPr>
              <a:t>S&gt;0).</a:t>
            </a:r>
          </a:p>
          <a:p>
            <a:pPr eaLnBrk="1" hangingPunct="1">
              <a:buFont typeface="Wingdings" pitchFamily="2" charset="2"/>
              <a:buNone/>
            </a:pPr>
            <a:endParaRPr lang="en-US" smtClean="0">
              <a:sym typeface="WP Greek Helve" pitchFamily="2" charset="2"/>
            </a:endParaRPr>
          </a:p>
          <a:p>
            <a:pPr eaLnBrk="1" hangingPunct="1">
              <a:buFont typeface="Wingdings" pitchFamily="2" charset="2"/>
              <a:buNone/>
            </a:pPr>
            <a:r>
              <a:rPr lang="en-US" smtClean="0">
                <a:sym typeface="WP Greek Helve" pitchFamily="2" charset="2"/>
              </a:rPr>
              <a:t>Such a reaction is called “spontaneous” – it happens without you needing to force it.</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Spontaneous change</a:t>
            </a:r>
          </a:p>
        </p:txBody>
      </p:sp>
      <p:sp>
        <p:nvSpPr>
          <p:cNvPr id="5837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500" smtClean="0"/>
              <a:t>A spontaneous change is one that happens “naturally”, without being forced by an outside agent.</a:t>
            </a:r>
          </a:p>
          <a:p>
            <a:pPr eaLnBrk="1" hangingPunct="1">
              <a:lnSpc>
                <a:spcPct val="80000"/>
              </a:lnSpc>
              <a:buFont typeface="Wingdings" pitchFamily="2" charset="2"/>
              <a:buNone/>
            </a:pPr>
            <a:endParaRPr lang="en-US" sz="2500" smtClean="0"/>
          </a:p>
          <a:p>
            <a:pPr eaLnBrk="1" hangingPunct="1">
              <a:lnSpc>
                <a:spcPct val="80000"/>
              </a:lnSpc>
              <a:buFont typeface="Wingdings" pitchFamily="2" charset="2"/>
              <a:buNone/>
            </a:pPr>
            <a:r>
              <a:rPr lang="en-US" sz="2500" smtClean="0"/>
              <a:t>Spontaneous change:</a:t>
            </a:r>
          </a:p>
          <a:p>
            <a:pPr eaLnBrk="1" hangingPunct="1">
              <a:lnSpc>
                <a:spcPct val="80000"/>
              </a:lnSpc>
              <a:buFont typeface="Wingdings" pitchFamily="2" charset="2"/>
              <a:buNone/>
            </a:pPr>
            <a:r>
              <a:rPr lang="en-US" sz="2500" smtClean="0"/>
              <a:t>Water evaporating at room temperature.  </a:t>
            </a:r>
          </a:p>
          <a:p>
            <a:pPr eaLnBrk="1" hangingPunct="1">
              <a:lnSpc>
                <a:spcPct val="80000"/>
              </a:lnSpc>
              <a:buFont typeface="Wingdings" pitchFamily="2" charset="2"/>
              <a:buNone/>
            </a:pPr>
            <a:r>
              <a:rPr lang="en-US" sz="2500" smtClean="0"/>
              <a:t>A rock rolling down hill.</a:t>
            </a:r>
          </a:p>
          <a:p>
            <a:pPr eaLnBrk="1" hangingPunct="1">
              <a:lnSpc>
                <a:spcPct val="80000"/>
              </a:lnSpc>
              <a:buFont typeface="Wingdings" pitchFamily="2" charset="2"/>
              <a:buNone/>
            </a:pPr>
            <a:endParaRPr lang="en-US" sz="2500" smtClean="0"/>
          </a:p>
          <a:p>
            <a:pPr eaLnBrk="1" hangingPunct="1">
              <a:lnSpc>
                <a:spcPct val="80000"/>
              </a:lnSpc>
              <a:buFont typeface="Wingdings" pitchFamily="2" charset="2"/>
              <a:buNone/>
            </a:pPr>
            <a:r>
              <a:rPr lang="en-US" sz="2500" smtClean="0"/>
              <a:t>Non-spontaneous change:</a:t>
            </a:r>
          </a:p>
          <a:p>
            <a:pPr eaLnBrk="1" hangingPunct="1">
              <a:lnSpc>
                <a:spcPct val="80000"/>
              </a:lnSpc>
              <a:buFont typeface="Wingdings" pitchFamily="2" charset="2"/>
              <a:buNone/>
            </a:pPr>
            <a:r>
              <a:rPr lang="en-US" sz="2500" smtClean="0"/>
              <a:t>Freezing water at room temperature.</a:t>
            </a:r>
          </a:p>
          <a:p>
            <a:pPr eaLnBrk="1" hangingPunct="1">
              <a:lnSpc>
                <a:spcPct val="80000"/>
              </a:lnSpc>
              <a:buFont typeface="Wingdings" pitchFamily="2" charset="2"/>
              <a:buNone/>
            </a:pPr>
            <a:r>
              <a:rPr lang="en-US" sz="2500" smtClean="0"/>
              <a:t>Rolling a rock uphill.</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“States” of a system</a:t>
            </a:r>
          </a:p>
        </p:txBody>
      </p:sp>
      <p:sp>
        <p:nvSpPr>
          <p:cNvPr id="9219" name="Rectangle 4"/>
          <p:cNvSpPr>
            <a:spLocks noChangeArrowheads="1"/>
          </p:cNvSpPr>
          <p:nvPr/>
        </p:nvSpPr>
        <p:spPr bwMode="auto">
          <a:xfrm>
            <a:off x="1066800" y="1981200"/>
            <a:ext cx="3124200" cy="434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5"/>
          <p:cNvSpPr>
            <a:spLocks noChangeArrowheads="1"/>
          </p:cNvSpPr>
          <p:nvPr/>
        </p:nvSpPr>
        <p:spPr bwMode="auto">
          <a:xfrm>
            <a:off x="4724400" y="1981200"/>
            <a:ext cx="3124200" cy="434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6"/>
          <p:cNvSpPr txBox="1">
            <a:spLocks noChangeArrowheads="1"/>
          </p:cNvSpPr>
          <p:nvPr/>
        </p:nvSpPr>
        <p:spPr bwMode="auto">
          <a:xfrm>
            <a:off x="3260725" y="5670550"/>
            <a:ext cx="452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H</a:t>
            </a:r>
            <a:r>
              <a:rPr lang="en-US" baseline="-25000"/>
              <a:t>2</a:t>
            </a:r>
            <a:endParaRPr lang="en-US"/>
          </a:p>
        </p:txBody>
      </p:sp>
      <p:sp>
        <p:nvSpPr>
          <p:cNvPr id="9222" name="Text Box 7"/>
          <p:cNvSpPr txBox="1">
            <a:spLocks noChangeArrowheads="1"/>
          </p:cNvSpPr>
          <p:nvPr/>
        </p:nvSpPr>
        <p:spPr bwMode="auto">
          <a:xfrm>
            <a:off x="7086600" y="2286000"/>
            <a:ext cx="452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H</a:t>
            </a:r>
            <a:r>
              <a:rPr lang="en-US" baseline="-25000"/>
              <a:t>2</a:t>
            </a:r>
            <a:endParaRPr lang="en-US"/>
          </a:p>
        </p:txBody>
      </p:sp>
      <p:sp>
        <p:nvSpPr>
          <p:cNvPr id="9223" name="Text Box 8"/>
          <p:cNvSpPr txBox="1">
            <a:spLocks noChangeArrowheads="1"/>
          </p:cNvSpPr>
          <p:nvPr/>
        </p:nvSpPr>
        <p:spPr bwMode="auto">
          <a:xfrm>
            <a:off x="1660525" y="2546350"/>
            <a:ext cx="460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O</a:t>
            </a:r>
            <a:r>
              <a:rPr lang="en-US" baseline="-25000"/>
              <a:t>2</a:t>
            </a:r>
            <a:endParaRPr lang="en-US"/>
          </a:p>
        </p:txBody>
      </p:sp>
      <p:sp>
        <p:nvSpPr>
          <p:cNvPr id="9224" name="Text Box 9"/>
          <p:cNvSpPr txBox="1">
            <a:spLocks noChangeArrowheads="1"/>
          </p:cNvSpPr>
          <p:nvPr/>
        </p:nvSpPr>
        <p:spPr bwMode="auto">
          <a:xfrm>
            <a:off x="5257800" y="5638800"/>
            <a:ext cx="460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O</a:t>
            </a:r>
            <a:r>
              <a:rPr lang="en-US" baseline="-25000"/>
              <a:t>2</a:t>
            </a:r>
            <a:endParaRPr lang="en-US"/>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Spontaneous change</a:t>
            </a:r>
          </a:p>
        </p:txBody>
      </p:sp>
      <p:sp>
        <p:nvSpPr>
          <p:cNvPr id="59395" name="Rectangle 3"/>
          <p:cNvSpPr>
            <a:spLocks noGrp="1" noChangeArrowheads="1"/>
          </p:cNvSpPr>
          <p:nvPr>
            <p:ph type="body" idx="1"/>
          </p:nvPr>
        </p:nvSpPr>
        <p:spPr/>
        <p:txBody>
          <a:bodyPr/>
          <a:lstStyle/>
          <a:p>
            <a:pPr eaLnBrk="1" hangingPunct="1">
              <a:buFont typeface="Wingdings" pitchFamily="2" charset="2"/>
              <a:buNone/>
            </a:pPr>
            <a:r>
              <a:rPr lang="en-US" smtClean="0"/>
              <a:t>A spontaneous change is thermodynamically favorable.</a:t>
            </a:r>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Spontaneous change</a:t>
            </a:r>
          </a:p>
        </p:txBody>
      </p:sp>
      <p:sp>
        <p:nvSpPr>
          <p:cNvPr id="6041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smtClean="0"/>
              <a:t>Thermodynamics is all about balancing enthalpy and entropy.</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Some processes are enthalpically and entropically favorable. (</a:t>
            </a:r>
            <a:r>
              <a:rPr lang="en-US" sz="2100" smtClean="0">
                <a:sym typeface="Symbol" pitchFamily="18" charset="2"/>
              </a:rPr>
              <a:t></a:t>
            </a:r>
            <a:r>
              <a:rPr lang="en-US" sz="2100" smtClean="0">
                <a:sym typeface="WP Greek Helve" pitchFamily="2" charset="2"/>
              </a:rPr>
              <a:t> H&lt;0 and </a:t>
            </a:r>
            <a:r>
              <a:rPr lang="en-US" sz="2100" smtClean="0">
                <a:sym typeface="Symbol" pitchFamily="18" charset="2"/>
              </a:rPr>
              <a:t></a:t>
            </a:r>
            <a:r>
              <a:rPr lang="en-US" sz="2100" smtClean="0">
                <a:sym typeface="WP Greek Helve" pitchFamily="2" charset="2"/>
              </a:rPr>
              <a:t> S&gt;0).  They happen.</a:t>
            </a:r>
            <a:endParaRPr lang="en-US" sz="2100" smtClean="0"/>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Some process are enthalpically and entropically unfavorable. (</a:t>
            </a:r>
            <a:r>
              <a:rPr lang="en-US" sz="2100" smtClean="0">
                <a:sym typeface="Symbol" pitchFamily="18" charset="2"/>
              </a:rPr>
              <a:t></a:t>
            </a:r>
            <a:r>
              <a:rPr lang="en-US" sz="2100" smtClean="0">
                <a:sym typeface="WP Greek Helve" pitchFamily="2" charset="2"/>
              </a:rPr>
              <a:t> H&gt;0 and </a:t>
            </a:r>
            <a:r>
              <a:rPr lang="en-US" sz="2100" smtClean="0">
                <a:sym typeface="Symbol" pitchFamily="18" charset="2"/>
              </a:rPr>
              <a:t></a:t>
            </a:r>
            <a:r>
              <a:rPr lang="en-US" sz="2100" smtClean="0">
                <a:sym typeface="WP Greek Helve" pitchFamily="2" charset="2"/>
              </a:rPr>
              <a:t> S&lt;0). They DON’T happen.</a:t>
            </a:r>
            <a:endParaRPr lang="en-US" sz="2100" smtClean="0"/>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What about when one property is favorable and the other is unfavorable?</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The Universe has a choice:</a:t>
            </a:r>
          </a:p>
        </p:txBody>
      </p:sp>
      <p:sp>
        <p:nvSpPr>
          <p:cNvPr id="6144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500" smtClean="0"/>
              <a:t>There are two other cases:</a:t>
            </a:r>
          </a:p>
          <a:p>
            <a:pPr eaLnBrk="1" hangingPunct="1">
              <a:lnSpc>
                <a:spcPct val="90000"/>
              </a:lnSpc>
              <a:buFont typeface="Wingdings" pitchFamily="2" charset="2"/>
              <a:buNone/>
            </a:pPr>
            <a:endParaRPr lang="en-US" sz="2500" smtClean="0"/>
          </a:p>
          <a:p>
            <a:pPr eaLnBrk="1" hangingPunct="1">
              <a:lnSpc>
                <a:spcPct val="90000"/>
              </a:lnSpc>
              <a:buFont typeface="Wingdings" pitchFamily="2" charset="2"/>
              <a:buNone/>
            </a:pPr>
            <a:r>
              <a:rPr lang="en-US" sz="2500" smtClean="0">
                <a:sym typeface="Symbol" pitchFamily="18" charset="2"/>
              </a:rPr>
              <a:t></a:t>
            </a:r>
            <a:r>
              <a:rPr lang="en-US" sz="2500" smtClean="0">
                <a:sym typeface="WP Greek Helve" pitchFamily="2" charset="2"/>
              </a:rPr>
              <a:t> H&lt;0 and </a:t>
            </a:r>
            <a:r>
              <a:rPr lang="en-US" sz="2500" smtClean="0">
                <a:sym typeface="Symbol" pitchFamily="18" charset="2"/>
              </a:rPr>
              <a:t></a:t>
            </a:r>
            <a:r>
              <a:rPr lang="en-US" sz="2500" smtClean="0">
                <a:sym typeface="WP Greek Helve" pitchFamily="2" charset="2"/>
              </a:rPr>
              <a:t> S&lt;0.  Enthalpy good, entropy bad!</a:t>
            </a:r>
          </a:p>
          <a:p>
            <a:pPr eaLnBrk="1" hangingPunct="1">
              <a:lnSpc>
                <a:spcPct val="90000"/>
              </a:lnSpc>
              <a:buFont typeface="Wingdings" pitchFamily="2" charset="2"/>
              <a:buNone/>
            </a:pPr>
            <a:endParaRPr lang="en-US" sz="2500" smtClean="0">
              <a:sym typeface="WP Greek Helve" pitchFamily="2" charset="2"/>
            </a:endParaRPr>
          </a:p>
          <a:p>
            <a:pPr eaLnBrk="1" hangingPunct="1">
              <a:lnSpc>
                <a:spcPct val="90000"/>
              </a:lnSpc>
              <a:buFont typeface="Wingdings" pitchFamily="2" charset="2"/>
              <a:buNone/>
            </a:pPr>
            <a:r>
              <a:rPr lang="en-US" sz="2500" smtClean="0">
                <a:sym typeface="Symbol" pitchFamily="18" charset="2"/>
              </a:rPr>
              <a:t></a:t>
            </a:r>
            <a:r>
              <a:rPr lang="en-US" sz="2500" smtClean="0">
                <a:sym typeface="WP Greek Helve" pitchFamily="2" charset="2"/>
              </a:rPr>
              <a:t> H&gt;0 and </a:t>
            </a:r>
            <a:r>
              <a:rPr lang="en-US" sz="2500" smtClean="0">
                <a:sym typeface="Symbol" pitchFamily="18" charset="2"/>
              </a:rPr>
              <a:t></a:t>
            </a:r>
            <a:r>
              <a:rPr lang="en-US" sz="2500" smtClean="0">
                <a:sym typeface="WP Greek Helve" pitchFamily="2" charset="2"/>
              </a:rPr>
              <a:t> S&gt;0.  Enthalpy bad, entropy good!</a:t>
            </a:r>
          </a:p>
          <a:p>
            <a:pPr eaLnBrk="1" hangingPunct="1">
              <a:lnSpc>
                <a:spcPct val="90000"/>
              </a:lnSpc>
              <a:buFont typeface="Wingdings" pitchFamily="2" charset="2"/>
              <a:buNone/>
            </a:pPr>
            <a:endParaRPr lang="en-US" sz="2500" smtClean="0">
              <a:sym typeface="WP Greek Helve" pitchFamily="2" charset="2"/>
            </a:endParaRPr>
          </a:p>
          <a:p>
            <a:pPr eaLnBrk="1" hangingPunct="1">
              <a:lnSpc>
                <a:spcPct val="90000"/>
              </a:lnSpc>
              <a:buFont typeface="Wingdings" pitchFamily="2" charset="2"/>
              <a:buNone/>
            </a:pPr>
            <a:r>
              <a:rPr lang="en-US" sz="2500" smtClean="0">
                <a:sym typeface="WP Greek Helve" pitchFamily="2" charset="2"/>
              </a:rPr>
              <a:t>What’s a poor old Universe supposed to do?  Find a balance!</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Balancing entropy and enthalpy</a:t>
            </a:r>
          </a:p>
        </p:txBody>
      </p:sp>
      <p:sp>
        <p:nvSpPr>
          <p:cNvPr id="62467" name="Rectangle 3"/>
          <p:cNvSpPr>
            <a:spLocks noGrp="1" noChangeArrowheads="1"/>
          </p:cNvSpPr>
          <p:nvPr>
            <p:ph type="body" idx="1"/>
          </p:nvPr>
        </p:nvSpPr>
        <p:spPr/>
        <p:txBody>
          <a:bodyPr/>
          <a:lstStyle/>
          <a:p>
            <a:pPr eaLnBrk="1" hangingPunct="1">
              <a:buFont typeface="Wingdings" pitchFamily="2" charset="2"/>
              <a:buNone/>
            </a:pPr>
            <a:r>
              <a:rPr lang="en-US" sz="2500" smtClean="0"/>
              <a:t>Gibb’s Free Energy:</a:t>
            </a:r>
          </a:p>
          <a:p>
            <a:pPr eaLnBrk="1" hangingPunct="1">
              <a:buFont typeface="Wingdings" pitchFamily="2" charset="2"/>
              <a:buNone/>
            </a:pPr>
            <a:endParaRPr lang="en-US" sz="2500" smtClean="0"/>
          </a:p>
          <a:p>
            <a:pPr eaLnBrk="1" hangingPunct="1">
              <a:buFont typeface="Wingdings" pitchFamily="2" charset="2"/>
              <a:buNone/>
            </a:pPr>
            <a:r>
              <a:rPr lang="en-US" sz="2500" smtClean="0">
                <a:sym typeface="Symbol" pitchFamily="18" charset="2"/>
              </a:rPr>
              <a:t></a:t>
            </a:r>
            <a:r>
              <a:rPr lang="en-US" sz="2500" smtClean="0">
                <a:sym typeface="WP Greek Courier" pitchFamily="49" charset="2"/>
              </a:rPr>
              <a:t> </a:t>
            </a:r>
            <a:r>
              <a:rPr lang="en-US" sz="2500" smtClean="0"/>
              <a:t>G = </a:t>
            </a:r>
            <a:r>
              <a:rPr lang="en-US" sz="2500" smtClean="0">
                <a:sym typeface="Symbol" pitchFamily="18" charset="2"/>
              </a:rPr>
              <a:t></a:t>
            </a:r>
            <a:r>
              <a:rPr lang="en-US" sz="2500" smtClean="0">
                <a:sym typeface="WP Greek Courier" pitchFamily="49" charset="2"/>
              </a:rPr>
              <a:t> </a:t>
            </a:r>
            <a:r>
              <a:rPr lang="en-US" sz="2500" smtClean="0"/>
              <a:t>H -T </a:t>
            </a:r>
            <a:r>
              <a:rPr lang="en-US" sz="2500" smtClean="0">
                <a:sym typeface="Symbol" pitchFamily="18" charset="2"/>
              </a:rPr>
              <a:t></a:t>
            </a:r>
            <a:r>
              <a:rPr lang="en-US" sz="2500" smtClean="0">
                <a:sym typeface="WP Greek Courier" pitchFamily="49" charset="2"/>
              </a:rPr>
              <a:t> </a:t>
            </a:r>
            <a:r>
              <a:rPr lang="en-US" sz="2500" smtClean="0"/>
              <a:t>S</a:t>
            </a:r>
          </a:p>
          <a:p>
            <a:pPr eaLnBrk="1" hangingPunct="1">
              <a:buFont typeface="Wingdings" pitchFamily="2" charset="2"/>
              <a:buNone/>
            </a:pPr>
            <a:endParaRPr lang="en-US" sz="2500" smtClean="0"/>
          </a:p>
          <a:p>
            <a:pPr eaLnBrk="1" hangingPunct="1">
              <a:buFont typeface="Wingdings" pitchFamily="2" charset="2"/>
              <a:buNone/>
            </a:pPr>
            <a:r>
              <a:rPr lang="en-US" sz="2500" smtClean="0"/>
              <a:t>If </a:t>
            </a:r>
            <a:r>
              <a:rPr lang="en-US" sz="2500" smtClean="0">
                <a:sym typeface="Symbol" pitchFamily="18" charset="2"/>
              </a:rPr>
              <a:t></a:t>
            </a:r>
            <a:r>
              <a:rPr lang="en-US" sz="2500" smtClean="0">
                <a:sym typeface="WP Greek Courier" pitchFamily="49" charset="2"/>
              </a:rPr>
              <a:t> </a:t>
            </a:r>
            <a:r>
              <a:rPr lang="en-US" sz="2500" smtClean="0"/>
              <a:t>G &gt;0 then reaction is NOT spontaneous.</a:t>
            </a:r>
          </a:p>
          <a:p>
            <a:pPr eaLnBrk="1" hangingPunct="1">
              <a:buFont typeface="Wingdings" pitchFamily="2" charset="2"/>
              <a:buNone/>
            </a:pPr>
            <a:r>
              <a:rPr lang="en-US" sz="2500" smtClean="0"/>
              <a:t>If </a:t>
            </a:r>
            <a:r>
              <a:rPr lang="en-US" sz="2500" smtClean="0">
                <a:sym typeface="Symbol" pitchFamily="18" charset="2"/>
              </a:rPr>
              <a:t></a:t>
            </a:r>
            <a:r>
              <a:rPr lang="en-US" sz="2500" smtClean="0">
                <a:sym typeface="WP Greek Courier" pitchFamily="49" charset="2"/>
              </a:rPr>
              <a:t> </a:t>
            </a:r>
            <a:r>
              <a:rPr lang="en-US" sz="2500" smtClean="0"/>
              <a:t>G &lt;0 then reaction IS spontaneous</a:t>
            </a:r>
          </a:p>
          <a:p>
            <a:pPr eaLnBrk="1" hangingPunct="1">
              <a:buFont typeface="Wingdings" pitchFamily="2" charset="2"/>
              <a:buNone/>
            </a:pPr>
            <a:r>
              <a:rPr lang="en-US" sz="2500" smtClean="0"/>
              <a:t>If </a:t>
            </a:r>
            <a:r>
              <a:rPr lang="en-US" sz="2500" smtClean="0">
                <a:sym typeface="Symbol" pitchFamily="18" charset="2"/>
              </a:rPr>
              <a:t></a:t>
            </a:r>
            <a:r>
              <a:rPr lang="en-US" sz="2500" smtClean="0">
                <a:sym typeface="WP Greek Courier" pitchFamily="49" charset="2"/>
              </a:rPr>
              <a:t> </a:t>
            </a:r>
            <a:r>
              <a:rPr lang="en-US" sz="2500" smtClean="0"/>
              <a:t>G =0 then…the reaction is at equilibrium!</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2 ways to calculate </a:t>
            </a:r>
            <a:r>
              <a:rPr lang="en-US" smtClean="0">
                <a:sym typeface="Symbol" pitchFamily="18" charset="2"/>
              </a:rPr>
              <a:t></a:t>
            </a:r>
            <a:r>
              <a:rPr lang="en-US" smtClean="0">
                <a:sym typeface="WP Greek Courier" pitchFamily="49" charset="2"/>
              </a:rPr>
              <a:t> </a:t>
            </a:r>
            <a:r>
              <a:rPr lang="en-US" smtClean="0"/>
              <a:t>G </a:t>
            </a:r>
          </a:p>
        </p:txBody>
      </p:sp>
      <p:sp>
        <p:nvSpPr>
          <p:cNvPr id="63491" name="Rectangle 3"/>
          <p:cNvSpPr>
            <a:spLocks noGrp="1" noChangeArrowheads="1"/>
          </p:cNvSpPr>
          <p:nvPr>
            <p:ph type="body" idx="1"/>
          </p:nvPr>
        </p:nvSpPr>
        <p:spPr/>
        <p:txBody>
          <a:bodyPr/>
          <a:lstStyle/>
          <a:p>
            <a:pPr marL="552450" indent="-552450" eaLnBrk="1" hangingPunct="1">
              <a:buFont typeface="Wingdings" pitchFamily="2" charset="2"/>
              <a:buAutoNum type="arabicPeriod"/>
            </a:pPr>
            <a:r>
              <a:rPr lang="en-US" smtClean="0"/>
              <a:t>Good old appendix!  The 3</a:t>
            </a:r>
            <a:r>
              <a:rPr lang="en-US" baseline="30000" smtClean="0"/>
              <a:t>rd</a:t>
            </a:r>
            <a:r>
              <a:rPr lang="en-US" smtClean="0"/>
              <a:t> column of data are </a:t>
            </a:r>
            <a:r>
              <a:rPr lang="en-US" smtClean="0">
                <a:sym typeface="Symbol" pitchFamily="18" charset="2"/>
              </a:rPr>
              <a:t></a:t>
            </a:r>
            <a:r>
              <a:rPr lang="en-US" smtClean="0">
                <a:sym typeface="WP Greek Courier" pitchFamily="49" charset="2"/>
              </a:rPr>
              <a:t> </a:t>
            </a:r>
            <a:r>
              <a:rPr lang="en-US" smtClean="0"/>
              <a:t>G</a:t>
            </a:r>
            <a:r>
              <a:rPr lang="en-US" baseline="-25000" smtClean="0"/>
              <a:t>f</a:t>
            </a:r>
            <a:r>
              <a:rPr lang="en-US" smtClean="0"/>
              <a:t> which you can use just like </a:t>
            </a:r>
            <a:r>
              <a:rPr lang="en-US" smtClean="0">
                <a:sym typeface="Symbol" pitchFamily="18" charset="2"/>
              </a:rPr>
              <a:t></a:t>
            </a:r>
            <a:r>
              <a:rPr lang="en-US" smtClean="0">
                <a:sym typeface="WP Greek Courier" pitchFamily="49" charset="2"/>
              </a:rPr>
              <a:t> </a:t>
            </a:r>
            <a:r>
              <a:rPr lang="en-US" smtClean="0"/>
              <a:t>H</a:t>
            </a:r>
            <a:r>
              <a:rPr lang="en-US" baseline="-25000" smtClean="0"/>
              <a:t>f</a:t>
            </a:r>
            <a:r>
              <a:rPr lang="en-US" smtClean="0"/>
              <a:t>!</a:t>
            </a:r>
          </a:p>
          <a:p>
            <a:pPr marL="552450" indent="-552450" eaLnBrk="1" hangingPunct="1">
              <a:buFont typeface="Wingdings" pitchFamily="2" charset="2"/>
              <a:buAutoNum type="arabicPeriod"/>
            </a:pPr>
            <a:r>
              <a:rPr lang="en-US" smtClean="0"/>
              <a:t>Use </a:t>
            </a:r>
            <a:r>
              <a:rPr lang="en-US" smtClean="0">
                <a:sym typeface="Symbol" pitchFamily="18" charset="2"/>
              </a:rPr>
              <a:t></a:t>
            </a:r>
            <a:r>
              <a:rPr lang="en-US" smtClean="0">
                <a:sym typeface="WP Greek Courier" pitchFamily="49" charset="2"/>
              </a:rPr>
              <a:t> </a:t>
            </a:r>
            <a:r>
              <a:rPr lang="en-US" smtClean="0"/>
              <a:t>H and </a:t>
            </a:r>
            <a:r>
              <a:rPr lang="en-US" smtClean="0">
                <a:sym typeface="Symbol" pitchFamily="18" charset="2"/>
              </a:rPr>
              <a:t></a:t>
            </a:r>
            <a:r>
              <a:rPr lang="en-US" smtClean="0">
                <a:sym typeface="WP Greek Courier" pitchFamily="49" charset="2"/>
              </a:rPr>
              <a:t> </a:t>
            </a:r>
            <a:r>
              <a:rPr lang="en-US" smtClean="0"/>
              <a:t>S to get </a:t>
            </a:r>
            <a:r>
              <a:rPr lang="en-US" smtClean="0">
                <a:sym typeface="Symbol" pitchFamily="18" charset="2"/>
              </a:rPr>
              <a:t></a:t>
            </a:r>
            <a:r>
              <a:rPr lang="en-US" smtClean="0">
                <a:sym typeface="WP Greek Courier" pitchFamily="49" charset="2"/>
              </a:rPr>
              <a:t> </a:t>
            </a:r>
            <a:r>
              <a:rPr lang="en-US" smtClean="0"/>
              <a:t>G:</a:t>
            </a:r>
          </a:p>
          <a:p>
            <a:pPr marL="933450" lvl="1" indent="-476250" eaLnBrk="1" hangingPunct="1">
              <a:buFont typeface="Wingdings" pitchFamily="2" charset="2"/>
              <a:buNone/>
            </a:pPr>
            <a:r>
              <a:rPr lang="en-US" smtClean="0"/>
              <a:t> </a:t>
            </a:r>
            <a:r>
              <a:rPr lang="en-US" smtClean="0">
                <a:sym typeface="Symbol" pitchFamily="18" charset="2"/>
              </a:rPr>
              <a:t></a:t>
            </a:r>
            <a:r>
              <a:rPr lang="en-US" smtClean="0">
                <a:sym typeface="WP Greek Courier" pitchFamily="49" charset="2"/>
              </a:rPr>
              <a:t> </a:t>
            </a:r>
            <a:r>
              <a:rPr lang="en-US" smtClean="0"/>
              <a:t>G = </a:t>
            </a:r>
            <a:r>
              <a:rPr lang="en-US" smtClean="0">
                <a:sym typeface="Symbol" pitchFamily="18" charset="2"/>
              </a:rPr>
              <a:t></a:t>
            </a:r>
            <a:r>
              <a:rPr lang="en-US" smtClean="0">
                <a:sym typeface="WP Greek Courier" pitchFamily="49" charset="2"/>
              </a:rPr>
              <a:t> </a:t>
            </a:r>
            <a:r>
              <a:rPr lang="en-US" smtClean="0"/>
              <a:t>H – T </a:t>
            </a:r>
            <a:r>
              <a:rPr lang="en-US" smtClean="0">
                <a:sym typeface="Symbol" pitchFamily="18" charset="2"/>
              </a:rPr>
              <a:t></a:t>
            </a:r>
            <a:r>
              <a:rPr lang="en-US" smtClean="0">
                <a:sym typeface="WP Greek Courier" pitchFamily="49" charset="2"/>
              </a:rPr>
              <a:t> </a:t>
            </a:r>
            <a:r>
              <a:rPr lang="en-US" smtClean="0"/>
              <a:t>S </a:t>
            </a:r>
          </a:p>
          <a:p>
            <a:pPr marL="933450" lvl="1" indent="-476250" eaLnBrk="1" hangingPunct="1">
              <a:buFont typeface="Wingdings" pitchFamily="2" charset="2"/>
              <a:buNone/>
            </a:pPr>
            <a:r>
              <a:rPr lang="en-US" smtClean="0"/>
              <a:t>   Especially helpful when T is not 298 K</a:t>
            </a:r>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Clicker question	</a:t>
            </a:r>
          </a:p>
        </p:txBody>
      </p:sp>
      <p:sp>
        <p:nvSpPr>
          <p:cNvPr id="64515" name="Rectangle 3"/>
          <p:cNvSpPr>
            <a:spLocks noGrp="1" noChangeArrowheads="1"/>
          </p:cNvSpPr>
          <p:nvPr>
            <p:ph type="body" idx="1"/>
          </p:nvPr>
        </p:nvSpPr>
        <p:spPr/>
        <p:txBody>
          <a:bodyPr/>
          <a:lstStyle/>
          <a:p>
            <a:pPr marL="552450" indent="-552450" eaLnBrk="1" hangingPunct="1">
              <a:buFont typeface="Wingdings" pitchFamily="2" charset="2"/>
              <a:buNone/>
            </a:pPr>
            <a:r>
              <a:rPr lang="en-US" sz="2500" dirty="0" smtClean="0"/>
              <a:t>What is the Gibbs Free Energy for the following reaction at 298 K:</a:t>
            </a:r>
          </a:p>
          <a:p>
            <a:pPr marL="552450" indent="-552450" eaLnBrk="1" hangingPunct="1">
              <a:buFont typeface="Wingdings" pitchFamily="2" charset="2"/>
              <a:buNone/>
            </a:pPr>
            <a:endParaRPr lang="en-US" sz="2500" dirty="0" smtClean="0"/>
          </a:p>
          <a:p>
            <a:pPr marL="552450" indent="-552450" eaLnBrk="1" hangingPunct="1">
              <a:buFont typeface="Wingdings" pitchFamily="2" charset="2"/>
              <a:buNone/>
            </a:pPr>
            <a:r>
              <a:rPr lang="en-US" sz="2500" dirty="0" smtClean="0"/>
              <a:t>N</a:t>
            </a:r>
            <a:r>
              <a:rPr lang="en-US" sz="2500" baseline="-25000" dirty="0" smtClean="0"/>
              <a:t>2 (g)</a:t>
            </a:r>
            <a:r>
              <a:rPr lang="en-US" sz="2500" dirty="0" smtClean="0"/>
              <a:t> + 3 H</a:t>
            </a:r>
            <a:r>
              <a:rPr lang="en-US" sz="2500" baseline="-25000" dirty="0" smtClean="0"/>
              <a:t>2 (g)</a:t>
            </a:r>
            <a:r>
              <a:rPr lang="en-US" sz="2500" dirty="0" smtClean="0"/>
              <a:t> </a:t>
            </a:r>
            <a:r>
              <a:rPr lang="en-US" sz="2500" dirty="0" smtClean="0">
                <a:latin typeface="Times New Roman"/>
                <a:cs typeface="Times New Roman"/>
                <a:sym typeface="MS Reference 1" pitchFamily="2" charset="2"/>
              </a:rPr>
              <a:t>↔</a:t>
            </a:r>
            <a:r>
              <a:rPr lang="en-US" sz="2500" dirty="0" smtClean="0">
                <a:sym typeface="WP IconicSymbolsA" pitchFamily="2" charset="2"/>
              </a:rPr>
              <a:t> 2 NH</a:t>
            </a:r>
            <a:r>
              <a:rPr lang="en-US" sz="2500" baseline="-25000" dirty="0" smtClean="0">
                <a:sym typeface="WP IconicSymbolsA" pitchFamily="2" charset="2"/>
              </a:rPr>
              <a:t>3 (g)</a:t>
            </a:r>
          </a:p>
          <a:p>
            <a:pPr marL="552450" indent="-552450" eaLnBrk="1" hangingPunct="1">
              <a:buFont typeface="Wingdings" pitchFamily="2" charset="2"/>
              <a:buNone/>
            </a:pPr>
            <a:endParaRPr lang="en-US" sz="2500" dirty="0" smtClean="0">
              <a:sym typeface="WP IconicSymbolsA" pitchFamily="2" charset="2"/>
            </a:endParaRPr>
          </a:p>
          <a:p>
            <a:pPr marL="552450" indent="-552450" eaLnBrk="1" hangingPunct="1">
              <a:buFont typeface="Wingdings" pitchFamily="2" charset="2"/>
              <a:buNone/>
            </a:pPr>
            <a:endParaRPr lang="en-US" sz="2500" dirty="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7935349"/>
              </p:ext>
            </p:extLst>
          </p:nvPr>
        </p:nvGraphicFramePr>
        <p:xfrm>
          <a:off x="1143000" y="228600"/>
          <a:ext cx="4953000" cy="6400805"/>
        </p:xfrm>
        <a:graphic>
          <a:graphicData uri="http://schemas.openxmlformats.org/drawingml/2006/table">
            <a:tbl>
              <a:tblPr firstRow="1" firstCol="1" bandRow="1">
                <a:tableStyleId>{5C22544A-7EE6-4342-B048-85BDC9FD1C3A}</a:tableStyleId>
              </a:tblPr>
              <a:tblGrid>
                <a:gridCol w="1445925"/>
                <a:gridCol w="1251717"/>
                <a:gridCol w="1127679"/>
                <a:gridCol w="1127679"/>
              </a:tblGrid>
              <a:tr h="564776">
                <a:tc>
                  <a:txBody>
                    <a:bodyPr/>
                    <a:lstStyle/>
                    <a:p>
                      <a:pPr marL="0" marR="0">
                        <a:spcBef>
                          <a:spcPts val="0"/>
                        </a:spcBef>
                        <a:spcAft>
                          <a:spcPts val="0"/>
                        </a:spcAft>
                      </a:pPr>
                      <a:r>
                        <a:rPr lang="en-US" sz="1100" dirty="0">
                          <a:solidFill>
                            <a:schemeClr val="tx1"/>
                          </a:solidFill>
                          <a:effectLst/>
                        </a:rPr>
                        <a:t>Substance</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ΔH</a:t>
                      </a:r>
                      <a:r>
                        <a:rPr lang="en-US" sz="1100" baseline="30000">
                          <a:effectLst/>
                        </a:rPr>
                        <a:t>0</a:t>
                      </a:r>
                      <a:r>
                        <a:rPr lang="en-US" sz="1100" baseline="-25000">
                          <a:effectLst/>
                        </a:rPr>
                        <a:t>f</a:t>
                      </a:r>
                      <a:r>
                        <a:rPr lang="en-US" sz="1100">
                          <a:effectLst/>
                        </a:rPr>
                        <a:t> (kJ/mol)</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ΔG</a:t>
                      </a:r>
                      <a:r>
                        <a:rPr lang="en-US" sz="1100" baseline="30000">
                          <a:effectLst/>
                        </a:rPr>
                        <a:t>0</a:t>
                      </a:r>
                      <a:r>
                        <a:rPr lang="en-US" sz="1100" baseline="-25000">
                          <a:effectLst/>
                        </a:rPr>
                        <a:t>f</a:t>
                      </a:r>
                      <a:r>
                        <a:rPr lang="en-US" sz="1100">
                          <a:effectLst/>
                        </a:rPr>
                        <a:t> (kJ/mol)</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S</a:t>
                      </a:r>
                      <a:r>
                        <a:rPr lang="en-US" sz="1100" baseline="30000">
                          <a:effectLst/>
                        </a:rPr>
                        <a:t>0</a:t>
                      </a:r>
                      <a:r>
                        <a:rPr lang="en-US" sz="1100">
                          <a:effectLst/>
                        </a:rPr>
                        <a:t> (J/mol*K)</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F(g)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79.38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62.3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158.75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F</a:t>
                      </a:r>
                      <a:r>
                        <a:rPr lang="en-US" sz="1100" baseline="-25000" dirty="0">
                          <a:solidFill>
                            <a:schemeClr val="tx1"/>
                          </a:solidFill>
                          <a:effectLst/>
                        </a:rPr>
                        <a:t>2</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202.79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F</a:t>
                      </a:r>
                      <a:r>
                        <a:rPr lang="en-US" sz="1100" baseline="30000">
                          <a:solidFill>
                            <a:schemeClr val="tx1"/>
                          </a:solidFill>
                          <a:effectLst/>
                        </a:rPr>
                        <a:t>-</a:t>
                      </a:r>
                      <a:r>
                        <a:rPr lang="en-US" sz="1100">
                          <a:solidFill>
                            <a:schemeClr val="tx1"/>
                          </a:solidFill>
                          <a:effectLst/>
                        </a:rPr>
                        <a:t>(aq)</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-335.35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-278.8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HF(g)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-273.3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-275.4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173.8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H(g)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218.0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203.3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114.7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H</a:t>
                      </a:r>
                      <a:r>
                        <a:rPr lang="en-US" sz="1100" baseline="30000">
                          <a:solidFill>
                            <a:schemeClr val="tx1"/>
                          </a:solidFill>
                          <a:effectLst/>
                        </a:rPr>
                        <a:t>+</a:t>
                      </a:r>
                      <a:r>
                        <a:rPr lang="en-US" sz="1100">
                          <a:solidFill>
                            <a:schemeClr val="tx1"/>
                          </a:solidFill>
                          <a:effectLst/>
                        </a:rPr>
                        <a:t>(aq)</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H</a:t>
                      </a:r>
                      <a:r>
                        <a:rPr lang="en-US" sz="1100" baseline="30000" dirty="0">
                          <a:solidFill>
                            <a:schemeClr val="tx1"/>
                          </a:solidFill>
                          <a:effectLst/>
                        </a:rPr>
                        <a:t>+</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1536.3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1517.1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108.9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H</a:t>
                      </a:r>
                      <a:r>
                        <a:rPr lang="en-US" sz="1100" baseline="-25000">
                          <a:solidFill>
                            <a:schemeClr val="tx1"/>
                          </a:solidFill>
                          <a:effectLst/>
                        </a:rPr>
                        <a:t>2</a:t>
                      </a:r>
                      <a:r>
                        <a:rPr lang="en-US" sz="1100">
                          <a:solidFill>
                            <a:schemeClr val="tx1"/>
                          </a:solidFill>
                          <a:effectLst/>
                        </a:rPr>
                        <a:t>(g)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130.7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I(g)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106.76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70.2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180.79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I</a:t>
                      </a:r>
                      <a:r>
                        <a:rPr lang="en-US" sz="1100" baseline="-25000" dirty="0">
                          <a:solidFill>
                            <a:schemeClr val="tx1"/>
                          </a:solidFill>
                          <a:effectLst/>
                        </a:rPr>
                        <a:t>2</a:t>
                      </a:r>
                      <a:r>
                        <a:rPr lang="en-US" sz="1100" dirty="0">
                          <a:solidFill>
                            <a:schemeClr val="tx1"/>
                          </a:solidFill>
                          <a:effectLst/>
                        </a:rPr>
                        <a:t>(s)</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116.14</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I</a:t>
                      </a:r>
                      <a:r>
                        <a:rPr lang="en-US" sz="1100" baseline="-25000" dirty="0">
                          <a:solidFill>
                            <a:schemeClr val="tx1"/>
                          </a:solidFill>
                          <a:effectLst/>
                        </a:rPr>
                        <a:t>2</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62.42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19.3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260.69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I</a:t>
                      </a:r>
                      <a:r>
                        <a:rPr lang="en-US" sz="1100" baseline="30000" dirty="0">
                          <a:solidFill>
                            <a:schemeClr val="tx1"/>
                          </a:solidFill>
                          <a:effectLst/>
                        </a:rPr>
                        <a:t>-</a:t>
                      </a:r>
                      <a:r>
                        <a:rPr lang="en-US" sz="1100" dirty="0">
                          <a:solidFill>
                            <a:schemeClr val="tx1"/>
                          </a:solidFill>
                          <a:effectLst/>
                        </a:rPr>
                        <a:t>(</a:t>
                      </a:r>
                      <a:r>
                        <a:rPr lang="en-US" sz="1100" dirty="0" err="1">
                          <a:solidFill>
                            <a:schemeClr val="tx1"/>
                          </a:solidFill>
                          <a:effectLst/>
                        </a:rPr>
                        <a:t>aq</a:t>
                      </a:r>
                      <a:r>
                        <a:rPr lang="en-US" sz="1100" dirty="0">
                          <a:solidFill>
                            <a:schemeClr val="tx1"/>
                          </a:solidFill>
                          <a:effectLst/>
                        </a:rPr>
                        <a:t>)</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-56.78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-51.57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106.45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HI(g)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206.6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O(g)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249.2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231.7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161.1</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O</a:t>
                      </a:r>
                      <a:r>
                        <a:rPr lang="en-US" sz="1100" baseline="-25000">
                          <a:solidFill>
                            <a:schemeClr val="tx1"/>
                          </a:solidFill>
                          <a:effectLst/>
                        </a:rPr>
                        <a:t>2</a:t>
                      </a:r>
                      <a:r>
                        <a:rPr lang="en-US" sz="1100">
                          <a:solidFill>
                            <a:schemeClr val="tx1"/>
                          </a:solidFill>
                          <a:effectLst/>
                        </a:rPr>
                        <a:t>(g)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205.2</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O</a:t>
                      </a:r>
                      <a:r>
                        <a:rPr lang="en-US" sz="1100" baseline="-25000">
                          <a:solidFill>
                            <a:schemeClr val="tx1"/>
                          </a:solidFill>
                          <a:effectLst/>
                        </a:rPr>
                        <a:t>3</a:t>
                      </a:r>
                      <a:r>
                        <a:rPr lang="en-US" sz="1100">
                          <a:solidFill>
                            <a:schemeClr val="tx1"/>
                          </a:solidFill>
                          <a:effectLst/>
                        </a:rPr>
                        <a:t> (g)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142.7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163.2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238.9</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OH</a:t>
                      </a:r>
                      <a:r>
                        <a:rPr lang="en-US" sz="1100" baseline="30000">
                          <a:solidFill>
                            <a:schemeClr val="tx1"/>
                          </a:solidFill>
                          <a:effectLst/>
                        </a:rPr>
                        <a:t>-</a:t>
                      </a:r>
                      <a:r>
                        <a:rPr lang="en-US" sz="1100">
                          <a:solidFill>
                            <a:schemeClr val="tx1"/>
                          </a:solidFill>
                          <a:effectLst/>
                        </a:rPr>
                        <a:t> (aq)</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-230.02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-157.3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-10.90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H</a:t>
                      </a:r>
                      <a:r>
                        <a:rPr lang="en-US" sz="1100" baseline="-25000" dirty="0">
                          <a:solidFill>
                            <a:schemeClr val="tx1"/>
                          </a:solidFill>
                          <a:effectLst/>
                        </a:rPr>
                        <a:t>2</a:t>
                      </a:r>
                      <a:r>
                        <a:rPr lang="en-US" sz="1100" dirty="0">
                          <a:solidFill>
                            <a:schemeClr val="tx1"/>
                          </a:solidFill>
                          <a:effectLst/>
                        </a:rPr>
                        <a:t>O (l)</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-285.8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-237.1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H</a:t>
                      </a:r>
                      <a:r>
                        <a:rPr lang="en-US" sz="1100" baseline="-25000">
                          <a:solidFill>
                            <a:schemeClr val="tx1"/>
                          </a:solidFill>
                          <a:effectLst/>
                        </a:rPr>
                        <a:t>2</a:t>
                      </a:r>
                      <a:r>
                        <a:rPr lang="en-US" sz="1100">
                          <a:solidFill>
                            <a:schemeClr val="tx1"/>
                          </a:solidFill>
                          <a:effectLst/>
                        </a:rPr>
                        <a:t>O (g)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-241.8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-228.6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188.8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H</a:t>
                      </a:r>
                      <a:r>
                        <a:rPr lang="en-US" sz="1100" baseline="-25000" dirty="0">
                          <a:solidFill>
                            <a:schemeClr val="tx1"/>
                          </a:solidFill>
                          <a:effectLst/>
                        </a:rPr>
                        <a:t>2</a:t>
                      </a:r>
                      <a:r>
                        <a:rPr lang="en-US" sz="1100" dirty="0">
                          <a:solidFill>
                            <a:schemeClr val="tx1"/>
                          </a:solidFill>
                          <a:effectLst/>
                        </a:rPr>
                        <a:t>O</a:t>
                      </a:r>
                      <a:r>
                        <a:rPr lang="en-US" sz="1100" baseline="-25000" dirty="0">
                          <a:solidFill>
                            <a:schemeClr val="tx1"/>
                          </a:solidFill>
                          <a:effectLst/>
                        </a:rPr>
                        <a:t>2</a:t>
                      </a:r>
                      <a:r>
                        <a:rPr lang="en-US" sz="1100" dirty="0">
                          <a:solidFill>
                            <a:schemeClr val="tx1"/>
                          </a:solidFill>
                          <a:effectLst/>
                        </a:rPr>
                        <a:t> (l)</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-187.8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-120.4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109.6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H</a:t>
                      </a:r>
                      <a:r>
                        <a:rPr lang="en-US" sz="1100" baseline="-25000" dirty="0">
                          <a:solidFill>
                            <a:schemeClr val="tx1"/>
                          </a:solidFill>
                          <a:effectLst/>
                        </a:rPr>
                        <a:t>2</a:t>
                      </a:r>
                      <a:r>
                        <a:rPr lang="en-US" sz="1100" dirty="0">
                          <a:solidFill>
                            <a:schemeClr val="tx1"/>
                          </a:solidFill>
                          <a:effectLst/>
                        </a:rPr>
                        <a:t>O</a:t>
                      </a:r>
                      <a:r>
                        <a:rPr lang="en-US" sz="1100" baseline="-25000" dirty="0">
                          <a:solidFill>
                            <a:schemeClr val="tx1"/>
                          </a:solidFill>
                          <a:effectLst/>
                        </a:rPr>
                        <a:t>2</a:t>
                      </a:r>
                      <a:r>
                        <a:rPr lang="en-US" sz="1100" dirty="0">
                          <a:solidFill>
                            <a:schemeClr val="tx1"/>
                          </a:solidFill>
                          <a:effectLst/>
                        </a:rPr>
                        <a:t> (g)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-136.3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-105.6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232.7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a:solidFill>
                            <a:schemeClr val="tx1"/>
                          </a:solidFill>
                          <a:effectLst/>
                        </a:rPr>
                        <a:t>N(g)</a:t>
                      </a:r>
                      <a:endParaRPr lang="en-US" sz="110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472.7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455.5</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153.3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a:t>
                      </a:r>
                      <a:r>
                        <a:rPr lang="en-US" sz="1100" baseline="-25000" dirty="0">
                          <a:solidFill>
                            <a:schemeClr val="tx1"/>
                          </a:solidFill>
                          <a:effectLst/>
                        </a:rPr>
                        <a:t>2</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191.6</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NH</a:t>
                      </a:r>
                      <a:r>
                        <a:rPr lang="en-US" sz="1100" baseline="-25000" dirty="0">
                          <a:solidFill>
                            <a:schemeClr val="tx1"/>
                          </a:solidFill>
                          <a:effectLst/>
                        </a:rPr>
                        <a:t>3</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smtClean="0">
                          <a:effectLst/>
                        </a:rPr>
                        <a:t>-46</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smtClean="0">
                          <a:effectLst/>
                        </a:rPr>
                        <a:t>-16</a:t>
                      </a:r>
                      <a:endParaRPr lang="en-US" sz="1100" dirty="0">
                        <a:effectLst/>
                        <a:latin typeface="Times New Roman"/>
                        <a:ea typeface="Times New Roman"/>
                      </a:endParaRPr>
                    </a:p>
                  </a:txBody>
                  <a:tcPr marL="62385" marR="62385" marT="0" marB="0"/>
                </a:tc>
                <a:tc>
                  <a:txBody>
                    <a:bodyPr/>
                    <a:lstStyle/>
                    <a:p>
                      <a:pPr marL="0" marR="0">
                        <a:spcBef>
                          <a:spcPts val="0"/>
                        </a:spcBef>
                        <a:spcAft>
                          <a:spcPts val="0"/>
                        </a:spcAft>
                      </a:pPr>
                      <a:r>
                        <a:rPr lang="en-US" sz="1100" smtClean="0">
                          <a:effectLst/>
                          <a:latin typeface="+mn-lt"/>
                          <a:ea typeface="+mn-ea"/>
                        </a:rPr>
                        <a:t>193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NH</a:t>
                      </a:r>
                      <a:r>
                        <a:rPr lang="en-US" sz="1100" baseline="-25000" dirty="0">
                          <a:solidFill>
                            <a:schemeClr val="tx1"/>
                          </a:solidFill>
                          <a:effectLst/>
                        </a:rPr>
                        <a:t>3</a:t>
                      </a:r>
                      <a:r>
                        <a:rPr lang="en-US" sz="1100" dirty="0">
                          <a:solidFill>
                            <a:schemeClr val="tx1"/>
                          </a:solidFill>
                          <a:effectLst/>
                        </a:rPr>
                        <a:t>(</a:t>
                      </a:r>
                      <a:r>
                        <a:rPr lang="en-US" sz="1100" dirty="0" err="1">
                          <a:solidFill>
                            <a:schemeClr val="tx1"/>
                          </a:solidFill>
                          <a:effectLst/>
                        </a:rPr>
                        <a:t>aq</a:t>
                      </a:r>
                      <a:r>
                        <a:rPr lang="en-US" sz="1100" dirty="0">
                          <a:solidFill>
                            <a:schemeClr val="tx1"/>
                          </a:solidFill>
                          <a:effectLst/>
                        </a:rPr>
                        <a:t>)</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-80.29</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-26.50</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111.3</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NH</a:t>
                      </a:r>
                      <a:r>
                        <a:rPr lang="en-US" sz="1100" baseline="-25000" dirty="0">
                          <a:solidFill>
                            <a:schemeClr val="tx1"/>
                          </a:solidFill>
                          <a:effectLst/>
                        </a:rPr>
                        <a:t>4</a:t>
                      </a:r>
                      <a:r>
                        <a:rPr lang="en-US" sz="1100" baseline="30000" dirty="0">
                          <a:solidFill>
                            <a:schemeClr val="tx1"/>
                          </a:solidFill>
                          <a:effectLst/>
                        </a:rPr>
                        <a:t>+</a:t>
                      </a:r>
                      <a:r>
                        <a:rPr lang="en-US" sz="1100" dirty="0">
                          <a:solidFill>
                            <a:schemeClr val="tx1"/>
                          </a:solidFill>
                          <a:effectLst/>
                        </a:rPr>
                        <a:t>(</a:t>
                      </a:r>
                      <a:r>
                        <a:rPr lang="en-US" sz="1100" dirty="0" err="1">
                          <a:solidFill>
                            <a:schemeClr val="tx1"/>
                          </a:solidFill>
                          <a:effectLst/>
                        </a:rPr>
                        <a:t>aq</a:t>
                      </a:r>
                      <a:r>
                        <a:rPr lang="en-US" sz="1100" dirty="0">
                          <a:solidFill>
                            <a:schemeClr val="tx1"/>
                          </a:solidFill>
                          <a:effectLst/>
                        </a:rPr>
                        <a:t>)</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-133.26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-79.31</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111.17</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NO(g)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91.3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87.6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210.8</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NO</a:t>
                      </a:r>
                      <a:r>
                        <a:rPr lang="en-US" sz="1100" baseline="-25000" dirty="0">
                          <a:solidFill>
                            <a:schemeClr val="tx1"/>
                          </a:solidFill>
                          <a:effectLst/>
                        </a:rPr>
                        <a:t>2</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33.2</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51.3</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240.1</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a:t>
                      </a:r>
                      <a:r>
                        <a:rPr lang="en-US" sz="1100" baseline="-25000" dirty="0">
                          <a:solidFill>
                            <a:schemeClr val="tx1"/>
                          </a:solidFill>
                          <a:effectLst/>
                        </a:rPr>
                        <a:t>2</a:t>
                      </a:r>
                      <a:r>
                        <a:rPr lang="en-US" sz="1100" dirty="0">
                          <a:solidFill>
                            <a:schemeClr val="tx1"/>
                          </a:solidFill>
                          <a:effectLst/>
                        </a:rPr>
                        <a:t>O(g)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81.6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103.7</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220.0</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a:t>
                      </a:r>
                      <a:r>
                        <a:rPr lang="en-US" sz="1100" baseline="-25000" dirty="0">
                          <a:solidFill>
                            <a:schemeClr val="tx1"/>
                          </a:solidFill>
                          <a:effectLst/>
                        </a:rPr>
                        <a:t>2</a:t>
                      </a:r>
                      <a:r>
                        <a:rPr lang="en-US" sz="1100" dirty="0">
                          <a:solidFill>
                            <a:schemeClr val="tx1"/>
                          </a:solidFill>
                          <a:effectLst/>
                        </a:rPr>
                        <a:t>H</a:t>
                      </a:r>
                      <a:r>
                        <a:rPr lang="en-US" sz="1100" baseline="-25000" dirty="0">
                          <a:solidFill>
                            <a:schemeClr val="tx1"/>
                          </a:solidFill>
                          <a:effectLst/>
                        </a:rPr>
                        <a:t>2</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95.4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159.4</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238.5</a:t>
                      </a:r>
                      <a:endParaRPr lang="en-US" sz="1100">
                        <a:effectLst/>
                        <a:latin typeface="Times New Roman"/>
                        <a:ea typeface="Times New Roman"/>
                      </a:endParaRPr>
                    </a:p>
                  </a:txBody>
                  <a:tcPr marL="62385" marR="62385" marT="0" marB="0"/>
                </a:tc>
              </a:tr>
              <a:tr h="188259">
                <a:tc>
                  <a:txBody>
                    <a:bodyPr/>
                    <a:lstStyle/>
                    <a:p>
                      <a:pPr marL="0" marR="0">
                        <a:spcBef>
                          <a:spcPts val="0"/>
                        </a:spcBef>
                        <a:spcAft>
                          <a:spcPts val="0"/>
                        </a:spcAft>
                      </a:pPr>
                      <a:r>
                        <a:rPr lang="en-US" sz="1100" dirty="0">
                          <a:solidFill>
                            <a:schemeClr val="tx1"/>
                          </a:solidFill>
                          <a:effectLst/>
                        </a:rPr>
                        <a:t>N</a:t>
                      </a:r>
                      <a:r>
                        <a:rPr lang="en-US" sz="1100" baseline="-25000" dirty="0">
                          <a:solidFill>
                            <a:schemeClr val="tx1"/>
                          </a:solidFill>
                          <a:effectLst/>
                        </a:rPr>
                        <a:t>2</a:t>
                      </a:r>
                      <a:r>
                        <a:rPr lang="en-US" sz="1100" dirty="0">
                          <a:solidFill>
                            <a:schemeClr val="tx1"/>
                          </a:solidFill>
                          <a:effectLst/>
                        </a:rPr>
                        <a:t>O</a:t>
                      </a:r>
                      <a:r>
                        <a:rPr lang="en-US" sz="1100" baseline="-25000" dirty="0">
                          <a:solidFill>
                            <a:schemeClr val="tx1"/>
                          </a:solidFill>
                          <a:effectLst/>
                        </a:rPr>
                        <a:t>4</a:t>
                      </a:r>
                      <a:r>
                        <a:rPr lang="en-US" sz="1100" dirty="0">
                          <a:solidFill>
                            <a:schemeClr val="tx1"/>
                          </a:solidFill>
                          <a:effectLst/>
                        </a:rPr>
                        <a:t>(g)</a:t>
                      </a:r>
                      <a:endParaRPr lang="en-US" sz="1100" dirty="0">
                        <a:solidFill>
                          <a:schemeClr val="tx1"/>
                        </a:solidFill>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9.16</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a:effectLst/>
                        </a:rPr>
                        <a:t>99.8</a:t>
                      </a:r>
                      <a:endParaRPr lang="en-US" sz="1100">
                        <a:effectLst/>
                        <a:latin typeface="Times New Roman"/>
                        <a:ea typeface="Times New Roman"/>
                      </a:endParaRPr>
                    </a:p>
                  </a:txBody>
                  <a:tcPr marL="62385" marR="62385" marT="0" marB="0"/>
                </a:tc>
                <a:tc>
                  <a:txBody>
                    <a:bodyPr/>
                    <a:lstStyle/>
                    <a:p>
                      <a:pPr marL="0" marR="0">
                        <a:spcBef>
                          <a:spcPts val="0"/>
                        </a:spcBef>
                        <a:spcAft>
                          <a:spcPts val="0"/>
                        </a:spcAft>
                      </a:pPr>
                      <a:r>
                        <a:rPr lang="en-US" sz="1100" dirty="0">
                          <a:effectLst/>
                        </a:rPr>
                        <a:t>304.4</a:t>
                      </a:r>
                      <a:endParaRPr lang="en-US" sz="1100" dirty="0">
                        <a:effectLst/>
                        <a:latin typeface="Times New Roman"/>
                        <a:ea typeface="Times New Roman"/>
                      </a:endParaRPr>
                    </a:p>
                  </a:txBody>
                  <a:tcPr marL="62385" marR="62385" marT="0" marB="0"/>
                </a:tc>
              </a:tr>
            </a:tbl>
          </a:graphicData>
        </a:graphic>
      </p:graphicFrame>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Clicker question	</a:t>
            </a:r>
          </a:p>
        </p:txBody>
      </p:sp>
      <p:sp>
        <p:nvSpPr>
          <p:cNvPr id="66563" name="Rectangle 3"/>
          <p:cNvSpPr>
            <a:spLocks noGrp="1" noChangeArrowheads="1"/>
          </p:cNvSpPr>
          <p:nvPr>
            <p:ph type="body" idx="1"/>
          </p:nvPr>
        </p:nvSpPr>
        <p:spPr/>
        <p:txBody>
          <a:bodyPr/>
          <a:lstStyle/>
          <a:p>
            <a:pPr marL="552450" indent="-552450" eaLnBrk="1" hangingPunct="1">
              <a:buFont typeface="Wingdings" pitchFamily="2" charset="2"/>
              <a:buNone/>
            </a:pPr>
            <a:r>
              <a:rPr lang="en-US" sz="2500" dirty="0" smtClean="0"/>
              <a:t>What is the Gibbs Free Energy for the following reaction at 500 K:</a:t>
            </a:r>
          </a:p>
          <a:p>
            <a:pPr marL="552450" indent="-552450" eaLnBrk="1" hangingPunct="1">
              <a:buFont typeface="Wingdings" pitchFamily="2" charset="2"/>
              <a:buNone/>
            </a:pPr>
            <a:endParaRPr lang="en-US" sz="2500" dirty="0" smtClean="0"/>
          </a:p>
          <a:p>
            <a:pPr marL="552450" indent="-552450" eaLnBrk="1" hangingPunct="1">
              <a:buNone/>
            </a:pPr>
            <a:r>
              <a:rPr lang="en-US" sz="2500" dirty="0" smtClean="0"/>
              <a:t>N</a:t>
            </a:r>
            <a:r>
              <a:rPr lang="en-US" sz="2500" baseline="-25000" dirty="0" smtClean="0"/>
              <a:t>2 (g)</a:t>
            </a:r>
            <a:r>
              <a:rPr lang="en-US" sz="2500" dirty="0" smtClean="0"/>
              <a:t> + 3 H</a:t>
            </a:r>
            <a:r>
              <a:rPr lang="en-US" sz="2500" baseline="-25000" dirty="0" smtClean="0"/>
              <a:t>2 (g)</a:t>
            </a:r>
            <a:r>
              <a:rPr lang="en-US" sz="2500" dirty="0" smtClean="0"/>
              <a:t> </a:t>
            </a:r>
            <a:r>
              <a:rPr lang="en-US" sz="2500" dirty="0" smtClean="0">
                <a:latin typeface="Times New Roman"/>
                <a:cs typeface="Times New Roman"/>
                <a:sym typeface="MS Reference 1" pitchFamily="2" charset="2"/>
              </a:rPr>
              <a:t>↔</a:t>
            </a:r>
            <a:r>
              <a:rPr lang="en-US" sz="2500" dirty="0" smtClean="0">
                <a:sym typeface="WP IconicSymbolsA" pitchFamily="2" charset="2"/>
              </a:rPr>
              <a:t> 2 NH</a:t>
            </a:r>
            <a:r>
              <a:rPr lang="en-US" sz="2500" baseline="-25000" dirty="0" smtClean="0">
                <a:sym typeface="WP IconicSymbolsA" pitchFamily="2" charset="2"/>
              </a:rPr>
              <a:t>3 (g)</a:t>
            </a:r>
          </a:p>
          <a:p>
            <a:pPr marL="552450" indent="-552450" eaLnBrk="1" hangingPunct="1">
              <a:buFont typeface="Wingdings" pitchFamily="2" charset="2"/>
              <a:buNone/>
            </a:pPr>
            <a:endParaRPr lang="en-US" sz="2500" dirty="0" smtClean="0">
              <a:sym typeface="WP IconicSymbolsA" pitchFamily="2" charset="2"/>
            </a:endParaRPr>
          </a:p>
          <a:p>
            <a:pPr marL="552450" indent="-552450" eaLnBrk="1" hangingPunct="1">
              <a:buFont typeface="Wingdings" pitchFamily="2" charset="2"/>
              <a:buNone/>
            </a:pPr>
            <a:endParaRPr lang="en-US" sz="2500" dirty="0"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77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“States” of a system</a:t>
            </a:r>
          </a:p>
        </p:txBody>
      </p:sp>
      <p:sp>
        <p:nvSpPr>
          <p:cNvPr id="10243" name="Rectangle 3"/>
          <p:cNvSpPr>
            <a:spLocks noChangeArrowheads="1"/>
          </p:cNvSpPr>
          <p:nvPr/>
        </p:nvSpPr>
        <p:spPr bwMode="auto">
          <a:xfrm>
            <a:off x="1066800" y="1981200"/>
            <a:ext cx="3124200" cy="434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4"/>
          <p:cNvSpPr>
            <a:spLocks noChangeArrowheads="1"/>
          </p:cNvSpPr>
          <p:nvPr/>
        </p:nvSpPr>
        <p:spPr bwMode="auto">
          <a:xfrm>
            <a:off x="4724400" y="1981200"/>
            <a:ext cx="3124200" cy="434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Text Box 5"/>
          <p:cNvSpPr txBox="1">
            <a:spLocks noChangeArrowheads="1"/>
          </p:cNvSpPr>
          <p:nvPr/>
        </p:nvSpPr>
        <p:spPr bwMode="auto">
          <a:xfrm>
            <a:off x="3260725" y="5670550"/>
            <a:ext cx="452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H</a:t>
            </a:r>
            <a:r>
              <a:rPr lang="en-US" baseline="-25000"/>
              <a:t>2</a:t>
            </a:r>
            <a:endParaRPr lang="en-US"/>
          </a:p>
        </p:txBody>
      </p:sp>
      <p:sp>
        <p:nvSpPr>
          <p:cNvPr id="10246" name="Text Box 7"/>
          <p:cNvSpPr txBox="1">
            <a:spLocks noChangeArrowheads="1"/>
          </p:cNvSpPr>
          <p:nvPr/>
        </p:nvSpPr>
        <p:spPr bwMode="auto">
          <a:xfrm>
            <a:off x="1660525" y="2546350"/>
            <a:ext cx="460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O</a:t>
            </a:r>
            <a:r>
              <a:rPr lang="en-US" baseline="-25000"/>
              <a:t>2</a:t>
            </a:r>
            <a:endParaRPr lang="en-US"/>
          </a:p>
        </p:txBody>
      </p:sp>
      <p:sp>
        <p:nvSpPr>
          <p:cNvPr id="10247" name="Rectangle 9"/>
          <p:cNvSpPr>
            <a:spLocks noChangeArrowheads="1"/>
          </p:cNvSpPr>
          <p:nvPr/>
        </p:nvSpPr>
        <p:spPr bwMode="auto">
          <a:xfrm>
            <a:off x="4724400" y="1981200"/>
            <a:ext cx="3124200" cy="434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Text Box 10"/>
          <p:cNvSpPr txBox="1">
            <a:spLocks noChangeArrowheads="1"/>
          </p:cNvSpPr>
          <p:nvPr/>
        </p:nvSpPr>
        <p:spPr bwMode="auto">
          <a:xfrm>
            <a:off x="6918325" y="5670550"/>
            <a:ext cx="452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H</a:t>
            </a:r>
            <a:r>
              <a:rPr lang="en-US" baseline="-25000"/>
              <a:t>2</a:t>
            </a:r>
            <a:endParaRPr lang="en-US"/>
          </a:p>
        </p:txBody>
      </p:sp>
      <p:sp>
        <p:nvSpPr>
          <p:cNvPr id="10249" name="Text Box 11"/>
          <p:cNvSpPr txBox="1">
            <a:spLocks noChangeArrowheads="1"/>
          </p:cNvSpPr>
          <p:nvPr/>
        </p:nvSpPr>
        <p:spPr bwMode="auto">
          <a:xfrm>
            <a:off x="5318125" y="2546350"/>
            <a:ext cx="460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a:t>O</a:t>
            </a:r>
            <a:r>
              <a:rPr lang="en-US" baseline="-25000"/>
              <a:t>2</a:t>
            </a:r>
            <a:endParaRPr lang="en-US"/>
          </a:p>
        </p:txBody>
      </p:sp>
      <p:sp>
        <p:nvSpPr>
          <p:cNvPr id="10250" name="Line 12"/>
          <p:cNvSpPr>
            <a:spLocks noChangeShapeType="1"/>
          </p:cNvSpPr>
          <p:nvPr/>
        </p:nvSpPr>
        <p:spPr bwMode="auto">
          <a:xfrm>
            <a:off x="3657600" y="5867400"/>
            <a:ext cx="304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 name="Line 13"/>
          <p:cNvSpPr>
            <a:spLocks noChangeShapeType="1"/>
          </p:cNvSpPr>
          <p:nvPr/>
        </p:nvSpPr>
        <p:spPr bwMode="auto">
          <a:xfrm flipV="1">
            <a:off x="7086600" y="5029200"/>
            <a:ext cx="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2" name="Line 14"/>
          <p:cNvSpPr>
            <a:spLocks noChangeShapeType="1"/>
          </p:cNvSpPr>
          <p:nvPr/>
        </p:nvSpPr>
        <p:spPr bwMode="auto">
          <a:xfrm>
            <a:off x="5715000" y="2743200"/>
            <a:ext cx="990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3" name="Line 15"/>
          <p:cNvSpPr>
            <a:spLocks noChangeShapeType="1"/>
          </p:cNvSpPr>
          <p:nvPr/>
        </p:nvSpPr>
        <p:spPr bwMode="auto">
          <a:xfrm flipH="1">
            <a:off x="1371600" y="2895600"/>
            <a:ext cx="457200" cy="990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t/>
            </a:r>
            <a:br>
              <a:rPr lang="en-US" sz="3200" smtClean="0"/>
            </a:br>
            <a:r>
              <a:rPr lang="en-US" sz="3200" smtClean="0"/>
              <a:t>What the &amp;^%* can we do?</a:t>
            </a:r>
          </a:p>
        </p:txBody>
      </p:sp>
      <p:sp>
        <p:nvSpPr>
          <p:cNvPr id="11267" name="Rectangle 3"/>
          <p:cNvSpPr>
            <a:spLocks noGrp="1" noChangeArrowheads="1"/>
          </p:cNvSpPr>
          <p:nvPr>
            <p:ph type="body" idx="1"/>
          </p:nvPr>
        </p:nvSpPr>
        <p:spPr/>
        <p:txBody>
          <a:bodyPr/>
          <a:lstStyle/>
          <a:p>
            <a:pPr eaLnBrk="1" hangingPunct="1">
              <a:buFont typeface="Wingdings" pitchFamily="2" charset="2"/>
              <a:buNone/>
            </a:pPr>
            <a:r>
              <a:rPr lang="en-US" smtClean="0"/>
              <a:t>Thermodynamics deals with statistical analysis of ensembles of states.</a:t>
            </a:r>
          </a:p>
          <a:p>
            <a:pPr eaLnBrk="1" hangingPunct="1">
              <a:buFont typeface="Wingdings" pitchFamily="2" charset="2"/>
              <a:buNone/>
            </a:pPr>
            <a:endParaRPr lang="en-US" smtClean="0"/>
          </a:p>
          <a:p>
            <a:pPr eaLnBrk="1" hangingPunct="1">
              <a:buFont typeface="Wingdings" pitchFamily="2" charset="2"/>
              <a:buNone/>
            </a:pPr>
            <a:r>
              <a:rPr lang="en-US" smtClean="0"/>
              <a:t>In our case, we are usually looking at a single representative state of the system that is the “most probable” state.</a:t>
            </a:r>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3" name="Slide Number Placeholder 2"/>
          <p:cNvSpPr>
            <a:spLocks noGrp="1"/>
          </p:cNvSpPr>
          <p:nvPr>
            <p:ph type="sldNum" sz="quarter" idx="12"/>
          </p:nvPr>
        </p:nvSpPr>
        <p:spPr/>
        <p:txBody>
          <a:bodyPr/>
          <a:lstStyle/>
          <a:p>
            <a:pPr>
              <a:defRPr/>
            </a:pPr>
            <a:fld id="{9105EDD6-A390-4DD0-A0ED-34F114914B10}"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3458</TotalTime>
  <Words>3674</Words>
  <Application>Microsoft Office PowerPoint</Application>
  <PresentationFormat>On-screen Show (4:3)</PresentationFormat>
  <Paragraphs>854</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Eclipse</vt:lpstr>
      <vt:lpstr>PowerPoint Presentation</vt:lpstr>
      <vt:lpstr>Thermodynamics</vt:lpstr>
      <vt:lpstr>2 H2 + O2  2 H2O</vt:lpstr>
      <vt:lpstr>Joe’s Rule of the Possible</vt:lpstr>
      <vt:lpstr>Thermodynamics</vt:lpstr>
      <vt:lpstr>States</vt:lpstr>
      <vt:lpstr>“States” of a system</vt:lpstr>
      <vt:lpstr>“States” of a system</vt:lpstr>
      <vt:lpstr> What the &amp;^%* can we do?</vt:lpstr>
      <vt:lpstr>Clicker Question</vt:lpstr>
      <vt:lpstr>Putting the “thermo” in thermodynamics</vt:lpstr>
      <vt:lpstr>Reaction Energies</vt:lpstr>
      <vt:lpstr>Enthalpy of Reactions</vt:lpstr>
      <vt:lpstr>General Reaction Scheme – “hot pack”</vt:lpstr>
      <vt:lpstr>Endothermic Reaction – “cold pack”</vt:lpstr>
      <vt:lpstr>Where does the Energy go?</vt:lpstr>
      <vt:lpstr>CONSERVATION OF ENERGY</vt:lpstr>
      <vt:lpstr>Where’d the ΔH energy come from?</vt:lpstr>
      <vt:lpstr>Energy changes</vt:lpstr>
      <vt:lpstr>Exothermic Reaction – “hot pack”</vt:lpstr>
      <vt:lpstr>Exothermic energy changes</vt:lpstr>
      <vt:lpstr>Endothermic Reaction – “cold pack”</vt:lpstr>
      <vt:lpstr>Endothermic energy changes</vt:lpstr>
      <vt:lpstr>The hard part is getting over the hump.</vt:lpstr>
      <vt:lpstr>Ea = Activation Energy</vt:lpstr>
      <vt:lpstr>How do you get over the hump?</vt:lpstr>
      <vt:lpstr>How do you get over the hump?</vt:lpstr>
      <vt:lpstr>Types of  H</vt:lpstr>
      <vt:lpstr>Enthalpy is a “State Function”</vt:lpstr>
      <vt:lpstr>Climbing Mt. Everest</vt:lpstr>
      <vt:lpstr>Climbing Mt. Everest</vt:lpstr>
      <vt:lpstr>Climbing Mt. Everest</vt:lpstr>
      <vt:lpstr>Enthalpy as a State Function</vt:lpstr>
      <vt:lpstr>Path doesn’t matter!</vt:lpstr>
      <vt:lpstr>Formation Enthalpies</vt:lpstr>
      <vt:lpstr>Formation Enthalpies</vt:lpstr>
      <vt:lpstr>Path doesn’t matter!</vt:lpstr>
      <vt:lpstr>Energy Considerations</vt:lpstr>
      <vt:lpstr>If energy were the whole story…</vt:lpstr>
      <vt:lpstr>For a chemical reaction…</vt:lpstr>
      <vt:lpstr>The process we care about is…</vt:lpstr>
      <vt:lpstr>Maybe this…</vt:lpstr>
      <vt:lpstr>Exothermic Reaction – “hot pack”</vt:lpstr>
      <vt:lpstr>But I can’t get there directly…</vt:lpstr>
      <vt:lpstr>∆Hrxn = Hproducts - Hreactants</vt:lpstr>
      <vt:lpstr>Path doesn’t matter!</vt:lpstr>
      <vt:lpstr>So…</vt:lpstr>
      <vt:lpstr>Path doesn’t matter!</vt:lpstr>
      <vt:lpstr>For a chemical reaction…</vt:lpstr>
      <vt:lpstr>PowerPoint Presentation</vt:lpstr>
      <vt:lpstr>For a chemical reaction…</vt:lpstr>
      <vt:lpstr>PowerPoint Presentation</vt:lpstr>
      <vt:lpstr>The rest of the story…</vt:lpstr>
      <vt:lpstr>What has more energy</vt:lpstr>
      <vt:lpstr>The water on the nightstand is less in the morning…</vt:lpstr>
      <vt:lpstr>The rest of the story…</vt:lpstr>
      <vt:lpstr>Entropy is…</vt:lpstr>
      <vt:lpstr>Some examples</vt:lpstr>
      <vt:lpstr>Some examples</vt:lpstr>
      <vt:lpstr>The Laws of Thermodynamics</vt:lpstr>
      <vt:lpstr>Calculating Entropy Change</vt:lpstr>
      <vt:lpstr>Calculating Entropy Change</vt:lpstr>
      <vt:lpstr>What does the Universe like?</vt:lpstr>
      <vt:lpstr>General Reaction Scheme – “hot pack”</vt:lpstr>
      <vt:lpstr>PowerPoint Presentation</vt:lpstr>
      <vt:lpstr>What about entropy and the Universe?</vt:lpstr>
      <vt:lpstr>Increasing entropy means delta S nis</vt:lpstr>
      <vt:lpstr>If the Universe gets to choose:</vt:lpstr>
      <vt:lpstr>Spontaneous change</vt:lpstr>
      <vt:lpstr>Spontaneous change</vt:lpstr>
      <vt:lpstr>Spontaneous change</vt:lpstr>
      <vt:lpstr>The Universe has a choice:</vt:lpstr>
      <vt:lpstr>Balancing entropy and enthalpy</vt:lpstr>
      <vt:lpstr>2 ways to calculate  G </vt:lpstr>
      <vt:lpstr>Clicker question </vt:lpstr>
      <vt:lpstr>PowerPoint Presentation</vt:lpstr>
      <vt:lpstr>Clicker question </vt:lpstr>
    </vt:vector>
  </TitlesOfParts>
  <Company>Rochester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Thermodynamics</dc:title>
  <dc:creator>Joseph M. Lanzafame</dc:creator>
  <cp:lastModifiedBy>unpub@aol.com</cp:lastModifiedBy>
  <cp:revision>54</cp:revision>
  <dcterms:created xsi:type="dcterms:W3CDTF">2007-07-16T15:56:30Z</dcterms:created>
  <dcterms:modified xsi:type="dcterms:W3CDTF">2015-04-30T16:35:35Z</dcterms:modified>
</cp:coreProperties>
</file>