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7"/>
  </p:notes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98" r:id="rId9"/>
    <p:sldId id="263" r:id="rId10"/>
    <p:sldId id="265" r:id="rId11"/>
    <p:sldId id="264" r:id="rId12"/>
    <p:sldId id="266" r:id="rId13"/>
    <p:sldId id="267" r:id="rId14"/>
    <p:sldId id="269" r:id="rId15"/>
    <p:sldId id="270" r:id="rId16"/>
    <p:sldId id="268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301" r:id="rId27"/>
    <p:sldId id="302" r:id="rId28"/>
    <p:sldId id="280" r:id="rId29"/>
    <p:sldId id="303" r:id="rId30"/>
    <p:sldId id="282" r:id="rId31"/>
    <p:sldId id="304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5" r:id="rId44"/>
    <p:sldId id="299" r:id="rId45"/>
    <p:sldId id="300" r:id="rId4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60"/>
  </p:normalViewPr>
  <p:slideViewPr>
    <p:cSldViewPr>
      <p:cViewPr varScale="1">
        <p:scale>
          <a:sx n="65" d="100"/>
          <a:sy n="65" d="100"/>
        </p:scale>
        <p:origin x="-1301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DF6F0-D1D7-45CD-9EEE-E393F36152FC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03522-B13E-43E6-9865-A347573D7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897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03522-B13E-43E6-9865-A347573D700B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96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CFBCA2F-7B0A-4E17-9D69-366F21157578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5127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128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0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28009B-86EF-4713-93A2-05648A2DB0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19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9DA4C-9DF5-4C3D-B8AD-7B8B7B6DBD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327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1C677BA-40A6-46BE-8AF5-15D747C896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522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81DA30-2BF3-4EDC-824D-80F8F84D8B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823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72AB6-D3DB-4560-AFCC-C45A6DF320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678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6FC8AD-D2F2-46E7-9C3B-4688F7E548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636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4C2365-5CF1-4339-9F25-C90B8D9481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169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694EB2-8F81-405F-A485-113DDCB3E1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655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1F0523-7CA1-4AD5-9D15-C2CC1B1797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406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DB997E-7265-49C1-8B3D-642BFA3A11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272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2C92C9-CC19-406F-A926-F5231C4362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62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61755C4F-DC3A-46E4-A176-0A97FD5988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Thermodynamic Connection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Q and G and letters other than 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 vs. K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If Q&gt;K, too many products, reaction goes left.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If Q&lt;K, too many reactants (too few products), reaction goes right.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If Q = K…everything is just right!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Too many products, so…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8458200" cy="4114800"/>
          </a:xfrm>
        </p:spPr>
        <p:txBody>
          <a:bodyPr/>
          <a:lstStyle/>
          <a:p>
            <a:pPr>
              <a:buNone/>
            </a:pPr>
            <a:r>
              <a:rPr lang="en-US" sz="2000" dirty="0"/>
              <a:t>			2 H</a:t>
            </a:r>
            <a:r>
              <a:rPr lang="en-US" sz="2000" baseline="-25000" dirty="0"/>
              <a:t>2</a:t>
            </a:r>
            <a:r>
              <a:rPr lang="en-US" sz="2000" dirty="0"/>
              <a:t> </a:t>
            </a:r>
            <a:r>
              <a:rPr lang="en-US" sz="2000" baseline="-25000" dirty="0"/>
              <a:t>(g)</a:t>
            </a:r>
            <a:r>
              <a:rPr lang="en-US" sz="2000" dirty="0"/>
              <a:t> + O</a:t>
            </a:r>
            <a:r>
              <a:rPr lang="en-US" sz="2000" baseline="-25000" dirty="0"/>
              <a:t>2</a:t>
            </a:r>
            <a:r>
              <a:rPr lang="en-US" sz="2000" dirty="0"/>
              <a:t> </a:t>
            </a:r>
            <a:r>
              <a:rPr lang="en-US" sz="2000" baseline="-25000" dirty="0"/>
              <a:t>(g)</a:t>
            </a:r>
            <a:r>
              <a:rPr lang="en-US" sz="2000" dirty="0"/>
              <a:t> </a:t>
            </a:r>
            <a:r>
              <a:rPr lang="en-US" sz="2000" dirty="0">
                <a:latin typeface="Times New Roman"/>
                <a:cs typeface="Times New Roman"/>
                <a:sym typeface="MS Reference 1"/>
              </a:rPr>
              <a:t>↔ </a:t>
            </a:r>
            <a:r>
              <a:rPr lang="en-US" sz="2000" dirty="0" smtClean="0"/>
              <a:t>2 </a:t>
            </a:r>
            <a:r>
              <a:rPr lang="en-US" sz="2000" dirty="0"/>
              <a:t>H</a:t>
            </a:r>
            <a:r>
              <a:rPr lang="en-US" sz="2000" baseline="-25000" dirty="0"/>
              <a:t>2</a:t>
            </a:r>
            <a:r>
              <a:rPr lang="en-US" sz="2000" dirty="0"/>
              <a:t>O </a:t>
            </a:r>
            <a:r>
              <a:rPr lang="en-US" sz="2000" baseline="-25000" dirty="0"/>
              <a:t>(g)</a:t>
            </a:r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r>
              <a:rPr lang="en-US" sz="2000" dirty="0"/>
              <a:t>Initial</a:t>
            </a:r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r>
              <a:rPr lang="en-US" sz="2000" dirty="0"/>
              <a:t>Change</a:t>
            </a:r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r>
              <a:rPr lang="en-US" sz="2000" dirty="0"/>
              <a:t>Equilibrium</a:t>
            </a:r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r>
              <a:rPr lang="en-US" sz="2000" dirty="0"/>
              <a:t>So, we can determine the sign of the change if we want to!  </a:t>
            </a:r>
          </a:p>
        </p:txBody>
      </p:sp>
      <p:graphicFrame>
        <p:nvGraphicFramePr>
          <p:cNvPr id="14340" name="Group 4"/>
          <p:cNvGraphicFramePr>
            <a:graphicFrameLocks noGrp="1"/>
          </p:cNvGraphicFramePr>
          <p:nvPr>
            <p:ph sz="half" idx="2"/>
          </p:nvPr>
        </p:nvGraphicFramePr>
        <p:xfrm>
          <a:off x="2514600" y="2522538"/>
          <a:ext cx="4343400" cy="2852738"/>
        </p:xfrm>
        <a:graphic>
          <a:graphicData uri="http://schemas.openxmlformats.org/drawingml/2006/table">
            <a:tbl>
              <a:tblPr/>
              <a:tblGrid>
                <a:gridCol w="1219200"/>
                <a:gridCol w="1239838"/>
                <a:gridCol w="1884362"/>
              </a:tblGrid>
              <a:tr h="1006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0.5 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0.5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3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+2x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+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-2x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2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 in context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en-US"/>
              <a:t>We’ve talked about a number of different realms of Chemistry.</a:t>
            </a:r>
          </a:p>
          <a:p>
            <a:pPr marL="533400" indent="-533400">
              <a:buFont typeface="Wingdings" pitchFamily="2" charset="2"/>
              <a:buNone/>
            </a:pPr>
            <a:endParaRPr lang="en-US"/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/>
              <a:t>Kinetics – How fast?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/>
              <a:t>Thermodynamics – How stable? How hot?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/>
              <a:t>Equilibrium…???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Equilibrium and Thermodynamics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Would it surprise you to know that Equilibrium represents the thermodynamic balance between the products and the reactants?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Equilibrium tells us what the balance should be, but says nothing about how fast (kinetics) it takes to get there.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Gibbs Free Energy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/>
              <a:t>Gibbs Free Energy is the most important thermodynamic variable: it balances enthalpy and entropy.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pPr>
              <a:buFont typeface="Wingdings" pitchFamily="2" charset="2"/>
              <a:buNone/>
            </a:pPr>
            <a:r>
              <a:rPr lang="en-US" sz="2400">
                <a:sym typeface="Symbol" pitchFamily="18" charset="2"/>
              </a:rPr>
              <a:t></a:t>
            </a:r>
            <a:r>
              <a:rPr lang="en-US" sz="2400">
                <a:sym typeface="WP Greek Helve" pitchFamily="2" charset="2"/>
              </a:rPr>
              <a:t>G = </a:t>
            </a:r>
            <a:r>
              <a:rPr lang="en-US" sz="2400">
                <a:sym typeface="Symbol" pitchFamily="18" charset="2"/>
              </a:rPr>
              <a:t></a:t>
            </a:r>
            <a:r>
              <a:rPr lang="en-US" sz="2400">
                <a:sym typeface="WP Greek Helve" pitchFamily="2" charset="2"/>
              </a:rPr>
              <a:t> H - T </a:t>
            </a:r>
            <a:r>
              <a:rPr lang="en-US" sz="2400">
                <a:sym typeface="Symbol" pitchFamily="18" charset="2"/>
              </a:rPr>
              <a:t></a:t>
            </a:r>
            <a:r>
              <a:rPr lang="en-US" sz="2400">
                <a:sym typeface="WP Greek Helve" pitchFamily="2" charset="2"/>
              </a:rPr>
              <a:t> S</a:t>
            </a:r>
          </a:p>
          <a:p>
            <a:pPr>
              <a:buFont typeface="Wingdings" pitchFamily="2" charset="2"/>
              <a:buNone/>
            </a:pPr>
            <a:endParaRPr lang="en-US" sz="2400">
              <a:sym typeface="WP Greek Helve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sz="2400">
                <a:sym typeface="WP Greek Helve" pitchFamily="2" charset="2"/>
              </a:rPr>
              <a:t>If </a:t>
            </a:r>
            <a:r>
              <a:rPr lang="en-US" sz="2400">
                <a:sym typeface="Symbol" pitchFamily="18" charset="2"/>
              </a:rPr>
              <a:t></a:t>
            </a:r>
            <a:r>
              <a:rPr lang="en-US" sz="2400">
                <a:sym typeface="WP Greek Helve" pitchFamily="2" charset="2"/>
              </a:rPr>
              <a:t> G &lt; 0, what does that mean?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sym typeface="WP Greek Helve" pitchFamily="2" charset="2"/>
              </a:rPr>
              <a:t>Reaction is spontaneous as written.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sym typeface="WP Greek Helve" pitchFamily="2" charset="2"/>
              </a:rPr>
              <a:t>If </a:t>
            </a:r>
            <a:r>
              <a:rPr lang="en-US" sz="2400">
                <a:sym typeface="Symbol" pitchFamily="18" charset="2"/>
              </a:rPr>
              <a:t></a:t>
            </a:r>
            <a:r>
              <a:rPr lang="en-US" sz="2400">
                <a:sym typeface="WP Greek Helve" pitchFamily="2" charset="2"/>
              </a:rPr>
              <a:t> G &gt; 0, what does that mean?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sym typeface="WP Greek Helve" pitchFamily="2" charset="2"/>
              </a:rPr>
              <a:t> Reaction is spontaneous in the reverse direction.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sym typeface="Symbol" pitchFamily="18" charset="2"/>
              </a:rPr>
              <a:t></a:t>
            </a:r>
            <a:r>
              <a:rPr lang="en-US" sz="9600">
                <a:sym typeface="WP Greek Helve" pitchFamily="2" charset="2"/>
              </a:rPr>
              <a:t> G sounds a lot like Q!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 (Q) is related to </a:t>
            </a:r>
            <a:r>
              <a:rPr lang="en-US" dirty="0" smtClean="0">
                <a:sym typeface="Symbol" pitchFamily="18" charset="2"/>
              </a:rPr>
              <a:t> </a:t>
            </a:r>
            <a:r>
              <a:rPr lang="en-US" dirty="0" smtClean="0">
                <a:sym typeface="WP Greek Helve" pitchFamily="2" charset="2"/>
              </a:rPr>
              <a:t>G</a:t>
            </a:r>
            <a:endParaRPr lang="en-US" dirty="0">
              <a:sym typeface="WP Greek Helve" pitchFamily="2" charset="2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ym typeface="WP Greek Helve" pitchFamily="2" charset="2"/>
              </a:rPr>
              <a:t>If </a:t>
            </a:r>
            <a:r>
              <a:rPr lang="en-US" sz="2400" dirty="0">
                <a:sym typeface="Symbol" pitchFamily="18" charset="2"/>
              </a:rPr>
              <a:t></a:t>
            </a:r>
            <a:r>
              <a:rPr lang="en-US" sz="2400" dirty="0">
                <a:sym typeface="WP Greek Helve" pitchFamily="2" charset="2"/>
              </a:rPr>
              <a:t> G &lt; 0, reaction is spontaneous as written (to right).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ym typeface="WP Greek Helve" pitchFamily="2" charset="2"/>
              </a:rPr>
              <a:t>If </a:t>
            </a:r>
            <a:r>
              <a:rPr lang="en-US" sz="2400" dirty="0">
                <a:sym typeface="Symbol" pitchFamily="18" charset="2"/>
              </a:rPr>
              <a:t></a:t>
            </a:r>
            <a:r>
              <a:rPr lang="en-US" sz="2400" dirty="0">
                <a:sym typeface="WP Greek Helve" pitchFamily="2" charset="2"/>
              </a:rPr>
              <a:t> G &gt; 0, reaction is spontaneous in the reverse direction (to left).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sym typeface="WP Greek Helve" pitchFamily="2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If Q&gt;K, reaction goes left.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If Q&lt;K, reaction goes right.</a:t>
            </a:r>
            <a:endParaRPr lang="en-US" sz="2400" dirty="0">
              <a:sym typeface="WP Greek Helve" pitchFamily="2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sym typeface="WP Greek Helve" pitchFamily="2" charset="2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dirty="0">
                <a:sym typeface="WP Greek Helve" pitchFamily="2" charset="2"/>
              </a:rPr>
              <a:t>If Q = K, we’re at equilibrium.  At equilibrium, </a:t>
            </a:r>
            <a:r>
              <a:rPr lang="en-US" sz="2400" dirty="0">
                <a:sym typeface="Symbol" pitchFamily="18" charset="2"/>
              </a:rPr>
              <a:t> </a:t>
            </a:r>
            <a:r>
              <a:rPr lang="en-US" sz="2400" dirty="0" smtClean="0">
                <a:sym typeface="WP Greek Helve" pitchFamily="2" charset="2"/>
              </a:rPr>
              <a:t>G </a:t>
            </a:r>
            <a:r>
              <a:rPr lang="en-US" sz="2400" dirty="0">
                <a:sym typeface="WP Greek Helve" pitchFamily="2" charset="2"/>
              </a:rPr>
              <a:t>= 0!!!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As a reaction proceeds, what happens…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/>
              <a:t>You make products from reactants (or make reactants from products) until equilibrium is reached.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/>
              <a:t>Assume Q&lt;K, what does that mean?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/>
              <a:t>Reaction wants to go right.  So </a:t>
            </a:r>
            <a:r>
              <a:rPr lang="en-US" sz="2400" dirty="0">
                <a:sym typeface="Symbol" pitchFamily="18" charset="2"/>
              </a:rPr>
              <a:t></a:t>
            </a:r>
            <a:r>
              <a:rPr lang="en-US" sz="2400" dirty="0">
                <a:sym typeface="WP Greek Helve" pitchFamily="2" charset="2"/>
              </a:rPr>
              <a:t> G…?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ym typeface="Symbol" pitchFamily="18" charset="2"/>
              </a:rPr>
              <a:t></a:t>
            </a:r>
            <a:r>
              <a:rPr lang="en-US" sz="2400" dirty="0">
                <a:sym typeface="WP Greek Helve" pitchFamily="2" charset="2"/>
              </a:rPr>
              <a:t> G &lt; 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sym typeface="WP Greek Helve" pitchFamily="2" charset="2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ym typeface="WP Greek Helve" pitchFamily="2" charset="2"/>
              </a:rPr>
              <a:t>Eventually, you reach equilibrium, Q = K. </a:t>
            </a:r>
            <a:r>
              <a:rPr lang="en-US" sz="2400" dirty="0">
                <a:sym typeface="Symbol" pitchFamily="18" charset="2"/>
              </a:rPr>
              <a:t></a:t>
            </a:r>
            <a:r>
              <a:rPr lang="en-US" sz="2400" dirty="0">
                <a:sym typeface="WP Greek Helve" pitchFamily="2" charset="2"/>
              </a:rPr>
              <a:t> G=0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sym typeface="WP Greek Helve" pitchFamily="2" charset="2"/>
            </a:endParaRPr>
          </a:p>
          <a:p>
            <a:pPr>
              <a:lnSpc>
                <a:spcPct val="80000"/>
              </a:lnSpc>
              <a:buNone/>
            </a:pPr>
            <a:r>
              <a:rPr lang="en-US" sz="2400" dirty="0">
                <a:sym typeface="Symbol" pitchFamily="18" charset="2"/>
              </a:rPr>
              <a:t> </a:t>
            </a:r>
            <a:r>
              <a:rPr lang="en-US" sz="2400" dirty="0" smtClean="0">
                <a:sym typeface="WP Greek Helve" pitchFamily="2" charset="2"/>
              </a:rPr>
              <a:t>G </a:t>
            </a:r>
            <a:r>
              <a:rPr lang="en-US" sz="2400" dirty="0">
                <a:sym typeface="WP Greek Helve" pitchFamily="2" charset="2"/>
              </a:rPr>
              <a:t>must depend on concentration!!!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ym typeface="Symbol" pitchFamily="18" charset="2"/>
              </a:rPr>
              <a:t> </a:t>
            </a:r>
            <a:r>
              <a:rPr lang="en-US" dirty="0" smtClean="0">
                <a:sym typeface="WP Greek Helve" pitchFamily="2" charset="2"/>
              </a:rPr>
              <a:t>G </a:t>
            </a:r>
            <a:r>
              <a:rPr lang="en-US" dirty="0">
                <a:sym typeface="WP Greek Helve" pitchFamily="2" charset="2"/>
              </a:rPr>
              <a:t>is “</a:t>
            </a:r>
            <a:r>
              <a:rPr lang="en-US" dirty="0" err="1">
                <a:sym typeface="WP Greek Helve" pitchFamily="2" charset="2"/>
              </a:rPr>
              <a:t>naught”y</a:t>
            </a:r>
            <a:endParaRPr lang="en-US" dirty="0">
              <a:sym typeface="WP Greek Helve" pitchFamily="2" charset="2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dirty="0"/>
              <a:t>What’s the difference between </a:t>
            </a:r>
            <a:r>
              <a:rPr lang="en-US" sz="2400" dirty="0">
                <a:sym typeface="Symbol" pitchFamily="18" charset="2"/>
              </a:rPr>
              <a:t></a:t>
            </a:r>
            <a:r>
              <a:rPr lang="en-US" sz="2400" dirty="0">
                <a:sym typeface="WP Greek Helve" pitchFamily="2" charset="2"/>
              </a:rPr>
              <a:t> G and </a:t>
            </a:r>
            <a:r>
              <a:rPr lang="en-US" sz="2400" dirty="0">
                <a:sym typeface="Symbol" pitchFamily="18" charset="2"/>
              </a:rPr>
              <a:t></a:t>
            </a:r>
            <a:r>
              <a:rPr lang="en-US" sz="2400" dirty="0">
                <a:sym typeface="WP Greek Helve" pitchFamily="2" charset="2"/>
              </a:rPr>
              <a:t> G</a:t>
            </a:r>
            <a:r>
              <a:rPr lang="en-US" sz="2400" baseline="30000" dirty="0">
                <a:sym typeface="WP Greek Helve" pitchFamily="2" charset="2"/>
              </a:rPr>
              <a:t>0</a:t>
            </a:r>
            <a:r>
              <a:rPr lang="en-US" sz="2400" dirty="0">
                <a:sym typeface="WP Greek Helve" pitchFamily="2" charset="2"/>
              </a:rPr>
              <a:t>?</a:t>
            </a:r>
          </a:p>
          <a:p>
            <a:pPr>
              <a:buFont typeface="Wingdings" pitchFamily="2" charset="2"/>
              <a:buNone/>
            </a:pPr>
            <a:endParaRPr lang="en-US" sz="2400" dirty="0">
              <a:sym typeface="WP Greek Helve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sz="2400" dirty="0">
                <a:sym typeface="Symbol" pitchFamily="18" charset="2"/>
              </a:rPr>
              <a:t></a:t>
            </a:r>
            <a:r>
              <a:rPr lang="en-US" sz="2400" dirty="0">
                <a:sym typeface="WP Greek Helve" pitchFamily="2" charset="2"/>
              </a:rPr>
              <a:t> G</a:t>
            </a:r>
            <a:r>
              <a:rPr lang="en-US" sz="2400" baseline="30000" dirty="0">
                <a:sym typeface="WP Greek Helve" pitchFamily="2" charset="2"/>
              </a:rPr>
              <a:t>0 </a:t>
            </a:r>
            <a:r>
              <a:rPr lang="en-US" sz="2400" dirty="0">
                <a:sym typeface="WP Greek Helve" pitchFamily="2" charset="2"/>
              </a:rPr>
              <a:t>is at standard conditions:</a:t>
            </a:r>
          </a:p>
          <a:p>
            <a:pPr>
              <a:buFont typeface="Wingdings" pitchFamily="2" charset="2"/>
              <a:buNone/>
            </a:pPr>
            <a:r>
              <a:rPr lang="en-US" sz="2400" dirty="0">
                <a:sym typeface="WP Greek Helve" pitchFamily="2" charset="2"/>
              </a:rPr>
              <a:t>		1. 298 K</a:t>
            </a:r>
          </a:p>
          <a:p>
            <a:pPr>
              <a:buFont typeface="Wingdings" pitchFamily="2" charset="2"/>
              <a:buNone/>
            </a:pPr>
            <a:r>
              <a:rPr lang="en-US" sz="2400" dirty="0">
                <a:sym typeface="WP Greek Helve" pitchFamily="2" charset="2"/>
              </a:rPr>
              <a:t>		2. 1 </a:t>
            </a:r>
            <a:r>
              <a:rPr lang="en-US" sz="2400" dirty="0" err="1">
                <a:sym typeface="WP Greek Helve" pitchFamily="2" charset="2"/>
              </a:rPr>
              <a:t>atm</a:t>
            </a:r>
            <a:endParaRPr lang="en-US" sz="2400" dirty="0">
              <a:sym typeface="WP Greek Helve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sz="2400" dirty="0">
                <a:sym typeface="WP Greek Helve" pitchFamily="2" charset="2"/>
              </a:rPr>
              <a:t>		3. Stoichiometric quantities of </a:t>
            </a:r>
            <a:r>
              <a:rPr lang="en-US" sz="2400" dirty="0" smtClean="0">
                <a:sym typeface="WP Greek Helve" pitchFamily="2" charset="2"/>
              </a:rPr>
              <a:t>everything (1 M aqueous, 1 </a:t>
            </a:r>
            <a:r>
              <a:rPr lang="en-US" sz="2400" dirty="0" err="1" smtClean="0">
                <a:sym typeface="WP Greek Helve" pitchFamily="2" charset="2"/>
              </a:rPr>
              <a:t>atm</a:t>
            </a:r>
            <a:r>
              <a:rPr lang="en-US" sz="2400" dirty="0" smtClean="0">
                <a:sym typeface="WP Greek Helve" pitchFamily="2" charset="2"/>
              </a:rPr>
              <a:t> gases)</a:t>
            </a:r>
            <a:endParaRPr lang="en-US" sz="2400" dirty="0">
              <a:sym typeface="WP Greek Helve" pitchFamily="2" charset="2"/>
            </a:endParaRPr>
          </a:p>
          <a:p>
            <a:pPr>
              <a:buFont typeface="Wingdings" pitchFamily="2" charset="2"/>
              <a:buNone/>
            </a:pPr>
            <a:endParaRPr lang="en-US" sz="2400" dirty="0">
              <a:sym typeface="WP Greek Helve" pitchFamily="2" charset="2"/>
            </a:endParaRPr>
          </a:p>
          <a:p>
            <a:pPr>
              <a:buFont typeface="Wingdings" pitchFamily="2" charset="2"/>
              <a:buNone/>
            </a:pPr>
            <a:endParaRPr lang="en-US" sz="2400" dirty="0">
              <a:sym typeface="WP Greek Helve" pitchFamily="2" charset="2"/>
            </a:endParaRPr>
          </a:p>
          <a:p>
            <a:pPr>
              <a:buNone/>
            </a:pPr>
            <a:r>
              <a:rPr lang="en-US" sz="2400" dirty="0" smtClean="0">
                <a:sym typeface="Symbol" pitchFamily="18" charset="2"/>
              </a:rPr>
              <a:t> </a:t>
            </a:r>
            <a:r>
              <a:rPr lang="en-US" sz="2400" dirty="0" smtClean="0">
                <a:sym typeface="WP Greek Helve" pitchFamily="2" charset="2"/>
              </a:rPr>
              <a:t>G </a:t>
            </a:r>
            <a:r>
              <a:rPr lang="en-US" sz="2400" dirty="0">
                <a:sym typeface="WP Greek Helve" pitchFamily="2" charset="2"/>
              </a:rPr>
              <a:t>is at any arbitrary conditions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How does </a:t>
            </a:r>
            <a:r>
              <a:rPr lang="en-US" sz="4000" dirty="0" smtClean="0">
                <a:sym typeface="Symbol" pitchFamily="18" charset="2"/>
              </a:rPr>
              <a:t> </a:t>
            </a:r>
            <a:r>
              <a:rPr lang="en-US" sz="4000" dirty="0" smtClean="0">
                <a:sym typeface="WP Greek Helve" pitchFamily="2" charset="2"/>
              </a:rPr>
              <a:t>G </a:t>
            </a:r>
            <a:r>
              <a:rPr lang="en-US" sz="4000" dirty="0">
                <a:sym typeface="WP Greek Helve" pitchFamily="2" charset="2"/>
              </a:rPr>
              <a:t>depend on concentration?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ym typeface="Symbol" pitchFamily="18" charset="2"/>
              </a:rPr>
              <a:t></a:t>
            </a:r>
            <a:r>
              <a:rPr lang="en-US">
                <a:sym typeface="WP Greek Helve" pitchFamily="2" charset="2"/>
              </a:rPr>
              <a:t> G = </a:t>
            </a:r>
            <a:r>
              <a:rPr lang="en-US">
                <a:sym typeface="Symbol" pitchFamily="18" charset="2"/>
              </a:rPr>
              <a:t></a:t>
            </a:r>
            <a:r>
              <a:rPr lang="en-US">
                <a:sym typeface="WP Greek Helve" pitchFamily="2" charset="2"/>
              </a:rPr>
              <a:t> G</a:t>
            </a:r>
            <a:r>
              <a:rPr lang="en-US" baseline="30000">
                <a:sym typeface="WP Greek Helve" pitchFamily="2" charset="2"/>
              </a:rPr>
              <a:t>0</a:t>
            </a:r>
            <a:r>
              <a:rPr lang="en-US">
                <a:sym typeface="WP Greek Helve" pitchFamily="2" charset="2"/>
              </a:rPr>
              <a:t> + RT  ln Q </a:t>
            </a:r>
          </a:p>
          <a:p>
            <a:pPr>
              <a:lnSpc>
                <a:spcPct val="90000"/>
              </a:lnSpc>
            </a:pPr>
            <a:endParaRPr lang="en-US">
              <a:sym typeface="WP Greek Helve" pitchFamily="2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ym typeface="WP Greek Helve" pitchFamily="2" charset="2"/>
              </a:rPr>
              <a:t>RT ln Q is the correction factor for concentration…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>
              <a:sym typeface="WP Greek Helve" pitchFamily="2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ym typeface="WP Greek Helve" pitchFamily="2" charset="2"/>
              </a:rPr>
              <a:t>This also gives us a way to calculate K!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>
              <a:sym typeface="WP Greek Helve" pitchFamily="2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ym typeface="WP Greek Helve" pitchFamily="2" charset="2"/>
              </a:rPr>
              <a:t>When we reach equilibrium Q = K!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ym typeface="WP Greek Helve" pitchFamily="2" charset="2"/>
              </a:rPr>
              <a:t>When we reach equilibrium </a:t>
            </a:r>
            <a:r>
              <a:rPr lang="en-US">
                <a:sym typeface="Symbol" pitchFamily="18" charset="2"/>
              </a:rPr>
              <a:t></a:t>
            </a:r>
            <a:r>
              <a:rPr lang="en-US">
                <a:sym typeface="WP Greek Helve" pitchFamily="2" charset="2"/>
              </a:rPr>
              <a:t> G = 0!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Reaction Quotient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What do you call an equilibrium constant when you aren’t at equilibrium?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A Reaction Quotient!  (Q)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How does </a:t>
            </a:r>
            <a:r>
              <a:rPr lang="en-US" sz="4000">
                <a:sym typeface="Symbol" pitchFamily="18" charset="2"/>
              </a:rPr>
              <a:t></a:t>
            </a:r>
            <a:r>
              <a:rPr lang="en-US" sz="4000">
                <a:sym typeface="WP Greek Helve" pitchFamily="2" charset="2"/>
              </a:rPr>
              <a:t>G depend on temperature?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>
                <a:sym typeface="Symbol" pitchFamily="18" charset="2"/>
              </a:rPr>
              <a:t></a:t>
            </a:r>
            <a:r>
              <a:rPr lang="en-US" dirty="0">
                <a:sym typeface="WP Greek Helve" pitchFamily="2" charset="2"/>
              </a:rPr>
              <a:t> G= </a:t>
            </a:r>
            <a:r>
              <a:rPr lang="en-US" dirty="0">
                <a:sym typeface="Symbol" pitchFamily="18" charset="2"/>
              </a:rPr>
              <a:t></a:t>
            </a:r>
            <a:r>
              <a:rPr lang="en-US" dirty="0">
                <a:sym typeface="WP Greek Helve" pitchFamily="2" charset="2"/>
              </a:rPr>
              <a:t> G</a:t>
            </a:r>
            <a:r>
              <a:rPr lang="en-US" baseline="30000" dirty="0">
                <a:sym typeface="WP Greek Helve" pitchFamily="2" charset="2"/>
              </a:rPr>
              <a:t>0</a:t>
            </a:r>
            <a:r>
              <a:rPr lang="en-US" dirty="0">
                <a:sym typeface="WP Greek Helve" pitchFamily="2" charset="2"/>
              </a:rPr>
              <a:t> + RT  </a:t>
            </a:r>
            <a:r>
              <a:rPr lang="en-US" dirty="0" err="1">
                <a:sym typeface="WP Greek Helve" pitchFamily="2" charset="2"/>
              </a:rPr>
              <a:t>ln</a:t>
            </a:r>
            <a:r>
              <a:rPr lang="en-US" dirty="0">
                <a:sym typeface="WP Greek Helve" pitchFamily="2" charset="2"/>
              </a:rPr>
              <a:t> Q </a:t>
            </a:r>
          </a:p>
          <a:p>
            <a:pPr>
              <a:buFont typeface="Wingdings" pitchFamily="2" charset="2"/>
              <a:buNone/>
            </a:pPr>
            <a:endParaRPr lang="en-US" dirty="0">
              <a:sym typeface="WP Greek Helve" pitchFamily="2" charset="2"/>
            </a:endParaRPr>
          </a:p>
          <a:p>
            <a:pPr>
              <a:buNone/>
            </a:pPr>
            <a:r>
              <a:rPr lang="en-US" dirty="0">
                <a:sym typeface="WP Greek Helve" pitchFamily="2" charset="2"/>
              </a:rPr>
              <a:t>0 = </a:t>
            </a:r>
            <a:r>
              <a:rPr lang="en-US" dirty="0" smtClean="0">
                <a:sym typeface="Symbol" pitchFamily="18" charset="2"/>
              </a:rPr>
              <a:t> </a:t>
            </a:r>
            <a:r>
              <a:rPr lang="en-US" dirty="0" smtClean="0">
                <a:sym typeface="WP Greek Helve" pitchFamily="2" charset="2"/>
              </a:rPr>
              <a:t>G</a:t>
            </a:r>
            <a:r>
              <a:rPr lang="en-US" baseline="30000" dirty="0" smtClean="0">
                <a:sym typeface="WP Greek Helve" pitchFamily="2" charset="2"/>
              </a:rPr>
              <a:t>0</a:t>
            </a:r>
            <a:r>
              <a:rPr lang="en-US" dirty="0" smtClean="0">
                <a:sym typeface="WP Greek Helve" pitchFamily="2" charset="2"/>
              </a:rPr>
              <a:t> </a:t>
            </a:r>
            <a:r>
              <a:rPr lang="en-US" dirty="0">
                <a:sym typeface="WP Greek Helve" pitchFamily="2" charset="2"/>
              </a:rPr>
              <a:t>+ RT  </a:t>
            </a:r>
            <a:r>
              <a:rPr lang="en-US" dirty="0" err="1">
                <a:sym typeface="WP Greek Helve" pitchFamily="2" charset="2"/>
              </a:rPr>
              <a:t>ln</a:t>
            </a:r>
            <a:r>
              <a:rPr lang="en-US" dirty="0">
                <a:sym typeface="WP Greek Helve" pitchFamily="2" charset="2"/>
              </a:rPr>
              <a:t> K</a:t>
            </a:r>
          </a:p>
          <a:p>
            <a:pPr>
              <a:buFont typeface="Wingdings" pitchFamily="2" charset="2"/>
              <a:buNone/>
            </a:pPr>
            <a:endParaRPr lang="en-US" dirty="0">
              <a:sym typeface="WP Greek Helve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dirty="0">
                <a:sym typeface="Symbol" pitchFamily="18" charset="2"/>
              </a:rPr>
              <a:t></a:t>
            </a:r>
            <a:r>
              <a:rPr lang="en-US" dirty="0">
                <a:sym typeface="WP Greek Helve" pitchFamily="2" charset="2"/>
              </a:rPr>
              <a:t> G</a:t>
            </a:r>
            <a:r>
              <a:rPr lang="en-US" baseline="30000" dirty="0">
                <a:sym typeface="WP Greek Helve" pitchFamily="2" charset="2"/>
              </a:rPr>
              <a:t>0</a:t>
            </a:r>
            <a:r>
              <a:rPr lang="en-US" dirty="0">
                <a:sym typeface="WP Greek Helve" pitchFamily="2" charset="2"/>
              </a:rPr>
              <a:t> = - RT  </a:t>
            </a:r>
            <a:r>
              <a:rPr lang="en-US" dirty="0" err="1">
                <a:sym typeface="WP Greek Helve" pitchFamily="2" charset="2"/>
              </a:rPr>
              <a:t>ln</a:t>
            </a:r>
            <a:r>
              <a:rPr lang="en-US" dirty="0">
                <a:sym typeface="WP Greek Helve" pitchFamily="2" charset="2"/>
              </a:rPr>
              <a:t> K</a:t>
            </a:r>
          </a:p>
          <a:p>
            <a:pPr>
              <a:buFont typeface="Wingdings" pitchFamily="2" charset="2"/>
              <a:buNone/>
            </a:pPr>
            <a:endParaRPr lang="en-US" dirty="0">
              <a:sym typeface="WP Greek Helve" pitchFamily="2" charset="2"/>
            </a:endParaRPr>
          </a:p>
          <a:p>
            <a:pPr marL="0" indent="0">
              <a:buNone/>
            </a:pPr>
            <a:r>
              <a:rPr lang="en-US" dirty="0">
                <a:sym typeface="Symbol" pitchFamily="18" charset="2"/>
              </a:rPr>
              <a:t> </a:t>
            </a:r>
            <a:r>
              <a:rPr lang="en-US" dirty="0" smtClean="0">
                <a:sym typeface="WP Greek Helve" pitchFamily="2" charset="2"/>
              </a:rPr>
              <a:t>G</a:t>
            </a:r>
            <a:r>
              <a:rPr lang="en-US" baseline="30000" dirty="0" smtClean="0">
                <a:sym typeface="WP Greek Helve" pitchFamily="2" charset="2"/>
              </a:rPr>
              <a:t>0 </a:t>
            </a:r>
            <a:r>
              <a:rPr lang="en-US" baseline="30000" dirty="0">
                <a:sym typeface="WP Greek Helve" pitchFamily="2" charset="2"/>
              </a:rPr>
              <a:t>=</a:t>
            </a:r>
            <a:r>
              <a:rPr lang="en-US" dirty="0">
                <a:sym typeface="WP Greek Helve" pitchFamily="2" charset="2"/>
              </a:rPr>
              <a:t> </a:t>
            </a:r>
            <a:r>
              <a:rPr lang="en-US" dirty="0">
                <a:sym typeface="Symbol" pitchFamily="18" charset="2"/>
              </a:rPr>
              <a:t></a:t>
            </a:r>
            <a:r>
              <a:rPr lang="en-US" dirty="0">
                <a:sym typeface="WP Greek Helve" pitchFamily="2" charset="2"/>
              </a:rPr>
              <a:t> H</a:t>
            </a:r>
            <a:r>
              <a:rPr lang="en-US" baseline="30000" dirty="0">
                <a:sym typeface="WP Greek Helve" pitchFamily="2" charset="2"/>
              </a:rPr>
              <a:t>0 </a:t>
            </a:r>
            <a:r>
              <a:rPr lang="en-US" dirty="0">
                <a:sym typeface="WP Greek Helve" pitchFamily="2" charset="2"/>
              </a:rPr>
              <a:t>- T </a:t>
            </a:r>
            <a:r>
              <a:rPr lang="en-US" dirty="0">
                <a:sym typeface="Symbol" pitchFamily="18" charset="2"/>
              </a:rPr>
              <a:t></a:t>
            </a:r>
            <a:r>
              <a:rPr lang="en-US" dirty="0">
                <a:sym typeface="WP Greek Helve" pitchFamily="2" charset="2"/>
              </a:rPr>
              <a:t> S</a:t>
            </a:r>
            <a:r>
              <a:rPr lang="en-US" baseline="30000" dirty="0">
                <a:sym typeface="WP Greek Helve" pitchFamily="2" charset="2"/>
              </a:rPr>
              <a:t>0</a:t>
            </a:r>
            <a:r>
              <a:rPr lang="en-US" dirty="0">
                <a:sym typeface="WP Greek Helve" pitchFamily="2" charset="2"/>
              </a:rPr>
              <a:t> = - RT  </a:t>
            </a:r>
            <a:r>
              <a:rPr lang="en-US" dirty="0" err="1">
                <a:sym typeface="WP Greek Helve" pitchFamily="2" charset="2"/>
              </a:rPr>
              <a:t>ln</a:t>
            </a:r>
            <a:r>
              <a:rPr lang="en-US" dirty="0">
                <a:sym typeface="WP Greek Helve" pitchFamily="2" charset="2"/>
              </a:rPr>
              <a:t> </a:t>
            </a:r>
            <a:r>
              <a:rPr lang="en-US" dirty="0" smtClean="0">
                <a:sym typeface="WP Greek Helve" pitchFamily="2" charset="2"/>
              </a:rPr>
              <a:t>K</a:t>
            </a:r>
          </a:p>
          <a:p>
            <a:pPr marL="0" indent="0">
              <a:buNone/>
            </a:pPr>
            <a:endParaRPr lang="en-US" dirty="0">
              <a:sym typeface="WP Greek Helve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P Greek Helve" pitchFamily="2" charset="2"/>
              </a:rPr>
              <a:t>AND </a:t>
            </a:r>
            <a:r>
              <a:rPr lang="en-US" dirty="0">
                <a:sym typeface="Symbol" pitchFamily="18" charset="2"/>
              </a:rPr>
              <a:t></a:t>
            </a:r>
            <a:r>
              <a:rPr lang="en-US" dirty="0">
                <a:sym typeface="WP Greek Helve" pitchFamily="2" charset="2"/>
              </a:rPr>
              <a:t> G</a:t>
            </a:r>
            <a:r>
              <a:rPr lang="en-US" baseline="30000" dirty="0">
                <a:sym typeface="WP Greek Helve" pitchFamily="2" charset="2"/>
              </a:rPr>
              <a:t>0</a:t>
            </a:r>
            <a:r>
              <a:rPr lang="en-US" dirty="0">
                <a:sym typeface="WP Greek Helve" pitchFamily="2" charset="2"/>
              </a:rPr>
              <a:t> </a:t>
            </a:r>
            <a:r>
              <a:rPr lang="en-US" dirty="0" smtClean="0">
                <a:sym typeface="WP Greek Helve" pitchFamily="2" charset="2"/>
              </a:rPr>
              <a:t>IS IN APPENDIX II!!!</a:t>
            </a:r>
            <a:endParaRPr lang="en-US" dirty="0">
              <a:sym typeface="WP Greek Helve" pitchFamily="2" charset="2"/>
            </a:endParaRPr>
          </a:p>
          <a:p>
            <a:pPr>
              <a:buFont typeface="Symbol" pitchFamily="18" charset="2"/>
              <a:buChar char="D"/>
            </a:pPr>
            <a:endParaRPr lang="en-US" dirty="0">
              <a:sym typeface="WP Greek Helve" pitchFamily="2" charset="2"/>
            </a:endParaRPr>
          </a:p>
          <a:p>
            <a:pPr>
              <a:buFont typeface="Wingdings" pitchFamily="2" charset="2"/>
              <a:buNone/>
            </a:pPr>
            <a:endParaRPr lang="en-US" dirty="0">
              <a:sym typeface="WP Greek Helve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Problem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What is the equilibrium constant for the following reaction at 250 ºC?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CO</a:t>
            </a:r>
            <a:r>
              <a:rPr lang="en-US" baseline="-25000" dirty="0"/>
              <a:t> (g)</a:t>
            </a:r>
            <a:r>
              <a:rPr lang="en-US" dirty="0"/>
              <a:t> + 2 H</a:t>
            </a:r>
            <a:r>
              <a:rPr lang="en-US" baseline="-25000" dirty="0"/>
              <a:t>2 (g)</a:t>
            </a:r>
            <a:r>
              <a:rPr lang="en-US" dirty="0"/>
              <a:t> </a:t>
            </a:r>
            <a:r>
              <a:rPr lang="en-US" dirty="0">
                <a:latin typeface="Times New Roman"/>
                <a:cs typeface="Times New Roman"/>
                <a:sym typeface="MS Reference 1"/>
              </a:rPr>
              <a:t>↔</a:t>
            </a:r>
            <a:r>
              <a:rPr lang="en-US" dirty="0" smtClean="0">
                <a:sym typeface="WP IconicSymbolsA" pitchFamily="2" charset="2"/>
              </a:rPr>
              <a:t> </a:t>
            </a:r>
            <a:r>
              <a:rPr lang="en-US" dirty="0">
                <a:sym typeface="WP IconicSymbolsA" pitchFamily="2" charset="2"/>
              </a:rPr>
              <a:t>CH</a:t>
            </a:r>
            <a:r>
              <a:rPr lang="en-US" baseline="-25000" dirty="0">
                <a:sym typeface="WP IconicSymbolsA" pitchFamily="2" charset="2"/>
              </a:rPr>
              <a:t>3</a:t>
            </a:r>
            <a:r>
              <a:rPr lang="en-US" dirty="0">
                <a:sym typeface="WP IconicSymbolsA" pitchFamily="2" charset="2"/>
              </a:rPr>
              <a:t>OH</a:t>
            </a:r>
            <a:r>
              <a:rPr lang="en-US" baseline="-25000" dirty="0">
                <a:sym typeface="WP IconicSymbolsA" pitchFamily="2" charset="2"/>
              </a:rPr>
              <a:t> (g)</a:t>
            </a:r>
          </a:p>
          <a:p>
            <a:pPr>
              <a:buFont typeface="Wingdings" pitchFamily="2" charset="2"/>
              <a:buNone/>
            </a:pPr>
            <a:endParaRPr lang="en-US" baseline="-25000" dirty="0">
              <a:sym typeface="WP IconicSymbolsA" pitchFamily="2" charset="2"/>
            </a:endParaRP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 </a:t>
            </a:r>
            <a:r>
              <a:rPr lang="en-US" dirty="0" smtClean="0">
                <a:sym typeface="WP Greek Helve" pitchFamily="2" charset="2"/>
              </a:rPr>
              <a:t>H</a:t>
            </a:r>
            <a:r>
              <a:rPr lang="en-US" baseline="30000" dirty="0" smtClean="0">
                <a:sym typeface="WP Greek Helve" pitchFamily="2" charset="2"/>
              </a:rPr>
              <a:t>0 </a:t>
            </a:r>
            <a:r>
              <a:rPr lang="en-US" dirty="0">
                <a:sym typeface="WP Greek Helve" pitchFamily="2" charset="2"/>
              </a:rPr>
              <a:t>- </a:t>
            </a:r>
            <a:r>
              <a:rPr lang="en-US" dirty="0" smtClean="0">
                <a:sym typeface="WP Greek Helve" pitchFamily="2" charset="2"/>
              </a:rPr>
              <a:t>T</a:t>
            </a:r>
            <a:r>
              <a:rPr lang="en-US" dirty="0" smtClean="0">
                <a:sym typeface="Symbol" pitchFamily="18" charset="2"/>
              </a:rPr>
              <a:t>  </a:t>
            </a:r>
            <a:r>
              <a:rPr lang="en-US" dirty="0" smtClean="0">
                <a:sym typeface="WP Greek Helve" pitchFamily="2" charset="2"/>
              </a:rPr>
              <a:t>S</a:t>
            </a:r>
            <a:r>
              <a:rPr lang="en-US" baseline="30000" dirty="0" smtClean="0">
                <a:sym typeface="WP Greek Helve" pitchFamily="2" charset="2"/>
              </a:rPr>
              <a:t>0</a:t>
            </a:r>
            <a:r>
              <a:rPr lang="en-US" dirty="0" smtClean="0">
                <a:sym typeface="WP Greek Helve" pitchFamily="2" charset="2"/>
              </a:rPr>
              <a:t> </a:t>
            </a:r>
            <a:r>
              <a:rPr lang="en-US" dirty="0">
                <a:sym typeface="WP Greek Helve" pitchFamily="2" charset="2"/>
              </a:rPr>
              <a:t>= - RT  </a:t>
            </a:r>
            <a:r>
              <a:rPr lang="en-US" dirty="0" err="1">
                <a:sym typeface="WP Greek Helve" pitchFamily="2" charset="2"/>
              </a:rPr>
              <a:t>ln</a:t>
            </a:r>
            <a:r>
              <a:rPr lang="en-US" dirty="0">
                <a:sym typeface="WP Greek Helve" pitchFamily="2" charset="2"/>
              </a:rPr>
              <a:t> K</a:t>
            </a:r>
          </a:p>
          <a:p>
            <a:pPr>
              <a:buFont typeface="Wingdings" pitchFamily="2" charset="2"/>
              <a:buNone/>
            </a:pPr>
            <a:endParaRPr lang="en-US" dirty="0">
              <a:sym typeface="WP Greek Helve" pitchFamily="2" charset="2"/>
            </a:endParaRP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 </a:t>
            </a:r>
            <a:r>
              <a:rPr lang="en-US" dirty="0" smtClean="0">
                <a:sym typeface="WP Greek Helve" pitchFamily="2" charset="2"/>
              </a:rPr>
              <a:t>H</a:t>
            </a:r>
            <a:r>
              <a:rPr lang="en-US" baseline="30000" dirty="0" smtClean="0">
                <a:sym typeface="WP Greek Helve" pitchFamily="2" charset="2"/>
              </a:rPr>
              <a:t>0 </a:t>
            </a:r>
            <a:r>
              <a:rPr lang="en-US" dirty="0">
                <a:sym typeface="WP Greek Helve" pitchFamily="2" charset="2"/>
              </a:rPr>
              <a:t>= H</a:t>
            </a:r>
            <a:r>
              <a:rPr lang="en-US" baseline="-25000" dirty="0">
                <a:sym typeface="WP Greek Helve" pitchFamily="2" charset="2"/>
              </a:rPr>
              <a:t>f</a:t>
            </a:r>
            <a:r>
              <a:rPr lang="en-US" baseline="30000" dirty="0">
                <a:sym typeface="WP Greek Helve" pitchFamily="2" charset="2"/>
              </a:rPr>
              <a:t>0</a:t>
            </a:r>
            <a:r>
              <a:rPr lang="en-US" dirty="0">
                <a:sym typeface="WP Greek Helve" pitchFamily="2" charset="2"/>
              </a:rPr>
              <a:t> (products) – H</a:t>
            </a:r>
            <a:r>
              <a:rPr lang="en-US" baseline="-25000" dirty="0">
                <a:sym typeface="WP Greek Helve" pitchFamily="2" charset="2"/>
              </a:rPr>
              <a:t>f</a:t>
            </a:r>
            <a:r>
              <a:rPr lang="en-US" baseline="30000" dirty="0">
                <a:sym typeface="WP Greek Helve" pitchFamily="2" charset="2"/>
              </a:rPr>
              <a:t>0</a:t>
            </a:r>
            <a:r>
              <a:rPr lang="en-US" dirty="0">
                <a:sym typeface="WP Greek Helve" pitchFamily="2" charset="2"/>
              </a:rPr>
              <a:t> (reactants)</a:t>
            </a:r>
            <a:endParaRPr lang="en-US" baseline="30000" dirty="0">
              <a:sym typeface="WP Greek Helve" pitchFamily="2" charset="2"/>
            </a:endParaRP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 </a:t>
            </a:r>
            <a:r>
              <a:rPr lang="en-US" dirty="0" smtClean="0">
                <a:sym typeface="WP Greek Helve" pitchFamily="2" charset="2"/>
              </a:rPr>
              <a:t>S</a:t>
            </a:r>
            <a:r>
              <a:rPr lang="en-US" baseline="30000" dirty="0" smtClean="0">
                <a:sym typeface="WP Greek Helve" pitchFamily="2" charset="2"/>
              </a:rPr>
              <a:t>0</a:t>
            </a:r>
            <a:r>
              <a:rPr lang="en-US" dirty="0" smtClean="0">
                <a:sym typeface="WP Greek Helve" pitchFamily="2" charset="2"/>
              </a:rPr>
              <a:t> </a:t>
            </a:r>
            <a:r>
              <a:rPr lang="en-US" dirty="0">
                <a:sym typeface="WP Greek Helve" pitchFamily="2" charset="2"/>
              </a:rPr>
              <a:t>= S</a:t>
            </a:r>
            <a:r>
              <a:rPr lang="en-US" baseline="-25000" dirty="0">
                <a:sym typeface="WP Greek Helve" pitchFamily="2" charset="2"/>
              </a:rPr>
              <a:t>f</a:t>
            </a:r>
            <a:r>
              <a:rPr lang="en-US" baseline="30000" dirty="0">
                <a:sym typeface="WP Greek Helve" pitchFamily="2" charset="2"/>
              </a:rPr>
              <a:t>0</a:t>
            </a:r>
            <a:r>
              <a:rPr lang="en-US" dirty="0">
                <a:sym typeface="WP Greek Helve" pitchFamily="2" charset="2"/>
              </a:rPr>
              <a:t> (products) – S</a:t>
            </a:r>
            <a:r>
              <a:rPr lang="en-US" baseline="-25000" dirty="0">
                <a:sym typeface="WP Greek Helve" pitchFamily="2" charset="2"/>
              </a:rPr>
              <a:t>f</a:t>
            </a:r>
            <a:r>
              <a:rPr lang="en-US" baseline="30000" dirty="0">
                <a:sym typeface="WP Greek Helve" pitchFamily="2" charset="2"/>
              </a:rPr>
              <a:t>0</a:t>
            </a:r>
            <a:r>
              <a:rPr lang="en-US" dirty="0">
                <a:sym typeface="WP Greek Helve" pitchFamily="2" charset="2"/>
              </a:rPr>
              <a:t> (reactants)</a:t>
            </a:r>
            <a:endParaRPr lang="en-US" dirty="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endParaRPr lang="en-US" dirty="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endParaRPr lang="en-US" dirty="0">
              <a:sym typeface="WP IconicSymbolsA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Problem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What is the equilibrium problem for the following reaction at 250 ºC?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90000"/>
              </a:lnSpc>
              <a:buNone/>
            </a:pPr>
            <a:r>
              <a:rPr lang="en-US" sz="2400" dirty="0"/>
              <a:t>CO</a:t>
            </a:r>
            <a:r>
              <a:rPr lang="en-US" sz="2400" baseline="-25000" dirty="0"/>
              <a:t> (g)</a:t>
            </a:r>
            <a:r>
              <a:rPr lang="en-US" sz="2400" dirty="0"/>
              <a:t> + 2 H</a:t>
            </a:r>
            <a:r>
              <a:rPr lang="en-US" sz="2400" baseline="-25000" dirty="0"/>
              <a:t>2 (g)</a:t>
            </a:r>
            <a:r>
              <a:rPr lang="en-US" sz="2400" dirty="0"/>
              <a:t> </a:t>
            </a:r>
            <a:r>
              <a:rPr lang="en-US" sz="2400" dirty="0">
                <a:latin typeface="Times New Roman"/>
                <a:cs typeface="Times New Roman"/>
                <a:sym typeface="MS Reference 1"/>
              </a:rPr>
              <a:t>↔</a:t>
            </a:r>
            <a:r>
              <a:rPr lang="en-US" sz="2400" dirty="0" smtClean="0">
                <a:sym typeface="WP IconicSymbolsA" pitchFamily="2" charset="2"/>
              </a:rPr>
              <a:t> </a:t>
            </a:r>
            <a:r>
              <a:rPr lang="en-US" sz="2400" dirty="0">
                <a:sym typeface="WP IconicSymbolsA" pitchFamily="2" charset="2"/>
              </a:rPr>
              <a:t>CH</a:t>
            </a:r>
            <a:r>
              <a:rPr lang="en-US" sz="2400" baseline="-25000" dirty="0">
                <a:sym typeface="WP IconicSymbolsA" pitchFamily="2" charset="2"/>
              </a:rPr>
              <a:t>3</a:t>
            </a:r>
            <a:r>
              <a:rPr lang="en-US" sz="2400" dirty="0">
                <a:sym typeface="WP IconicSymbolsA" pitchFamily="2" charset="2"/>
              </a:rPr>
              <a:t>OH</a:t>
            </a:r>
            <a:r>
              <a:rPr lang="en-US" sz="2400" baseline="-25000" dirty="0">
                <a:sym typeface="WP IconicSymbolsA" pitchFamily="2" charset="2"/>
              </a:rPr>
              <a:t> (g)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sym typeface="WP Greek Helve" pitchFamily="2" charset="2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dirty="0" smtClean="0">
                <a:sym typeface="Symbol" pitchFamily="18" charset="2"/>
              </a:rPr>
              <a:t> </a:t>
            </a:r>
            <a:r>
              <a:rPr lang="en-US" sz="2400" dirty="0" smtClean="0">
                <a:sym typeface="WP Greek Helve" pitchFamily="2" charset="2"/>
              </a:rPr>
              <a:t>H</a:t>
            </a:r>
            <a:r>
              <a:rPr lang="en-US" sz="2400" baseline="30000" dirty="0" smtClean="0">
                <a:sym typeface="WP Greek Helve" pitchFamily="2" charset="2"/>
              </a:rPr>
              <a:t>0 </a:t>
            </a:r>
            <a:r>
              <a:rPr lang="en-US" sz="2400" dirty="0">
                <a:sym typeface="WP Greek Helve" pitchFamily="2" charset="2"/>
              </a:rPr>
              <a:t>= </a:t>
            </a:r>
            <a:r>
              <a:rPr lang="en-US" sz="2400" dirty="0" smtClean="0">
                <a:latin typeface="Times New Roman"/>
                <a:cs typeface="Times New Roman"/>
                <a:sym typeface="WP Greek Helve" pitchFamily="2" charset="2"/>
              </a:rPr>
              <a:t>∆</a:t>
            </a:r>
            <a:r>
              <a:rPr lang="en-US" sz="2400" dirty="0" smtClean="0">
                <a:sym typeface="WP Greek Helve" pitchFamily="2" charset="2"/>
              </a:rPr>
              <a:t>H</a:t>
            </a:r>
            <a:r>
              <a:rPr lang="en-US" sz="2400" baseline="-25000" dirty="0" smtClean="0">
                <a:sym typeface="WP Greek Helve" pitchFamily="2" charset="2"/>
              </a:rPr>
              <a:t>f</a:t>
            </a:r>
            <a:r>
              <a:rPr lang="en-US" sz="2400" baseline="30000" dirty="0" smtClean="0">
                <a:sym typeface="WP Greek Helve" pitchFamily="2" charset="2"/>
              </a:rPr>
              <a:t>0</a:t>
            </a:r>
            <a:r>
              <a:rPr lang="en-US" sz="2400" dirty="0" smtClean="0">
                <a:sym typeface="WP Greek Helve" pitchFamily="2" charset="2"/>
              </a:rPr>
              <a:t> </a:t>
            </a:r>
            <a:r>
              <a:rPr lang="en-US" sz="2400" dirty="0">
                <a:sym typeface="WP Greek Helve" pitchFamily="2" charset="2"/>
              </a:rPr>
              <a:t>(products) – </a:t>
            </a:r>
            <a:r>
              <a:rPr lang="en-US" sz="2400" dirty="0">
                <a:latin typeface="Times New Roman"/>
                <a:cs typeface="Times New Roman"/>
                <a:sym typeface="WP Greek Helve" pitchFamily="2" charset="2"/>
              </a:rPr>
              <a:t>∆</a:t>
            </a:r>
            <a:r>
              <a:rPr lang="en-US" sz="2400" dirty="0" smtClean="0">
                <a:sym typeface="WP Greek Helve" pitchFamily="2" charset="2"/>
              </a:rPr>
              <a:t>H</a:t>
            </a:r>
            <a:r>
              <a:rPr lang="en-US" sz="2400" baseline="-25000" dirty="0" smtClean="0">
                <a:sym typeface="WP Greek Helve" pitchFamily="2" charset="2"/>
              </a:rPr>
              <a:t>f</a:t>
            </a:r>
            <a:r>
              <a:rPr lang="en-US" sz="2400" baseline="30000" dirty="0" smtClean="0">
                <a:sym typeface="WP Greek Helve" pitchFamily="2" charset="2"/>
              </a:rPr>
              <a:t>0</a:t>
            </a:r>
            <a:r>
              <a:rPr lang="en-US" sz="2400" dirty="0" smtClean="0">
                <a:sym typeface="WP Greek Helve" pitchFamily="2" charset="2"/>
              </a:rPr>
              <a:t> </a:t>
            </a:r>
            <a:r>
              <a:rPr lang="en-US" sz="2400" dirty="0">
                <a:sym typeface="WP Greek Helve" pitchFamily="2" charset="2"/>
              </a:rPr>
              <a:t>(reactants)</a:t>
            </a:r>
            <a:endParaRPr lang="en-US" sz="2400" baseline="30000" dirty="0">
              <a:sym typeface="WP Greek Helve" pitchFamily="2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ym typeface="WP Greek Helve" pitchFamily="2" charset="2"/>
              </a:rPr>
              <a:t>       	= (-201.0 kJ) – (-110.5 kJ + 2(0))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ym typeface="WP Greek Helve" pitchFamily="2" charset="2"/>
              </a:rPr>
              <a:t>		= -90.5 kJ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 smtClean="0">
                <a:sym typeface="Symbol" pitchFamily="18" charset="2"/>
              </a:rPr>
              <a:t> </a:t>
            </a:r>
            <a:r>
              <a:rPr lang="en-US" sz="2400" dirty="0" smtClean="0">
                <a:sym typeface="WP Greek Helve" pitchFamily="2" charset="2"/>
              </a:rPr>
              <a:t>S</a:t>
            </a:r>
            <a:r>
              <a:rPr lang="en-US" sz="2400" baseline="30000" dirty="0" smtClean="0">
                <a:sym typeface="WP Greek Helve" pitchFamily="2" charset="2"/>
              </a:rPr>
              <a:t>0</a:t>
            </a:r>
            <a:r>
              <a:rPr lang="en-US" sz="2400" dirty="0" smtClean="0">
                <a:sym typeface="WP Greek Helve" pitchFamily="2" charset="2"/>
              </a:rPr>
              <a:t> </a:t>
            </a:r>
            <a:r>
              <a:rPr lang="en-US" sz="2400" dirty="0">
                <a:sym typeface="WP Greek Helve" pitchFamily="2" charset="2"/>
              </a:rPr>
              <a:t>= S</a:t>
            </a:r>
            <a:r>
              <a:rPr lang="en-US" sz="2400" baseline="-25000" dirty="0">
                <a:sym typeface="WP Greek Helve" pitchFamily="2" charset="2"/>
              </a:rPr>
              <a:t>f</a:t>
            </a:r>
            <a:r>
              <a:rPr lang="en-US" sz="2400" baseline="30000" dirty="0">
                <a:sym typeface="WP Greek Helve" pitchFamily="2" charset="2"/>
              </a:rPr>
              <a:t>0</a:t>
            </a:r>
            <a:r>
              <a:rPr lang="en-US" sz="2400" dirty="0">
                <a:sym typeface="WP Greek Helve" pitchFamily="2" charset="2"/>
              </a:rPr>
              <a:t> (products) – S</a:t>
            </a:r>
            <a:r>
              <a:rPr lang="en-US" sz="2400" baseline="-25000" dirty="0">
                <a:sym typeface="WP Greek Helve" pitchFamily="2" charset="2"/>
              </a:rPr>
              <a:t>f</a:t>
            </a:r>
            <a:r>
              <a:rPr lang="en-US" sz="2400" baseline="30000" dirty="0">
                <a:sym typeface="WP Greek Helve" pitchFamily="2" charset="2"/>
              </a:rPr>
              <a:t>0</a:t>
            </a:r>
            <a:r>
              <a:rPr lang="en-US" sz="2400" dirty="0">
                <a:sym typeface="WP Greek Helve" pitchFamily="2" charset="2"/>
              </a:rPr>
              <a:t> (reactants)</a:t>
            </a:r>
            <a:endParaRPr lang="en-US" sz="2400" dirty="0">
              <a:sym typeface="WP IconicSymbolsA" pitchFamily="2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ym typeface="WP IconicSymbolsA" pitchFamily="2" charset="2"/>
              </a:rPr>
              <a:t>  		= (239.9 J/K) – (197.7 J/K + 2(130.7 J/K))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ym typeface="WP IconicSymbolsA" pitchFamily="2" charset="2"/>
              </a:rPr>
              <a:t>		= - 219.2 J/K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sym typeface="WP IconicSymbolsA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Problem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675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80000"/>
                  </a:lnSpc>
                  <a:buFont typeface="Wingdings" pitchFamily="2" charset="2"/>
                  <a:buNone/>
                </a:pPr>
                <a:r>
                  <a:rPr lang="en-US" sz="2400" dirty="0" smtClean="0"/>
                  <a:t>What is the equilibrium problem for the following reaction at 250 ºC?</a:t>
                </a:r>
              </a:p>
              <a:p>
                <a:pPr>
                  <a:lnSpc>
                    <a:spcPct val="80000"/>
                  </a:lnSpc>
                  <a:buFont typeface="Wingdings" pitchFamily="2" charset="2"/>
                  <a:buNone/>
                </a:pPr>
                <a:endParaRPr lang="en-US" sz="2400" dirty="0"/>
              </a:p>
              <a:p>
                <a:pPr>
                  <a:lnSpc>
                    <a:spcPct val="80000"/>
                  </a:lnSpc>
                  <a:buNone/>
                </a:pPr>
                <a:r>
                  <a:rPr lang="en-US" sz="2400" dirty="0"/>
                  <a:t>CO</a:t>
                </a:r>
                <a:r>
                  <a:rPr lang="en-US" sz="2400" baseline="-25000" dirty="0"/>
                  <a:t> (g)</a:t>
                </a:r>
                <a:r>
                  <a:rPr lang="en-US" sz="2400" dirty="0"/>
                  <a:t> + 2 H</a:t>
                </a:r>
                <a:r>
                  <a:rPr lang="en-US" sz="2400" baseline="-25000" dirty="0"/>
                  <a:t>2 (g)</a:t>
                </a:r>
                <a:r>
                  <a:rPr lang="en-US" sz="2400" dirty="0"/>
                  <a:t> </a:t>
                </a:r>
                <a:r>
                  <a:rPr lang="en-US" sz="2400" dirty="0">
                    <a:latin typeface="Times New Roman"/>
                    <a:cs typeface="Times New Roman"/>
                    <a:sym typeface="MS Reference 1"/>
                  </a:rPr>
                  <a:t>↔</a:t>
                </a:r>
                <a:r>
                  <a:rPr lang="en-US" sz="2400" dirty="0" smtClean="0">
                    <a:sym typeface="WP IconicSymbolsA" pitchFamily="2" charset="2"/>
                  </a:rPr>
                  <a:t> </a:t>
                </a:r>
                <a:r>
                  <a:rPr lang="en-US" sz="2400" dirty="0">
                    <a:sym typeface="WP IconicSymbolsA" pitchFamily="2" charset="2"/>
                  </a:rPr>
                  <a:t>CH</a:t>
                </a:r>
                <a:r>
                  <a:rPr lang="en-US" sz="2400" baseline="-25000" dirty="0">
                    <a:sym typeface="WP IconicSymbolsA" pitchFamily="2" charset="2"/>
                  </a:rPr>
                  <a:t>3</a:t>
                </a:r>
                <a:r>
                  <a:rPr lang="en-US" sz="2400" dirty="0">
                    <a:sym typeface="WP IconicSymbolsA" pitchFamily="2" charset="2"/>
                  </a:rPr>
                  <a:t>OH</a:t>
                </a:r>
                <a:r>
                  <a:rPr lang="en-US" sz="2400" baseline="-25000" dirty="0">
                    <a:sym typeface="WP IconicSymbolsA" pitchFamily="2" charset="2"/>
                  </a:rPr>
                  <a:t> (g)</a:t>
                </a:r>
              </a:p>
              <a:p>
                <a:pPr>
                  <a:lnSpc>
                    <a:spcPct val="80000"/>
                  </a:lnSpc>
                  <a:buFont typeface="Wingdings" pitchFamily="2" charset="2"/>
                  <a:buNone/>
                </a:pPr>
                <a:endParaRPr lang="en-US" sz="2400" baseline="-25000" dirty="0">
                  <a:sym typeface="WP IconicSymbolsA" pitchFamily="2" charset="2"/>
                </a:endParaRPr>
              </a:p>
              <a:p>
                <a:pPr marL="0" indent="0">
                  <a:lnSpc>
                    <a:spcPct val="8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  <a:sym typeface="WP Greek Helve" pitchFamily="2" charset="2"/>
                        </a:rPr>
                        <m:t>∆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  <a:sym typeface="WP Greek Helve" pitchFamily="2" charset="2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  <a:sym typeface="WP Greek Helve" pitchFamily="2" charset="2"/>
                            </a:rPr>
                            <m:t>𝐻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  <a:sym typeface="WP Greek Helve" pitchFamily="2" charset="2"/>
                            </a:rPr>
                            <m:t>0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  <a:sym typeface="WP Greek Helve" pitchFamily="2" charset="2"/>
                        </a:rPr>
                        <m:t>−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sym typeface="WP Greek Helve" pitchFamily="2" charset="2"/>
                        </a:rPr>
                        <m:t>𝑇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sym typeface="WP Greek Helve" pitchFamily="2" charset="2"/>
                        </a:rPr>
                        <m:t>∆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  <a:sym typeface="WP Greek Helve" pitchFamily="2" charset="2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  <a:sym typeface="WP Greek Helve" pitchFamily="2" charset="2"/>
                            </a:rPr>
                            <m:t>𝑆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  <a:sym typeface="WP Greek Helve" pitchFamily="2" charset="2"/>
                            </a:rPr>
                            <m:t>0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  <a:sym typeface="WP Greek Helve" pitchFamily="2" charset="2"/>
                        </a:rPr>
                        <m:t>=−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sym typeface="WP Greek Helve" pitchFamily="2" charset="2"/>
                        </a:rPr>
                        <m:t>𝑅𝑇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sym typeface="WP Greek Helve" pitchFamily="2" charset="2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sym typeface="WP Greek Helve" pitchFamily="2" charset="2"/>
                        </a:rPr>
                        <m:t>𝑙𝑛𝐾</m:t>
                      </m:r>
                    </m:oMath>
                  </m:oMathPara>
                </a14:m>
                <a:endParaRPr lang="en-US" sz="2400" dirty="0" smtClean="0">
                  <a:sym typeface="WP Greek Helve" pitchFamily="2" charset="2"/>
                </a:endParaRPr>
              </a:p>
              <a:p>
                <a:pPr marL="0" indent="0">
                  <a:lnSpc>
                    <a:spcPct val="80000"/>
                  </a:lnSpc>
                  <a:buNone/>
                </a:pPr>
                <a:endParaRPr lang="en-US" sz="2400" dirty="0" smtClean="0">
                  <a:sym typeface="WP Greek Helve" pitchFamily="2" charset="2"/>
                </a:endParaRPr>
              </a:p>
              <a:p>
                <a:pPr marL="0" indent="0">
                  <a:lnSpc>
                    <a:spcPct val="8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sym typeface="WP Greek Helve" pitchFamily="2" charset="2"/>
                        </a:rPr>
                        <m:t>−90.5 </m:t>
                      </m:r>
                      <m:r>
                        <a:rPr lang="en-US" sz="2400" b="0" i="1" smtClean="0">
                          <a:latin typeface="Cambria Math"/>
                          <a:sym typeface="WP Greek Helve" pitchFamily="2" charset="2"/>
                        </a:rPr>
                        <m:t>𝑘𝐽</m:t>
                      </m:r>
                      <m:r>
                        <a:rPr lang="en-US" sz="2400" b="0" i="1" smtClean="0">
                          <a:latin typeface="Cambria Math"/>
                          <a:sym typeface="WP Greek Helve" pitchFamily="2" charset="2"/>
                        </a:rPr>
                        <m:t> −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sym typeface="WP Greek Helve" pitchFamily="2" charset="2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  <a:sym typeface="WP Greek Helve" pitchFamily="2" charset="2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  <a:sym typeface="WP Greek Helve" pitchFamily="2" charset="2"/>
                                </a:rPr>
                                <m:t>250+273.15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/>
                              <a:sym typeface="WP Greek Helve" pitchFamily="2" charset="2"/>
                            </a:rPr>
                            <m:t>𝐾</m:t>
                          </m:r>
                        </m:e>
                      </m:d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sym typeface="WP Greek Helve" pitchFamily="2" charset="2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  <a:sym typeface="WP Greek Helve" pitchFamily="2" charset="2"/>
                            </a:rPr>
                            <m:t>−219.2</m:t>
                          </m:r>
                          <m:f>
                            <m:fPr>
                              <m:ctrlPr>
                                <a:rPr lang="en-US" sz="2400" b="0" i="1" smtClean="0">
                                  <a:latin typeface="Cambria Math"/>
                                  <a:sym typeface="WP Greek Helve" pitchFamily="2" charset="2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  <a:sym typeface="WP Greek Helve" pitchFamily="2" charset="2"/>
                                </a:rPr>
                                <m:t>𝐽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  <a:sym typeface="WP Greek Helve" pitchFamily="2" charset="2"/>
                                </a:rPr>
                                <m:t>𝐾</m:t>
                              </m:r>
                            </m:den>
                          </m:f>
                        </m:e>
                      </m:d>
                      <m:r>
                        <a:rPr lang="en-US" sz="2400" b="0" i="1" smtClean="0">
                          <a:latin typeface="Cambria Math"/>
                          <a:sym typeface="WP Greek Helve" pitchFamily="2" charset="2"/>
                        </a:rPr>
                        <m:t>=−</m:t>
                      </m:r>
                      <m:r>
                        <a:rPr lang="en-US" sz="2400" b="0" i="1" smtClean="0">
                          <a:latin typeface="Cambria Math"/>
                          <a:sym typeface="WP Greek Helve" pitchFamily="2" charset="2"/>
                        </a:rPr>
                        <m:t>𝑅𝑇</m:t>
                      </m:r>
                      <m:r>
                        <a:rPr lang="en-US" sz="2400" b="0" i="1" smtClean="0">
                          <a:latin typeface="Cambria Math"/>
                          <a:sym typeface="WP Greek Helve" pitchFamily="2" charset="2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  <a:sym typeface="WP Greek Helve" pitchFamily="2" charset="2"/>
                        </a:rPr>
                        <m:t>𝑙𝑛𝐾</m:t>
                      </m:r>
                    </m:oMath>
                  </m:oMathPara>
                </a14:m>
                <a:endParaRPr lang="en-US" sz="2400" dirty="0">
                  <a:sym typeface="WP Greek Helve" pitchFamily="2" charset="2"/>
                </a:endParaRPr>
              </a:p>
              <a:p>
                <a:pPr>
                  <a:lnSpc>
                    <a:spcPct val="80000"/>
                  </a:lnSpc>
                  <a:buFont typeface="Wingdings" pitchFamily="2" charset="2"/>
                  <a:buNone/>
                </a:pPr>
                <a:endParaRPr lang="en-US" sz="2400" dirty="0">
                  <a:sym typeface="WP Greek Helve" pitchFamily="2" charset="2"/>
                </a:endParaRPr>
              </a:p>
              <a:p>
                <a:pPr>
                  <a:lnSpc>
                    <a:spcPct val="80000"/>
                  </a:lnSpc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sym typeface="WP IconicSymbolsA" pitchFamily="2" charset="2"/>
                        </a:rPr>
                        <m:t>24,174.5=−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sym typeface="WP IconicSymbolsA" pitchFamily="2" charset="2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  <a:sym typeface="WP IconicSymbolsA" pitchFamily="2" charset="2"/>
                            </a:rPr>
                            <m:t>8.314</m:t>
                          </m:r>
                          <m:f>
                            <m:fPr>
                              <m:ctrlPr>
                                <a:rPr lang="en-US" sz="2400" b="0" i="1" smtClean="0">
                                  <a:latin typeface="Cambria Math"/>
                                  <a:sym typeface="WP IconicSymbolsA" pitchFamily="2" charset="2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  <a:sym typeface="WP IconicSymbolsA" pitchFamily="2" charset="2"/>
                                </a:rPr>
                                <m:t>𝐽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  <a:sym typeface="WP IconicSymbolsA" pitchFamily="2" charset="2"/>
                                </a:rPr>
                                <m:t>𝑚𝑜𝑙𝐾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sym typeface="WP IconicSymbolsA" pitchFamily="2" charset="2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  <a:sym typeface="WP IconicSymbolsA" pitchFamily="2" charset="2"/>
                            </a:rPr>
                            <m:t>523.15 </m:t>
                          </m:r>
                          <m:r>
                            <a:rPr lang="en-US" sz="2400" b="0" i="1" smtClean="0">
                              <a:latin typeface="Cambria Math"/>
                              <a:sym typeface="WP IconicSymbolsA" pitchFamily="2" charset="2"/>
                            </a:rPr>
                            <m:t>𝐾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  <a:sym typeface="WP IconicSymbolsA" pitchFamily="2" charset="2"/>
                        </a:rPr>
                        <m:t>𝑙𝑛𝐾</m:t>
                      </m:r>
                    </m:oMath>
                  </m:oMathPara>
                </a14:m>
                <a:endParaRPr lang="en-US" sz="2400" dirty="0">
                  <a:sym typeface="WP IconicSymbolsA" pitchFamily="2" charset="2"/>
                </a:endParaRPr>
              </a:p>
            </p:txBody>
          </p:sp>
        </mc:Choice>
        <mc:Fallback>
          <p:sp>
            <p:nvSpPr>
              <p:cNvPr id="28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1111" t="-2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Problem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699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buFont typeface="Wingdings" pitchFamily="2" charset="2"/>
                  <a:buNone/>
                </a:pPr>
                <a:r>
                  <a:rPr lang="en-US" dirty="0" smtClean="0"/>
                  <a:t>What is the equilibrium problem for the following reaction at 250 ºC?</a:t>
                </a:r>
              </a:p>
              <a:p>
                <a:pPr>
                  <a:buFont typeface="Wingdings" pitchFamily="2" charset="2"/>
                  <a:buNone/>
                </a:pPr>
                <a:endParaRPr lang="en-US" dirty="0"/>
              </a:p>
              <a:p>
                <a:pPr>
                  <a:buNone/>
                </a:pPr>
                <a:r>
                  <a:rPr lang="en-US" dirty="0"/>
                  <a:t>CO</a:t>
                </a:r>
                <a:r>
                  <a:rPr lang="en-US" baseline="-25000" dirty="0"/>
                  <a:t> (g)</a:t>
                </a:r>
                <a:r>
                  <a:rPr lang="en-US" dirty="0"/>
                  <a:t> + 2 H</a:t>
                </a:r>
                <a:r>
                  <a:rPr lang="en-US" baseline="-25000" dirty="0"/>
                  <a:t>2 (g)</a:t>
                </a:r>
                <a:r>
                  <a:rPr lang="en-US" dirty="0"/>
                  <a:t> </a:t>
                </a:r>
                <a:r>
                  <a:rPr lang="en-US" dirty="0">
                    <a:latin typeface="Times New Roman"/>
                    <a:cs typeface="Times New Roman"/>
                    <a:sym typeface="MS Reference 1"/>
                  </a:rPr>
                  <a:t>↔</a:t>
                </a:r>
                <a:r>
                  <a:rPr lang="en-US" dirty="0" smtClean="0">
                    <a:sym typeface="WP IconicSymbolsA" pitchFamily="2" charset="2"/>
                  </a:rPr>
                  <a:t> </a:t>
                </a:r>
                <a:r>
                  <a:rPr lang="en-US" dirty="0">
                    <a:sym typeface="WP IconicSymbolsA" pitchFamily="2" charset="2"/>
                  </a:rPr>
                  <a:t>CH</a:t>
                </a:r>
                <a:r>
                  <a:rPr lang="en-US" baseline="-25000" dirty="0">
                    <a:sym typeface="WP IconicSymbolsA" pitchFamily="2" charset="2"/>
                  </a:rPr>
                  <a:t>3</a:t>
                </a:r>
                <a:r>
                  <a:rPr lang="en-US" dirty="0">
                    <a:sym typeface="WP IconicSymbolsA" pitchFamily="2" charset="2"/>
                  </a:rPr>
                  <a:t>OH</a:t>
                </a:r>
                <a:r>
                  <a:rPr lang="en-US" baseline="-25000" dirty="0">
                    <a:sym typeface="WP IconicSymbolsA" pitchFamily="2" charset="2"/>
                  </a:rPr>
                  <a:t> (g</a:t>
                </a:r>
                <a:r>
                  <a:rPr lang="en-US" baseline="-25000" dirty="0" smtClean="0">
                    <a:sym typeface="WP IconicSymbolsA" pitchFamily="2" charset="2"/>
                  </a:rPr>
                  <a:t>)</a:t>
                </a:r>
              </a:p>
              <a:p>
                <a:pPr>
                  <a:buNone/>
                </a:pPr>
                <a:endParaRPr lang="en-US" baseline="-25000" dirty="0">
                  <a:sym typeface="WP IconicSymbolsA" pitchFamily="2" charset="2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  <a:sym typeface="WP IconicSymbolsA" pitchFamily="2" charset="2"/>
                        </a:rPr>
                        <m:t>24,174.5=−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  <a:sym typeface="WP IconicSymbolsA" pitchFamily="2" charset="2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  <a:sym typeface="WP IconicSymbolsA" pitchFamily="2" charset="2"/>
                            </a:rPr>
                            <m:t>8.314</m:t>
                          </m:r>
                          <m:f>
                            <m:fPr>
                              <m:ctrlPr>
                                <a:rPr lang="en-US" i="1">
                                  <a:latin typeface="Cambria Math"/>
                                  <a:sym typeface="WP IconicSymbolsA" pitchFamily="2" charset="2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  <a:sym typeface="WP IconicSymbolsA" pitchFamily="2" charset="2"/>
                                </a:rPr>
                                <m:t>𝐽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  <a:sym typeface="WP IconicSymbolsA" pitchFamily="2" charset="2"/>
                                </a:rPr>
                                <m:t>𝑚𝑜𝑙𝐾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>
                              <a:latin typeface="Cambria Math"/>
                              <a:sym typeface="WP IconicSymbolsA" pitchFamily="2" charset="2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  <a:sym typeface="WP IconicSymbolsA" pitchFamily="2" charset="2"/>
                            </a:rPr>
                            <m:t>523.15 </m:t>
                          </m:r>
                          <m:r>
                            <a:rPr lang="en-US" i="1">
                              <a:latin typeface="Cambria Math"/>
                              <a:sym typeface="WP IconicSymbolsA" pitchFamily="2" charset="2"/>
                            </a:rPr>
                            <m:t>𝐾</m:t>
                          </m:r>
                        </m:e>
                      </m:d>
                      <m:r>
                        <a:rPr lang="en-US" i="1">
                          <a:latin typeface="Cambria Math"/>
                          <a:sym typeface="WP IconicSymbolsA" pitchFamily="2" charset="2"/>
                        </a:rPr>
                        <m:t>𝑙𝑛𝐾</m:t>
                      </m:r>
                    </m:oMath>
                  </m:oMathPara>
                </a14:m>
                <a:endParaRPr lang="en-US" dirty="0" smtClean="0">
                  <a:sym typeface="WP IconicSymbolsA" pitchFamily="2" charset="2"/>
                </a:endParaRPr>
              </a:p>
              <a:p>
                <a:pPr>
                  <a:buNone/>
                </a:pPr>
                <a:endParaRPr lang="en-US" dirty="0" smtClean="0">
                  <a:sym typeface="WP IconicSymbolsA" pitchFamily="2" charset="2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sym typeface="WP IconicSymbolsA" pitchFamily="2" charset="2"/>
                        </a:rPr>
                        <m:t>−5.56=</m:t>
                      </m:r>
                      <m:r>
                        <a:rPr lang="en-US" b="0" i="1" smtClean="0">
                          <a:latin typeface="Cambria Math"/>
                          <a:sym typeface="WP IconicSymbolsA" pitchFamily="2" charset="2"/>
                        </a:rPr>
                        <m:t>𝑙𝑛𝐾</m:t>
                      </m:r>
                    </m:oMath>
                  </m:oMathPara>
                </a14:m>
                <a:endParaRPr lang="en-US" b="0" dirty="0" smtClean="0">
                  <a:sym typeface="WP IconicSymbolsA" pitchFamily="2" charset="2"/>
                </a:endParaRPr>
              </a:p>
              <a:p>
                <a:pPr>
                  <a:buNone/>
                </a:pPr>
                <a:endParaRPr lang="en-US" dirty="0" smtClean="0">
                  <a:sym typeface="WP IconicSymbolsA" pitchFamily="2" charset="2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sym typeface="WP IconicSymbolsA" pitchFamily="2" charset="2"/>
                        </a:rPr>
                        <m:t>𝐾</m:t>
                      </m:r>
                      <m:r>
                        <a:rPr lang="en-US" b="0" i="1" smtClean="0">
                          <a:latin typeface="Cambria Math"/>
                          <a:sym typeface="WP IconicSymbolsA" pitchFamily="2" charset="2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sym typeface="WP IconicSymbolsA" pitchFamily="2" charset="2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sym typeface="WP IconicSymbolsA" pitchFamily="2" charset="2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sym typeface="WP IconicSymbolsA" pitchFamily="2" charset="2"/>
                            </a:rPr>
                            <m:t>−5.56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sym typeface="WP IconicSymbolsA" pitchFamily="2" charset="2"/>
                        </a:rPr>
                        <m:t>=3.85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sym typeface="WP IconicSymbolsA" pitchFamily="2" charset="2"/>
                        </a:rPr>
                        <m:t>×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  <a:sym typeface="WP IconicSymbolsA" pitchFamily="2" charset="2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  <a:sym typeface="WP IconicSymbolsA" pitchFamily="2" charset="2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  <a:sym typeface="WP IconicSymbolsA" pitchFamily="2" charset="2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en-US" dirty="0">
                  <a:sym typeface="WP IconicSymbolsA" pitchFamily="2" charset="2"/>
                </a:endParaRPr>
              </a:p>
            </p:txBody>
          </p:sp>
        </mc:Choice>
        <mc:Fallback>
          <p:sp>
            <p:nvSpPr>
              <p:cNvPr id="296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1481" t="-1346" b="-110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Clicker Question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What is the K for our favorite reaction at 25º C: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2 H</a:t>
            </a:r>
            <a:r>
              <a:rPr lang="en-US" baseline="-25000" dirty="0"/>
              <a:t>2 (g)</a:t>
            </a:r>
            <a:r>
              <a:rPr lang="en-US" dirty="0"/>
              <a:t> + O</a:t>
            </a:r>
            <a:r>
              <a:rPr lang="en-US" baseline="-25000" dirty="0"/>
              <a:t>2 (g)</a:t>
            </a:r>
            <a:r>
              <a:rPr lang="en-US" dirty="0"/>
              <a:t> </a:t>
            </a:r>
            <a:r>
              <a:rPr lang="en-US" dirty="0" smtClean="0">
                <a:latin typeface="Times New Roman"/>
                <a:cs typeface="Times New Roman"/>
                <a:sym typeface="MS Reference 1"/>
              </a:rPr>
              <a:t>↔</a:t>
            </a:r>
            <a:r>
              <a:rPr lang="en-US" dirty="0" smtClean="0">
                <a:sym typeface="WP IconicSymbolsA" pitchFamily="2" charset="2"/>
              </a:rPr>
              <a:t> </a:t>
            </a:r>
            <a:r>
              <a:rPr lang="en-US" dirty="0">
                <a:sym typeface="WP IconicSymbolsA" pitchFamily="2" charset="2"/>
              </a:rPr>
              <a:t>2 H</a:t>
            </a:r>
            <a:r>
              <a:rPr lang="en-US" baseline="-25000" dirty="0">
                <a:sym typeface="WP IconicSymbolsA" pitchFamily="2" charset="2"/>
              </a:rPr>
              <a:t>2</a:t>
            </a:r>
            <a:r>
              <a:rPr lang="en-US" dirty="0">
                <a:sym typeface="WP IconicSymbolsA" pitchFamily="2" charset="2"/>
              </a:rPr>
              <a:t>O</a:t>
            </a:r>
            <a:r>
              <a:rPr lang="en-US" baseline="-25000" dirty="0">
                <a:sym typeface="WP IconicSymbolsA" pitchFamily="2" charset="2"/>
              </a:rPr>
              <a:t> (g)</a:t>
            </a:r>
          </a:p>
          <a:p>
            <a:pPr>
              <a:buFont typeface="Wingdings" pitchFamily="2" charset="2"/>
              <a:buNone/>
            </a:pPr>
            <a:endParaRPr lang="en-US" baseline="-25000" dirty="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endParaRPr lang="en-US" dirty="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endParaRPr lang="en-US" dirty="0">
              <a:sym typeface="WP IconicSymbolsA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7245961"/>
              </p:ext>
            </p:extLst>
          </p:nvPr>
        </p:nvGraphicFramePr>
        <p:xfrm>
          <a:off x="1143000" y="228600"/>
          <a:ext cx="4953000" cy="6675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5925"/>
                <a:gridCol w="1251717"/>
                <a:gridCol w="1127679"/>
                <a:gridCol w="1127679"/>
              </a:tblGrid>
              <a:tr h="5647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Substance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ΔH</a:t>
                      </a:r>
                      <a:r>
                        <a:rPr lang="en-US" sz="1600" baseline="30000">
                          <a:effectLst/>
                        </a:rPr>
                        <a:t>0</a:t>
                      </a:r>
                      <a:r>
                        <a:rPr lang="en-US" sz="1600" baseline="-25000">
                          <a:effectLst/>
                        </a:rPr>
                        <a:t>f</a:t>
                      </a:r>
                      <a:r>
                        <a:rPr lang="en-US" sz="1600">
                          <a:effectLst/>
                        </a:rPr>
                        <a:t> (kJ/mol)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ΔG</a:t>
                      </a:r>
                      <a:r>
                        <a:rPr lang="en-US" sz="1600" baseline="30000">
                          <a:effectLst/>
                        </a:rPr>
                        <a:t>0</a:t>
                      </a:r>
                      <a:r>
                        <a:rPr lang="en-US" sz="1600" baseline="-25000">
                          <a:effectLst/>
                        </a:rPr>
                        <a:t>f</a:t>
                      </a:r>
                      <a:r>
                        <a:rPr lang="en-US" sz="1600">
                          <a:effectLst/>
                        </a:rPr>
                        <a:t> (kJ/mol)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</a:t>
                      </a:r>
                      <a:r>
                        <a:rPr lang="en-US" sz="1600" baseline="30000">
                          <a:effectLst/>
                        </a:rPr>
                        <a:t>0</a:t>
                      </a:r>
                      <a:r>
                        <a:rPr lang="en-US" sz="1600">
                          <a:effectLst/>
                        </a:rPr>
                        <a:t> (J/mol*K)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</a:tr>
              <a:tr h="188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H(g)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218.0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203.3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114.7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</a:tr>
              <a:tr h="188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aq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</a:tr>
              <a:tr h="188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(g)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1536.3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1517.1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108.9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</a:tr>
              <a:tr h="188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r>
                        <a:rPr lang="en-US" sz="1600" baseline="-25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(g)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130.7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</a:tr>
              <a:tr h="188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I(g)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106.76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70.2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180.79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</a:tr>
              <a:tr h="188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HI(g)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26.5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1.7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206.6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</a:tr>
              <a:tr h="4267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OH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aq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-230.02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-157.3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-10.90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</a:tr>
              <a:tr h="188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O(g)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249.2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231.7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161.1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</a:tr>
              <a:tr h="188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en-US" sz="1400" b="1" baseline="-25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</a:rPr>
                        <a:t>(g)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205.2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</a:tr>
              <a:tr h="188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en-US" sz="1400" b="1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 (g)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142.7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163.2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238.9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</a:tr>
              <a:tr h="188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r>
                        <a:rPr lang="en-US" sz="16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O (l)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-285.8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-237.1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70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</a:tr>
              <a:tr h="188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r>
                        <a:rPr lang="en-US" sz="16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O (g)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-241.8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-228.6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188.8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</a:tr>
              <a:tr h="188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r>
                        <a:rPr lang="en-US" sz="16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en-US" sz="16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(l)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-187.8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-120.4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109.6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</a:tr>
              <a:tr h="188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r>
                        <a:rPr lang="en-US" sz="16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en-US" sz="16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(g)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-136.3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-105.6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232.7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</a:tr>
              <a:tr h="188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N(g)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472.7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455.5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153.3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</a:tr>
              <a:tr h="188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en-US" sz="16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(g)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191.6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</a:tr>
              <a:tr h="188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NH</a:t>
                      </a:r>
                      <a:r>
                        <a:rPr lang="en-US" sz="1600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(g)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-46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-16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  <a:latin typeface="+mn-lt"/>
                          <a:ea typeface="+mn-ea"/>
                        </a:rPr>
                        <a:t>193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</a:tr>
              <a:tr h="188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NH</a:t>
                      </a:r>
                      <a:r>
                        <a:rPr lang="en-US" sz="1600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aq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-80.29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-26.50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111.3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</a:tr>
              <a:tr h="188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NH</a:t>
                      </a:r>
                      <a:r>
                        <a:rPr lang="en-US" sz="1600" baseline="-25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aq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-133.26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-79.31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111.17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</a:tr>
              <a:tr h="188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NO(g)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91.3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87.6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210.8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</a:tr>
              <a:tr h="188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r>
                        <a:rPr lang="en-US" sz="16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(g)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33.2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51.3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240.1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</a:tr>
              <a:tr h="188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en-US" sz="16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O(g)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81.6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103.7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220.0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</a:tr>
              <a:tr h="188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en-US" sz="16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r>
                        <a:rPr lang="en-US" sz="16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(g)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95.4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159.4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238.5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</a:tr>
              <a:tr h="188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en-US" sz="16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en-US" sz="1600" baseline="-25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(g)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9.16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99.8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304.4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385" marR="6238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75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08039"/>
          </a:xfrm>
        </p:spPr>
        <p:txBody>
          <a:bodyPr/>
          <a:lstStyle/>
          <a:p>
            <a:r>
              <a:rPr lang="en-US" dirty="0"/>
              <a:t>2 H</a:t>
            </a:r>
            <a:r>
              <a:rPr lang="en-US" baseline="-25000" dirty="0"/>
              <a:t>2 (g)</a:t>
            </a:r>
            <a:r>
              <a:rPr lang="en-US" dirty="0"/>
              <a:t> + O</a:t>
            </a:r>
            <a:r>
              <a:rPr lang="en-US" baseline="-25000" dirty="0"/>
              <a:t>2 (g)</a:t>
            </a:r>
            <a:r>
              <a:rPr lang="en-US" dirty="0"/>
              <a:t> </a:t>
            </a:r>
            <a:r>
              <a:rPr lang="en-US" dirty="0">
                <a:latin typeface="Times New Roman"/>
                <a:cs typeface="Times New Roman"/>
                <a:sym typeface="MS Reference 1"/>
              </a:rPr>
              <a:t>↔</a:t>
            </a:r>
            <a:r>
              <a:rPr lang="en-US" dirty="0">
                <a:sym typeface="WP IconicSymbolsA" pitchFamily="2" charset="2"/>
              </a:rPr>
              <a:t> 2 H</a:t>
            </a:r>
            <a:r>
              <a:rPr lang="en-US" baseline="-25000" dirty="0">
                <a:sym typeface="WP IconicSymbolsA" pitchFamily="2" charset="2"/>
              </a:rPr>
              <a:t>2</a:t>
            </a:r>
            <a:r>
              <a:rPr lang="en-US" dirty="0">
                <a:sym typeface="WP IconicSymbolsA" pitchFamily="2" charset="2"/>
              </a:rPr>
              <a:t>O</a:t>
            </a:r>
            <a:r>
              <a:rPr lang="en-US" baseline="-25000" dirty="0">
                <a:sym typeface="WP IconicSymbolsA" pitchFamily="2" charset="2"/>
              </a:rPr>
              <a:t> (g</a:t>
            </a:r>
            <a:r>
              <a:rPr lang="en-US" baseline="-25000" dirty="0" smtClean="0">
                <a:sym typeface="WP IconicSymbolsA" pitchFamily="2" charset="2"/>
              </a:rPr>
              <a:t>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143000"/>
                <a:ext cx="8229600" cy="51816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latin typeface="Times New Roman"/>
                    <a:cs typeface="Times New Roman"/>
                  </a:rPr>
                  <a:t>∆G</a:t>
                </a:r>
                <a:r>
                  <a:rPr lang="en-US" baseline="30000" dirty="0" smtClean="0">
                    <a:latin typeface="Times New Roman"/>
                    <a:cs typeface="Times New Roman"/>
                  </a:rPr>
                  <a:t>0</a:t>
                </a:r>
                <a:r>
                  <a:rPr lang="en-US" dirty="0" smtClean="0">
                    <a:latin typeface="Times New Roman"/>
                    <a:cs typeface="Times New Roman"/>
                  </a:rPr>
                  <a:t>=-RT </a:t>
                </a:r>
                <a:r>
                  <a:rPr lang="en-US" dirty="0" err="1" smtClean="0">
                    <a:latin typeface="Times New Roman"/>
                    <a:cs typeface="Times New Roman"/>
                  </a:rPr>
                  <a:t>ln</a:t>
                </a:r>
                <a:r>
                  <a:rPr lang="en-US" dirty="0" smtClean="0">
                    <a:latin typeface="Times New Roman"/>
                    <a:cs typeface="Times New Roman"/>
                  </a:rPr>
                  <a:t> K</a:t>
                </a:r>
              </a:p>
              <a:p>
                <a:pPr marL="0" indent="0">
                  <a:buNone/>
                </a:pPr>
                <a:r>
                  <a:rPr lang="en-US" dirty="0" smtClean="0">
                    <a:latin typeface="Times New Roman"/>
                    <a:cs typeface="Times New Roman"/>
                  </a:rPr>
                  <a:t>∆G</a:t>
                </a:r>
                <a:r>
                  <a:rPr lang="en-US" baseline="30000" dirty="0" smtClean="0">
                    <a:latin typeface="Times New Roman"/>
                    <a:cs typeface="Times New Roman"/>
                  </a:rPr>
                  <a:t>0</a:t>
                </a:r>
                <a:r>
                  <a:rPr lang="en-US" dirty="0" smtClean="0">
                    <a:latin typeface="Times New Roman"/>
                    <a:cs typeface="Times New Roman"/>
                  </a:rPr>
                  <a:t>= </a:t>
                </a:r>
                <a:r>
                  <a:rPr lang="el-GR" dirty="0" smtClean="0">
                    <a:latin typeface="Times New Roman"/>
                    <a:cs typeface="Times New Roman"/>
                  </a:rPr>
                  <a:t>Σ</a:t>
                </a:r>
                <a:r>
                  <a:rPr lang="en-US" dirty="0" smtClean="0">
                    <a:latin typeface="Times New Roman"/>
                    <a:cs typeface="Times New Roman"/>
                  </a:rPr>
                  <a:t> ∆G</a:t>
                </a:r>
                <a:r>
                  <a:rPr lang="en-US" baseline="-25000" dirty="0" smtClean="0">
                    <a:latin typeface="Times New Roman"/>
                    <a:cs typeface="Times New Roman"/>
                  </a:rPr>
                  <a:t>f</a:t>
                </a:r>
                <a:r>
                  <a:rPr lang="en-US" baseline="30000" dirty="0" smtClean="0">
                    <a:latin typeface="Times New Roman"/>
                    <a:cs typeface="Times New Roman"/>
                  </a:rPr>
                  <a:t>0</a:t>
                </a:r>
                <a:r>
                  <a:rPr lang="en-US" dirty="0" smtClean="0">
                    <a:latin typeface="Times New Roman"/>
                    <a:cs typeface="Times New Roman"/>
                  </a:rPr>
                  <a:t>(products) - </a:t>
                </a:r>
                <a:r>
                  <a:rPr lang="el-GR" dirty="0" smtClean="0">
                    <a:latin typeface="Times New Roman"/>
                    <a:cs typeface="Times New Roman"/>
                  </a:rPr>
                  <a:t>Σ∆</a:t>
                </a:r>
                <a:r>
                  <a:rPr lang="en-US" dirty="0" smtClean="0">
                    <a:latin typeface="Times New Roman"/>
                    <a:cs typeface="Times New Roman"/>
                  </a:rPr>
                  <a:t>G</a:t>
                </a:r>
                <a:r>
                  <a:rPr lang="en-US" baseline="-25000" dirty="0" smtClean="0">
                    <a:latin typeface="Times New Roman"/>
                    <a:cs typeface="Times New Roman"/>
                  </a:rPr>
                  <a:t>f</a:t>
                </a:r>
                <a:r>
                  <a:rPr lang="en-US" baseline="30000" dirty="0" smtClean="0">
                    <a:latin typeface="Times New Roman"/>
                    <a:cs typeface="Times New Roman"/>
                  </a:rPr>
                  <a:t>0</a:t>
                </a:r>
                <a:r>
                  <a:rPr lang="en-US" dirty="0" smtClean="0">
                    <a:latin typeface="Times New Roman"/>
                    <a:cs typeface="Times New Roman"/>
                  </a:rPr>
                  <a:t> (reactants)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  <a:cs typeface="Times New Roman"/>
                        </a:rPr>
                        <m:t>∆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  <m:t>𝐺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  <m:t>0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  <m:t>2×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−228.6</m:t>
                              </m:r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𝑘𝐽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𝑚𝑜𝑙</m:t>
                                  </m:r>
                                </m:den>
                              </m:f>
                            </m:e>
                          </m:d>
                        </m:e>
                      </m:d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  <m:t>2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0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  <m:t>+0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/>
                        </a:rPr>
                        <m:t>=−457.2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  <m:t>𝑘𝐽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  <m:t>𝑚𝑜𝑙</m:t>
                          </m:r>
                        </m:den>
                      </m:f>
                    </m:oMath>
                  </m:oMathPara>
                </a14:m>
                <a:endParaRPr lang="en-US" sz="2400" dirty="0" smtClean="0">
                  <a:latin typeface="Times New Roman"/>
                  <a:cs typeface="Times New Roman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cs typeface="Times New Roman"/>
                        </a:rPr>
                        <m:t>−457.2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cs typeface="Times New Roman"/>
                            </a:rPr>
                            <m:t>𝑘𝐽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cs typeface="Times New Roman"/>
                            </a:rPr>
                            <m:t>𝑚𝑜𝑙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cs typeface="Times New Roman"/>
                        </a:rPr>
                        <m:t>=−</m:t>
                      </m:r>
                      <m:r>
                        <a:rPr lang="en-US" b="0" i="1" smtClean="0">
                          <a:latin typeface="Cambria Math"/>
                          <a:cs typeface="Times New Roman"/>
                        </a:rPr>
                        <m:t>𝑅𝑇</m:t>
                      </m:r>
                      <m:r>
                        <a:rPr lang="en-US" b="0" i="1" smtClean="0">
                          <a:latin typeface="Cambria Math"/>
                          <a:cs typeface="Times New Roman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cs typeface="Times New Roman"/>
                        </a:rPr>
                        <m:t>𝑙𝑛𝐾</m:t>
                      </m:r>
                    </m:oMath>
                  </m:oMathPara>
                </a14:m>
                <a:endParaRPr lang="en-US" dirty="0" smtClean="0">
                  <a:latin typeface="Times New Roman"/>
                  <a:cs typeface="Times New Roman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cs typeface="Times New Roman"/>
                        </a:rPr>
                        <m:t>−457.2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cs typeface="Times New Roman"/>
                            </a:rPr>
                            <m:t>𝑘𝐽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cs typeface="Times New Roman"/>
                            </a:rPr>
                            <m:t>𝑚𝑜𝑙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cs typeface="Times New Roman"/>
                        </a:rPr>
                        <m:t>=−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  <a:cs typeface="Times New Roman"/>
                            </a:rPr>
                            <m:t>8.314</m:t>
                          </m:r>
                          <m:f>
                            <m:fPr>
                              <m:ctrlPr>
                                <a:rPr lang="en-US" sz="2400" b="0" i="1" smtClean="0">
                                  <a:latin typeface="Cambria Math"/>
                                  <a:cs typeface="Times New Roman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  <a:cs typeface="Times New Roman"/>
                                </a:rPr>
                                <m:t>𝐽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  <a:cs typeface="Times New Roman"/>
                                </a:rPr>
                                <m:t>𝑚𝑜𝑙𝐾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  <a:cs typeface="Times New Roman"/>
                            </a:rPr>
                            <m:t>298 </m:t>
                          </m:r>
                          <m:r>
                            <a:rPr lang="en-US" sz="2400" b="0" i="1" smtClean="0">
                              <a:latin typeface="Cambria Math"/>
                              <a:cs typeface="Times New Roman"/>
                            </a:rPr>
                            <m:t>𝐾</m:t>
                          </m:r>
                        </m:e>
                      </m:d>
                      <m:func>
                        <m:funcPr>
                          <m:ctrlPr>
                            <a:rPr lang="en-US" sz="2400" b="0" i="1" smtClean="0">
                              <a:latin typeface="Cambria Math"/>
                              <a:cs typeface="Times New Roman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  <a:cs typeface="Times New Roman"/>
                            </a:rPr>
                            <m:t>ln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/>
                              <a:cs typeface="Times New Roman"/>
                            </a:rPr>
                            <m:t>𝐾</m:t>
                          </m:r>
                        </m:e>
                      </m:func>
                    </m:oMath>
                  </m:oMathPara>
                </a14:m>
                <a:endParaRPr lang="en-US" sz="2400" b="0" dirty="0" smtClean="0">
                  <a:latin typeface="Times New Roman"/>
                  <a:cs typeface="Times New Roman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cs typeface="Times New Roman"/>
                        </a:rPr>
                        <m:t>−457.2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/>
                        </a:rPr>
                        <m:t>×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  <m:t>𝐽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  <m:t>𝑚𝑜𝑙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/>
                        </a:rPr>
                        <m:t>=−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  <m:t>8.314</m:t>
                          </m:r>
                          <m:f>
                            <m:f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𝐽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𝑚𝑜𝑙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 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𝐾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  <m:t>298 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  <m:t>𝐾</m:t>
                          </m:r>
                        </m:e>
                      </m:d>
                      <m:func>
                        <m:func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  <a:ea typeface="Cambria Math"/>
                              <a:cs typeface="Times New Roman"/>
                            </a:rPr>
                            <m:t>ln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  <m:t>𝐾</m:t>
                          </m:r>
                        </m:e>
                      </m:func>
                    </m:oMath>
                  </m:oMathPara>
                </a14:m>
                <a:endParaRPr lang="en-US" sz="2400" b="0" dirty="0" smtClean="0">
                  <a:latin typeface="Times New Roman"/>
                  <a:cs typeface="Times New Roman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cs typeface="Times New Roman"/>
                        </a:rPr>
                        <m:t>184.52=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  <a:cs typeface="Times New Roman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  <a:cs typeface="Times New Roman"/>
                            </a:rPr>
                            <m:t>ln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  <a:cs typeface="Times New Roman"/>
                            </a:rPr>
                            <m:t>𝐾</m:t>
                          </m:r>
                        </m:e>
                      </m:func>
                    </m:oMath>
                  </m:oMathPara>
                </a14:m>
                <a:endParaRPr lang="en-US" dirty="0" smtClean="0">
                  <a:latin typeface="Times New Roman"/>
                  <a:cs typeface="Times New Roman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cs typeface="Times New Roman"/>
                        </a:rPr>
                        <m:t>𝐾</m:t>
                      </m:r>
                      <m:r>
                        <a:rPr lang="en-US" b="0" i="1" smtClean="0">
                          <a:latin typeface="Cambria Math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cs typeface="Times New Roman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cs typeface="Times New Roman"/>
                            </a:rPr>
                            <m:t>184.52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cs typeface="Times New Roman"/>
                        </a:rPr>
                        <m:t>=1.38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cs typeface="Times New Roman"/>
                        </a:rPr>
                        <m:t>×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  <m:t>80</m:t>
                          </m:r>
                        </m:sup>
                      </m:sSup>
                    </m:oMath>
                  </m:oMathPara>
                </a14:m>
                <a:endParaRPr lang="en-US" dirty="0" smtClean="0">
                  <a:latin typeface="Times New Roman"/>
                  <a:cs typeface="Times New Roman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143000"/>
                <a:ext cx="8229600" cy="5181600"/>
              </a:xfrm>
              <a:blipFill rotWithShape="1">
                <a:blip r:embed="rId2"/>
                <a:stretch>
                  <a:fillRect l="-1556" t="-1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134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Clicker Question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What is the K for our favorite reaction at 1000 </a:t>
            </a:r>
            <a:r>
              <a:rPr lang="en-US" dirty="0" smtClean="0">
                <a:latin typeface="Times New Roman"/>
                <a:cs typeface="Times New Roman"/>
              </a:rPr>
              <a:t>K</a:t>
            </a:r>
            <a:r>
              <a:rPr lang="en-US" dirty="0" smtClean="0"/>
              <a:t>:</a:t>
            </a:r>
            <a:endParaRPr lang="en-US" dirty="0"/>
          </a:p>
          <a:p>
            <a:pPr>
              <a:buNone/>
            </a:pPr>
            <a:r>
              <a:rPr lang="en-US" dirty="0"/>
              <a:t>2 H</a:t>
            </a:r>
            <a:r>
              <a:rPr lang="en-US" baseline="-25000" dirty="0"/>
              <a:t>2 (g)</a:t>
            </a:r>
            <a:r>
              <a:rPr lang="en-US" dirty="0"/>
              <a:t> + O</a:t>
            </a:r>
            <a:r>
              <a:rPr lang="en-US" baseline="-25000" dirty="0"/>
              <a:t>2 (g)</a:t>
            </a:r>
            <a:r>
              <a:rPr lang="en-US" dirty="0"/>
              <a:t> </a:t>
            </a:r>
            <a:r>
              <a:rPr lang="en-US" dirty="0">
                <a:latin typeface="Times New Roman"/>
                <a:cs typeface="Times New Roman"/>
                <a:sym typeface="MS Reference 1"/>
              </a:rPr>
              <a:t>↔</a:t>
            </a:r>
            <a:r>
              <a:rPr lang="en-US" dirty="0" smtClean="0">
                <a:sym typeface="WP IconicSymbolsA" pitchFamily="2" charset="2"/>
              </a:rPr>
              <a:t> </a:t>
            </a:r>
            <a:r>
              <a:rPr lang="en-US" dirty="0">
                <a:sym typeface="WP IconicSymbolsA" pitchFamily="2" charset="2"/>
              </a:rPr>
              <a:t>2 H</a:t>
            </a:r>
            <a:r>
              <a:rPr lang="en-US" baseline="-25000" dirty="0">
                <a:sym typeface="WP IconicSymbolsA" pitchFamily="2" charset="2"/>
              </a:rPr>
              <a:t>2</a:t>
            </a:r>
            <a:r>
              <a:rPr lang="en-US" dirty="0">
                <a:sym typeface="WP IconicSymbolsA" pitchFamily="2" charset="2"/>
              </a:rPr>
              <a:t>O</a:t>
            </a:r>
            <a:r>
              <a:rPr lang="en-US" baseline="-25000" dirty="0">
                <a:sym typeface="WP IconicSymbolsA" pitchFamily="2" charset="2"/>
              </a:rPr>
              <a:t> (g)</a:t>
            </a:r>
          </a:p>
          <a:p>
            <a:pPr>
              <a:buFont typeface="Wingdings" pitchFamily="2" charset="2"/>
              <a:buNone/>
            </a:pPr>
            <a:endParaRPr lang="en-US" baseline="-25000" dirty="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endParaRPr lang="en-US" dirty="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endParaRPr lang="en-US" dirty="0">
              <a:sym typeface="WP IconicSymbolsA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-457.2 kJ/</a:t>
            </a:r>
            <a:r>
              <a:rPr lang="en-US" dirty="0" err="1">
                <a:latin typeface="Times New Roman"/>
                <a:cs typeface="Times New Roman"/>
              </a:rPr>
              <a:t>mol</a:t>
            </a:r>
            <a:r>
              <a:rPr lang="en-US" dirty="0">
                <a:latin typeface="Times New Roman"/>
                <a:cs typeface="Times New Roman"/>
              </a:rPr>
              <a:t> = -RT </a:t>
            </a:r>
            <a:r>
              <a:rPr lang="en-US" dirty="0" err="1">
                <a:latin typeface="Times New Roman"/>
                <a:cs typeface="Times New Roman"/>
              </a:rPr>
              <a:t>ln</a:t>
            </a:r>
            <a:r>
              <a:rPr lang="en-US" dirty="0">
                <a:latin typeface="Times New Roman"/>
                <a:cs typeface="Times New Roman"/>
              </a:rPr>
              <a:t> K</a:t>
            </a: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-457.2 kJ/</a:t>
            </a:r>
            <a:r>
              <a:rPr lang="en-US" dirty="0" err="1">
                <a:latin typeface="Times New Roman"/>
                <a:cs typeface="Times New Roman"/>
              </a:rPr>
              <a:t>mol</a:t>
            </a:r>
            <a:r>
              <a:rPr lang="en-US" dirty="0">
                <a:latin typeface="Times New Roman"/>
                <a:cs typeface="Times New Roman"/>
              </a:rPr>
              <a:t> = -(8.3145 J/</a:t>
            </a:r>
            <a:r>
              <a:rPr lang="en-US" dirty="0" err="1">
                <a:latin typeface="Times New Roman"/>
                <a:cs typeface="Times New Roman"/>
              </a:rPr>
              <a:t>mol</a:t>
            </a:r>
            <a:r>
              <a:rPr lang="en-US" dirty="0">
                <a:latin typeface="Times New Roman"/>
                <a:cs typeface="Times New Roman"/>
              </a:rPr>
              <a:t> K</a:t>
            </a:r>
            <a:r>
              <a:rPr lang="en-US" dirty="0" smtClean="0">
                <a:latin typeface="Times New Roman"/>
                <a:cs typeface="Times New Roman"/>
              </a:rPr>
              <a:t>)(1000 </a:t>
            </a:r>
            <a:r>
              <a:rPr lang="en-US" dirty="0">
                <a:latin typeface="Times New Roman"/>
                <a:cs typeface="Times New Roman"/>
              </a:rPr>
              <a:t>K) </a:t>
            </a:r>
            <a:r>
              <a:rPr lang="en-US" dirty="0" err="1">
                <a:latin typeface="Times New Roman"/>
                <a:cs typeface="Times New Roman"/>
              </a:rPr>
              <a:t>ln</a:t>
            </a:r>
            <a:r>
              <a:rPr lang="en-US" dirty="0">
                <a:latin typeface="Times New Roman"/>
                <a:cs typeface="Times New Roman"/>
              </a:rPr>
              <a:t> K</a:t>
            </a: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-457.2 x10</a:t>
            </a:r>
            <a:r>
              <a:rPr lang="en-US" baseline="30000" dirty="0">
                <a:latin typeface="Times New Roman"/>
                <a:cs typeface="Times New Roman"/>
              </a:rPr>
              <a:t>3</a:t>
            </a:r>
            <a:r>
              <a:rPr lang="en-US" dirty="0">
                <a:latin typeface="Times New Roman"/>
                <a:cs typeface="Times New Roman"/>
              </a:rPr>
              <a:t> J/</a:t>
            </a:r>
            <a:r>
              <a:rPr lang="en-US" dirty="0" err="1">
                <a:latin typeface="Times New Roman"/>
                <a:cs typeface="Times New Roman"/>
              </a:rPr>
              <a:t>mol</a:t>
            </a:r>
            <a:r>
              <a:rPr lang="en-US" dirty="0">
                <a:latin typeface="Times New Roman"/>
                <a:cs typeface="Times New Roman"/>
              </a:rPr>
              <a:t> = -(8.3145 J/</a:t>
            </a:r>
            <a:r>
              <a:rPr lang="en-US" dirty="0" err="1">
                <a:latin typeface="Times New Roman"/>
                <a:cs typeface="Times New Roman"/>
              </a:rPr>
              <a:t>mol</a:t>
            </a:r>
            <a:r>
              <a:rPr lang="en-US" dirty="0">
                <a:latin typeface="Times New Roman"/>
                <a:cs typeface="Times New Roman"/>
              </a:rPr>
              <a:t> K</a:t>
            </a:r>
            <a:r>
              <a:rPr lang="en-US" dirty="0" smtClean="0">
                <a:latin typeface="Times New Roman"/>
                <a:cs typeface="Times New Roman"/>
              </a:rPr>
              <a:t>)(1000 </a:t>
            </a:r>
            <a:r>
              <a:rPr lang="en-US" dirty="0">
                <a:latin typeface="Times New Roman"/>
                <a:cs typeface="Times New Roman"/>
              </a:rPr>
              <a:t>K) </a:t>
            </a:r>
            <a:r>
              <a:rPr lang="en-US" dirty="0" err="1">
                <a:latin typeface="Times New Roman"/>
                <a:cs typeface="Times New Roman"/>
              </a:rPr>
              <a:t>ln</a:t>
            </a:r>
            <a:r>
              <a:rPr lang="en-US" dirty="0">
                <a:latin typeface="Times New Roman"/>
                <a:cs typeface="Times New Roman"/>
              </a:rPr>
              <a:t> K</a:t>
            </a: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54.988=</a:t>
            </a:r>
            <a:r>
              <a:rPr lang="en-US" dirty="0" err="1" smtClean="0">
                <a:latin typeface="Times New Roman"/>
                <a:cs typeface="Times New Roman"/>
              </a:rPr>
              <a:t>lnK</a:t>
            </a: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K=e</a:t>
            </a:r>
            <a:r>
              <a:rPr lang="en-US" baseline="30000" dirty="0" smtClean="0">
                <a:latin typeface="Times New Roman"/>
                <a:cs typeface="Times New Roman"/>
              </a:rPr>
              <a:t>54.988</a:t>
            </a:r>
            <a:r>
              <a:rPr lang="en-US" dirty="0" smtClean="0">
                <a:latin typeface="Times New Roman"/>
                <a:cs typeface="Times New Roman"/>
              </a:rPr>
              <a:t>= 7.6x10</a:t>
            </a:r>
            <a:r>
              <a:rPr lang="en-US" baseline="30000" dirty="0" smtClean="0">
                <a:latin typeface="Times New Roman"/>
                <a:cs typeface="Times New Roman"/>
              </a:rPr>
              <a:t>23</a:t>
            </a: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65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Consider…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1 mole of Hydrogen, 2 moles of Oxygen, and 1 mole of water are mixed in a 2 L flask at 800 K.  The equilibrium constant for the formation of steam at 800 K is 1.6 x 10</a:t>
            </a:r>
            <a:r>
              <a:rPr lang="en-US" baseline="30000"/>
              <a:t>-6</a:t>
            </a:r>
            <a:r>
              <a:rPr lang="en-US"/>
              <a:t>.  Find the equilibrium concentrations…yada yada yada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Chatelier’s</a:t>
            </a:r>
            <a:r>
              <a:rPr lang="en-US" dirty="0" smtClean="0"/>
              <a:t>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It’s FRENCH!  (Very classy!)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Uncle Joe’s stress management hints!</a:t>
            </a:r>
          </a:p>
        </p:txBody>
      </p:sp>
    </p:spTree>
    <p:extLst>
      <p:ext uri="{BB962C8B-B14F-4D97-AF65-F5344CB8AC3E}">
        <p14:creationId xmlns:p14="http://schemas.microsoft.com/office/powerpoint/2010/main" val="11963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 </a:t>
            </a:r>
            <a:r>
              <a:rPr lang="en-US" dirty="0" err="1" smtClean="0"/>
              <a:t>atm</a:t>
            </a:r>
            <a:r>
              <a:rPr lang="en-US" dirty="0" smtClean="0"/>
              <a:t> O</a:t>
            </a:r>
            <a:r>
              <a:rPr lang="en-US" baseline="-25000" dirty="0" smtClean="0"/>
              <a:t>2</a:t>
            </a:r>
            <a:r>
              <a:rPr lang="en-US" dirty="0" smtClean="0"/>
              <a:t>, 0.5 </a:t>
            </a:r>
            <a:r>
              <a:rPr lang="en-US" dirty="0" err="1" smtClean="0"/>
              <a:t>atm</a:t>
            </a:r>
            <a:r>
              <a:rPr lang="en-US" dirty="0" smtClean="0"/>
              <a:t> H</a:t>
            </a:r>
            <a:r>
              <a:rPr lang="en-US" baseline="-25000" dirty="0" smtClean="0"/>
              <a:t>2</a:t>
            </a:r>
            <a:r>
              <a:rPr lang="en-US" dirty="0" smtClean="0"/>
              <a:t> and 0.1 </a:t>
            </a:r>
            <a:r>
              <a:rPr lang="en-US" dirty="0" err="1" smtClean="0"/>
              <a:t>atm</a:t>
            </a:r>
            <a:r>
              <a:rPr lang="en-US" dirty="0" smtClean="0"/>
              <a:t> of </a:t>
            </a:r>
            <a:r>
              <a:rPr lang="en-US" smtClean="0"/>
              <a:t>H</a:t>
            </a:r>
            <a:r>
              <a:rPr lang="en-US" baseline="-25000" smtClean="0"/>
              <a:t>2</a:t>
            </a:r>
            <a:r>
              <a:rPr lang="en-US" smtClean="0"/>
              <a:t>O are mixed.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00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I shove you, what do you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Shove back</a:t>
            </a:r>
          </a:p>
          <a:p>
            <a:pPr marL="514350" indent="-514350">
              <a:buAutoNum type="alphaUcPeriod"/>
            </a:pPr>
            <a:r>
              <a:rPr lang="en-US" dirty="0" smtClean="0"/>
              <a:t>Step back and absorb the blow</a:t>
            </a:r>
          </a:p>
          <a:p>
            <a:pPr marL="514350" indent="-514350">
              <a:buAutoNum type="alphaUcPeriod"/>
            </a:pPr>
            <a:r>
              <a:rPr lang="en-US" dirty="0" smtClean="0"/>
              <a:t>Get a gun and escalate the fight</a:t>
            </a:r>
          </a:p>
          <a:p>
            <a:pPr marL="514350" indent="-514350">
              <a:buAutoNum type="alphaUcPeriod"/>
            </a:pPr>
            <a:r>
              <a:rPr lang="en-US" dirty="0" smtClean="0"/>
              <a:t>Cry </a:t>
            </a:r>
          </a:p>
        </p:txBody>
      </p:sp>
    </p:spTree>
    <p:extLst>
      <p:ext uri="{BB962C8B-B14F-4D97-AF65-F5344CB8AC3E}">
        <p14:creationId xmlns:p14="http://schemas.microsoft.com/office/powerpoint/2010/main" val="182658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I shove you, what do you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Shove back (Yeah, right!)</a:t>
            </a:r>
          </a:p>
          <a:p>
            <a:pPr marL="514350" indent="-514350">
              <a:buAutoNum type="alphaUcPeriod"/>
            </a:pPr>
            <a:r>
              <a:rPr lang="en-US" dirty="0" smtClean="0"/>
              <a:t>Step back and absorb the blow  (NICE!)</a:t>
            </a:r>
          </a:p>
          <a:p>
            <a:pPr marL="514350" indent="-514350">
              <a:buAutoNum type="alphaUcPeriod"/>
            </a:pPr>
            <a:r>
              <a:rPr lang="en-US" dirty="0" smtClean="0"/>
              <a:t>Get a gun and escalate the fight (Seriously, ruin your life over a shove.)</a:t>
            </a:r>
          </a:p>
          <a:p>
            <a:pPr marL="514350" indent="-514350">
              <a:buAutoNum type="alphaUcPeriod"/>
            </a:pPr>
            <a:r>
              <a:rPr lang="en-US" dirty="0" smtClean="0"/>
              <a:t>Cry (Probably…but not constructive.)</a:t>
            </a:r>
          </a:p>
        </p:txBody>
      </p:sp>
    </p:spTree>
    <p:extLst>
      <p:ext uri="{BB962C8B-B14F-4D97-AF65-F5344CB8AC3E}">
        <p14:creationId xmlns:p14="http://schemas.microsoft.com/office/powerpoint/2010/main" val="23331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fact, the best move…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…roll with the shove.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THAT is Le </a:t>
            </a:r>
            <a:r>
              <a:rPr lang="en-US" dirty="0" err="1" smtClean="0"/>
              <a:t>Chatelier’s</a:t>
            </a:r>
            <a:r>
              <a:rPr lang="en-US" dirty="0" smtClean="0"/>
              <a:t> principle: A system under stress responds to alleviate the stress.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Equilibrium reactions are constantly going in both directions.  If you stress the reaction in any way, the reactions respond to the stress.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54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I turn down the thermostat in here to 40 degrees, what do you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are cold you need to get heat.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 would a reaction get heat?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One reaction is </a:t>
            </a:r>
            <a:r>
              <a:rPr lang="en-US" dirty="0" err="1" smtClean="0"/>
              <a:t>EXOthermic</a:t>
            </a:r>
            <a:r>
              <a:rPr lang="en-US" dirty="0" smtClean="0"/>
              <a:t>, one is </a:t>
            </a:r>
            <a:r>
              <a:rPr lang="en-US" dirty="0" err="1" smtClean="0"/>
              <a:t>ENDOthermic</a:t>
            </a:r>
            <a:r>
              <a:rPr lang="en-US" dirty="0" smtClean="0"/>
              <a:t>.  If you turn down the thermostat, the reaction just turns up its thermostat!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703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turn down 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…you favor the exothermic reaction.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equilibrium shifts to relieve the stress.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59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turn up the heat…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…you favor the endothermic reaction (absorbing heat).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equilibrium shifts to accommodate the stress.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45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H</a:t>
            </a:r>
            <a:r>
              <a:rPr lang="en-US" baseline="-25000" dirty="0" smtClean="0"/>
              <a:t>2</a:t>
            </a:r>
            <a:r>
              <a:rPr lang="en-US" dirty="0" smtClean="0"/>
              <a:t> + 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>
                <a:latin typeface="Times New Roman"/>
                <a:cs typeface="Times New Roman"/>
                <a:sym typeface="MS Reference 1"/>
              </a:rPr>
              <a:t>↔</a:t>
            </a:r>
            <a:r>
              <a:rPr lang="en-US" dirty="0" smtClean="0">
                <a:sym typeface="MS Reference 1"/>
              </a:rPr>
              <a:t> 2 H</a:t>
            </a:r>
            <a:r>
              <a:rPr lang="en-US" baseline="-25000" dirty="0" smtClean="0">
                <a:sym typeface="MS Reference 1"/>
              </a:rPr>
              <a:t>2</a:t>
            </a:r>
            <a:r>
              <a:rPr lang="en-US" dirty="0" smtClean="0">
                <a:sym typeface="MS Reference 1"/>
              </a:rPr>
              <a:t>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I add hydrogen, what does the reaction do?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Make more water to use up the hydrogen!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165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H</a:t>
            </a:r>
            <a:r>
              <a:rPr lang="en-US" baseline="-25000" dirty="0" smtClean="0"/>
              <a:t>2</a:t>
            </a:r>
            <a:r>
              <a:rPr lang="en-US" dirty="0" smtClean="0"/>
              <a:t> + 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>
                <a:latin typeface="Times New Roman"/>
                <a:cs typeface="Times New Roman"/>
                <a:sym typeface="MS Reference 1"/>
              </a:rPr>
              <a:t>↔</a:t>
            </a:r>
            <a:r>
              <a:rPr lang="en-US" dirty="0" smtClean="0">
                <a:sym typeface="MS Reference 1"/>
              </a:rPr>
              <a:t> 2 H</a:t>
            </a:r>
            <a:r>
              <a:rPr lang="en-US" baseline="-25000" dirty="0" smtClean="0">
                <a:sym typeface="MS Reference 1"/>
              </a:rPr>
              <a:t>2</a:t>
            </a:r>
            <a:r>
              <a:rPr lang="en-US" dirty="0" smtClean="0">
                <a:sym typeface="MS Reference 1"/>
              </a:rPr>
              <a:t>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	2 H</a:t>
            </a:r>
            <a:r>
              <a:rPr lang="en-US" baseline="-25000" dirty="0" smtClean="0"/>
              <a:t>2</a:t>
            </a:r>
            <a:r>
              <a:rPr lang="en-US" dirty="0" smtClean="0"/>
              <a:t> + 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>
                <a:latin typeface="Times New Roman"/>
                <a:cs typeface="Times New Roman"/>
                <a:sym typeface="MS Reference 1"/>
              </a:rPr>
              <a:t>↔</a:t>
            </a:r>
            <a:r>
              <a:rPr lang="en-US" dirty="0" smtClean="0">
                <a:sym typeface="MS Reference 1"/>
              </a:rPr>
              <a:t> 2 H</a:t>
            </a:r>
            <a:r>
              <a:rPr lang="en-US" baseline="-25000" dirty="0" smtClean="0">
                <a:sym typeface="MS Reference 1"/>
              </a:rPr>
              <a:t>2</a:t>
            </a:r>
            <a:r>
              <a:rPr lang="en-US" dirty="0" smtClean="0">
                <a:sym typeface="MS Reference 1"/>
              </a:rPr>
              <a:t>O</a:t>
            </a:r>
          </a:p>
          <a:p>
            <a:pPr marL="0" indent="0">
              <a:buNone/>
            </a:pPr>
            <a:endParaRPr lang="en-US" dirty="0">
              <a:sym typeface="MS Reference 1"/>
            </a:endParaRPr>
          </a:p>
          <a:p>
            <a:pPr marL="0" indent="0">
              <a:buNone/>
            </a:pPr>
            <a:endParaRPr lang="en-US" dirty="0" smtClean="0">
              <a:sym typeface="MS Reference 1"/>
            </a:endParaRPr>
          </a:p>
          <a:p>
            <a:pPr marL="0" indent="0">
              <a:buNone/>
            </a:pPr>
            <a:endParaRPr lang="en-US" dirty="0">
              <a:sym typeface="MS Reference 1"/>
            </a:endParaRPr>
          </a:p>
          <a:p>
            <a:pPr marL="0" indent="0">
              <a:buNone/>
            </a:pPr>
            <a:endParaRPr lang="en-US" dirty="0" smtClean="0">
              <a:sym typeface="MS Reference 1"/>
            </a:endParaRPr>
          </a:p>
          <a:p>
            <a:pPr marL="0" indent="0">
              <a:buNone/>
            </a:pPr>
            <a:endParaRPr lang="en-US" dirty="0">
              <a:sym typeface="MS Reference 1"/>
            </a:endParaRPr>
          </a:p>
          <a:p>
            <a:pPr marL="0" indent="0">
              <a:buNone/>
            </a:pPr>
            <a:r>
              <a:rPr lang="en-US" dirty="0" smtClean="0">
                <a:sym typeface="MS Reference 1"/>
              </a:rPr>
              <a:t>You’ve upset the equilibrium!</a:t>
            </a:r>
          </a:p>
          <a:p>
            <a:pPr marL="0" indent="0">
              <a:buNone/>
            </a:pPr>
            <a:endParaRPr lang="en-US" dirty="0">
              <a:sym typeface="MS Reference 1"/>
            </a:endParaRPr>
          </a:p>
          <a:p>
            <a:pPr marL="0" indent="0">
              <a:buNone/>
            </a:pPr>
            <a:endParaRPr lang="en-US" dirty="0" smtClean="0">
              <a:sym typeface="MS Reference 1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075248"/>
              </p:ext>
            </p:extLst>
          </p:nvPr>
        </p:nvGraphicFramePr>
        <p:xfrm>
          <a:off x="1066800" y="2362200"/>
          <a:ext cx="579120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066800"/>
                <a:gridCol w="1143000"/>
                <a:gridCol w="533400"/>
                <a:gridCol w="213360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</a:t>
                      </a:r>
                      <a:r>
                        <a:rPr lang="en-US" dirty="0" err="1" smtClean="0"/>
                        <a:t>mol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</a:t>
                      </a:r>
                      <a:r>
                        <a:rPr lang="en-US" dirty="0" err="1" smtClean="0"/>
                        <a:t>mol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</a:t>
                      </a:r>
                      <a:r>
                        <a:rPr lang="en-US" dirty="0" err="1" smtClean="0"/>
                        <a:t>mol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+1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</a:t>
                      </a:r>
                      <a:r>
                        <a:rPr lang="en-US" dirty="0" err="1" smtClean="0"/>
                        <a:t>mol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</a:t>
                      </a:r>
                      <a:r>
                        <a:rPr lang="en-US" dirty="0" err="1" smtClean="0"/>
                        <a:t>mol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</a:t>
                      </a:r>
                      <a:r>
                        <a:rPr lang="en-US" dirty="0" err="1" smtClean="0"/>
                        <a:t>mol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81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 Let’s just set it up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8458200" cy="41148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000" dirty="0"/>
              <a:t>			2 H</a:t>
            </a:r>
            <a:r>
              <a:rPr lang="en-US" sz="2000" baseline="-25000" dirty="0"/>
              <a:t>2</a:t>
            </a:r>
            <a:r>
              <a:rPr lang="en-US" sz="2000" dirty="0"/>
              <a:t> </a:t>
            </a:r>
            <a:r>
              <a:rPr lang="en-US" sz="2000" baseline="-25000" dirty="0"/>
              <a:t>(g)</a:t>
            </a:r>
            <a:r>
              <a:rPr lang="en-US" sz="2000" dirty="0"/>
              <a:t> + O</a:t>
            </a:r>
            <a:r>
              <a:rPr lang="en-US" sz="2000" baseline="-25000" dirty="0"/>
              <a:t>2</a:t>
            </a:r>
            <a:r>
              <a:rPr lang="en-US" sz="2000" dirty="0"/>
              <a:t> </a:t>
            </a:r>
            <a:r>
              <a:rPr lang="en-US" sz="2000" baseline="-25000" dirty="0"/>
              <a:t>(g)</a:t>
            </a:r>
            <a:r>
              <a:rPr lang="en-US" sz="2000" dirty="0"/>
              <a:t> </a:t>
            </a:r>
            <a:r>
              <a:rPr lang="en-US" sz="2000" dirty="0">
                <a:latin typeface="Times New Roman"/>
                <a:cs typeface="Times New Roman"/>
                <a:sym typeface="MS Reference 1"/>
              </a:rPr>
              <a:t>↔</a:t>
            </a:r>
            <a:r>
              <a:rPr lang="en-US" sz="2000" dirty="0" smtClean="0"/>
              <a:t> </a:t>
            </a:r>
            <a:r>
              <a:rPr lang="en-US" sz="2000" dirty="0"/>
              <a:t>2 H</a:t>
            </a:r>
            <a:r>
              <a:rPr lang="en-US" sz="2000" baseline="-25000" dirty="0"/>
              <a:t>2</a:t>
            </a:r>
            <a:r>
              <a:rPr lang="en-US" sz="2000" dirty="0"/>
              <a:t>O </a:t>
            </a:r>
            <a:r>
              <a:rPr lang="en-US" sz="2000" baseline="-25000" dirty="0"/>
              <a:t>(g)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/>
              <a:t>Initial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/>
              <a:t>Change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/>
              <a:t>Equilibrium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/>
              <a:t>M is preferable if I’m going to solve the K expression for [equilibrium]</a:t>
            </a:r>
          </a:p>
        </p:txBody>
      </p:sp>
      <p:graphicFrame>
        <p:nvGraphicFramePr>
          <p:cNvPr id="10244" name="Group 4"/>
          <p:cNvGraphicFramePr>
            <a:graphicFrameLocks noGrp="1"/>
          </p:cNvGraphicFramePr>
          <p:nvPr>
            <p:ph sz="half" idx="2"/>
          </p:nvPr>
        </p:nvGraphicFramePr>
        <p:xfrm>
          <a:off x="2514600" y="2522538"/>
          <a:ext cx="4343400" cy="2852738"/>
        </p:xfrm>
        <a:graphic>
          <a:graphicData uri="http://schemas.openxmlformats.org/drawingml/2006/table">
            <a:tbl>
              <a:tblPr/>
              <a:tblGrid>
                <a:gridCol w="1219200"/>
                <a:gridCol w="1239838"/>
                <a:gridCol w="1884362"/>
              </a:tblGrid>
              <a:tr h="1006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 mol/2L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0.5 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 mol/2L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 mol/2L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0.5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3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Char char="-"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Char char="-"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2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H</a:t>
            </a:r>
            <a:r>
              <a:rPr lang="en-US" baseline="-25000" dirty="0" smtClean="0"/>
              <a:t>2</a:t>
            </a:r>
            <a:r>
              <a:rPr lang="en-US" dirty="0" smtClean="0"/>
              <a:t> + 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>
                <a:latin typeface="Times New Roman"/>
                <a:cs typeface="Times New Roman"/>
                <a:sym typeface="MS Reference 1"/>
              </a:rPr>
              <a:t>↔</a:t>
            </a:r>
            <a:r>
              <a:rPr lang="en-US" dirty="0" smtClean="0">
                <a:sym typeface="MS Reference 1"/>
              </a:rPr>
              <a:t> 2 H</a:t>
            </a:r>
            <a:r>
              <a:rPr lang="en-US" baseline="-25000" dirty="0" smtClean="0">
                <a:sym typeface="MS Reference 1"/>
              </a:rPr>
              <a:t>2</a:t>
            </a:r>
            <a:r>
              <a:rPr lang="en-US" dirty="0" smtClean="0">
                <a:sym typeface="MS Reference 1"/>
              </a:rPr>
              <a:t>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I you remove water from the system, what does the reaction do?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Make more water!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065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H</a:t>
            </a:r>
            <a:r>
              <a:rPr lang="en-US" baseline="-25000" dirty="0" smtClean="0"/>
              <a:t>2</a:t>
            </a:r>
            <a:r>
              <a:rPr lang="en-US" dirty="0" smtClean="0"/>
              <a:t> + 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>
                <a:latin typeface="Times New Roman"/>
                <a:cs typeface="Times New Roman"/>
                <a:sym typeface="MS Reference 1"/>
              </a:rPr>
              <a:t>↔</a:t>
            </a:r>
            <a:r>
              <a:rPr lang="en-US" dirty="0" smtClean="0">
                <a:sym typeface="MS Reference 1"/>
              </a:rPr>
              <a:t> 2 H</a:t>
            </a:r>
            <a:r>
              <a:rPr lang="en-US" baseline="-25000" dirty="0" smtClean="0">
                <a:sym typeface="MS Reference 1"/>
              </a:rPr>
              <a:t>2</a:t>
            </a:r>
            <a:r>
              <a:rPr lang="en-US" dirty="0" smtClean="0">
                <a:sym typeface="MS Reference 1"/>
              </a:rPr>
              <a:t>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	2 H</a:t>
            </a:r>
            <a:r>
              <a:rPr lang="en-US" baseline="-25000" dirty="0" smtClean="0"/>
              <a:t>2</a:t>
            </a:r>
            <a:r>
              <a:rPr lang="en-US" dirty="0" smtClean="0"/>
              <a:t> + 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>
                <a:latin typeface="Times New Roman"/>
                <a:cs typeface="Times New Roman"/>
                <a:sym typeface="MS Reference 1"/>
              </a:rPr>
              <a:t>↔</a:t>
            </a:r>
            <a:r>
              <a:rPr lang="en-US" dirty="0" smtClean="0">
                <a:sym typeface="MS Reference 1"/>
              </a:rPr>
              <a:t> 2 H</a:t>
            </a:r>
            <a:r>
              <a:rPr lang="en-US" baseline="-25000" dirty="0" smtClean="0">
                <a:sym typeface="MS Reference 1"/>
              </a:rPr>
              <a:t>2</a:t>
            </a:r>
            <a:r>
              <a:rPr lang="en-US" dirty="0" smtClean="0">
                <a:sym typeface="MS Reference 1"/>
              </a:rPr>
              <a:t>O</a:t>
            </a:r>
          </a:p>
          <a:p>
            <a:pPr marL="0" indent="0">
              <a:buNone/>
            </a:pPr>
            <a:endParaRPr lang="en-US" dirty="0">
              <a:sym typeface="MS Reference 1"/>
            </a:endParaRPr>
          </a:p>
          <a:p>
            <a:pPr marL="0" indent="0">
              <a:buNone/>
            </a:pPr>
            <a:endParaRPr lang="en-US" dirty="0" smtClean="0">
              <a:sym typeface="MS Reference 1"/>
            </a:endParaRPr>
          </a:p>
          <a:p>
            <a:pPr marL="0" indent="0">
              <a:buNone/>
            </a:pPr>
            <a:endParaRPr lang="en-US" dirty="0">
              <a:sym typeface="MS Reference 1"/>
            </a:endParaRPr>
          </a:p>
          <a:p>
            <a:pPr marL="0" indent="0">
              <a:buNone/>
            </a:pPr>
            <a:endParaRPr lang="en-US" dirty="0" smtClean="0">
              <a:sym typeface="MS Reference 1"/>
            </a:endParaRPr>
          </a:p>
          <a:p>
            <a:pPr marL="0" indent="0">
              <a:buNone/>
            </a:pPr>
            <a:endParaRPr lang="en-US" dirty="0">
              <a:sym typeface="MS Reference 1"/>
            </a:endParaRPr>
          </a:p>
          <a:p>
            <a:pPr marL="0" indent="0">
              <a:buNone/>
            </a:pPr>
            <a:r>
              <a:rPr lang="en-US" dirty="0" smtClean="0">
                <a:sym typeface="MS Reference 1"/>
              </a:rPr>
              <a:t>You’ve upset the equilibrium!</a:t>
            </a:r>
          </a:p>
          <a:p>
            <a:pPr marL="0" indent="0">
              <a:buNone/>
            </a:pPr>
            <a:r>
              <a:rPr lang="en-US" dirty="0">
                <a:sym typeface="Symbol" pitchFamily="18" charset="2"/>
              </a:rPr>
              <a:t></a:t>
            </a:r>
            <a:r>
              <a:rPr lang="en-US" dirty="0">
                <a:sym typeface="WP Greek Helve" pitchFamily="2" charset="2"/>
              </a:rPr>
              <a:t> G= </a:t>
            </a:r>
            <a:r>
              <a:rPr lang="en-US" dirty="0">
                <a:sym typeface="Symbol" pitchFamily="18" charset="2"/>
              </a:rPr>
              <a:t></a:t>
            </a:r>
            <a:r>
              <a:rPr lang="en-US" dirty="0">
                <a:sym typeface="WP Greek Helve" pitchFamily="2" charset="2"/>
              </a:rPr>
              <a:t> G</a:t>
            </a:r>
            <a:r>
              <a:rPr lang="en-US" baseline="30000" dirty="0">
                <a:sym typeface="WP Greek Helve" pitchFamily="2" charset="2"/>
              </a:rPr>
              <a:t>0</a:t>
            </a:r>
            <a:r>
              <a:rPr lang="en-US" dirty="0">
                <a:sym typeface="WP Greek Helve" pitchFamily="2" charset="2"/>
              </a:rPr>
              <a:t> + RT  </a:t>
            </a:r>
            <a:r>
              <a:rPr lang="en-US" dirty="0" err="1">
                <a:sym typeface="WP Greek Helve" pitchFamily="2" charset="2"/>
              </a:rPr>
              <a:t>ln</a:t>
            </a:r>
            <a:r>
              <a:rPr lang="en-US" dirty="0">
                <a:sym typeface="WP Greek Helve" pitchFamily="2" charset="2"/>
              </a:rPr>
              <a:t> Q </a:t>
            </a:r>
          </a:p>
          <a:p>
            <a:pPr marL="0" indent="0">
              <a:buNone/>
            </a:pPr>
            <a:r>
              <a:rPr lang="en-US" smtClean="0"/>
              <a:t>You were at </a:t>
            </a:r>
            <a:r>
              <a:rPr lang="en-US" smtClean="0">
                <a:latin typeface="Times New Roman"/>
                <a:cs typeface="Times New Roman"/>
              </a:rPr>
              <a:t>∆G=0, Q=K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990294"/>
              </p:ext>
            </p:extLst>
          </p:nvPr>
        </p:nvGraphicFramePr>
        <p:xfrm>
          <a:off x="1066800" y="2362200"/>
          <a:ext cx="579120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066800"/>
                <a:gridCol w="1143000"/>
                <a:gridCol w="533400"/>
                <a:gridCol w="213360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</a:t>
                      </a:r>
                      <a:r>
                        <a:rPr lang="en-US" dirty="0" err="1" smtClean="0"/>
                        <a:t>mol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</a:t>
                      </a:r>
                      <a:r>
                        <a:rPr lang="en-US" dirty="0" err="1" smtClean="0"/>
                        <a:t>mol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</a:t>
                      </a:r>
                      <a:r>
                        <a:rPr lang="en-US" dirty="0" err="1" smtClean="0"/>
                        <a:t>mol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 </a:t>
                      </a:r>
                      <a:r>
                        <a:rPr lang="en-US" dirty="0" err="1" smtClean="0"/>
                        <a:t>mol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</a:t>
                      </a:r>
                      <a:r>
                        <a:rPr lang="en-US" dirty="0" err="1" smtClean="0"/>
                        <a:t>mol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</a:t>
                      </a:r>
                      <a:r>
                        <a:rPr lang="en-US" dirty="0" err="1" smtClean="0"/>
                        <a:t>mol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</a:t>
                      </a:r>
                      <a:r>
                        <a:rPr lang="en-US" dirty="0" err="1" smtClean="0"/>
                        <a:t>mol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084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H</a:t>
            </a:r>
            <a:r>
              <a:rPr lang="en-US" baseline="-25000" dirty="0" smtClean="0"/>
              <a:t>2</a:t>
            </a:r>
            <a:r>
              <a:rPr lang="en-US" dirty="0" smtClean="0"/>
              <a:t> (g) + O</a:t>
            </a:r>
            <a:r>
              <a:rPr lang="en-US" baseline="-25000" dirty="0" smtClean="0"/>
              <a:t>2</a:t>
            </a:r>
            <a:r>
              <a:rPr lang="en-US" dirty="0" smtClean="0"/>
              <a:t> (g) </a:t>
            </a:r>
            <a:r>
              <a:rPr lang="en-US" dirty="0">
                <a:latin typeface="Times New Roman"/>
                <a:cs typeface="Times New Roman"/>
                <a:sym typeface="MS Reference 1"/>
              </a:rPr>
              <a:t>↔</a:t>
            </a:r>
            <a:r>
              <a:rPr lang="en-US" dirty="0" smtClean="0">
                <a:sym typeface="MS Reference 1"/>
              </a:rPr>
              <a:t> 2 H</a:t>
            </a:r>
            <a:r>
              <a:rPr lang="en-US" baseline="-25000" dirty="0" smtClean="0">
                <a:sym typeface="MS Reference 1"/>
              </a:rPr>
              <a:t>2</a:t>
            </a:r>
            <a:r>
              <a:rPr lang="en-US" dirty="0" smtClean="0">
                <a:sym typeface="MS Reference 1"/>
              </a:rPr>
              <a:t>O (g)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Suppose you increase the Pressure!!!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reaction makes itself “small”…shifts to the right.  2 moles of water takes up less space than 3 moles of reactants IF they are all gases.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91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 (s) </a:t>
            </a:r>
            <a:r>
              <a:rPr lang="en-US" dirty="0" smtClean="0">
                <a:latin typeface="Times New Roman"/>
                <a:cs typeface="Times New Roman"/>
                <a:sym typeface="MS Reference 1"/>
              </a:rPr>
              <a:t>↔</a:t>
            </a:r>
            <a:r>
              <a:rPr lang="en-US" dirty="0" smtClean="0"/>
              <a:t>  H</a:t>
            </a:r>
            <a:r>
              <a:rPr lang="en-US" baseline="-25000" dirty="0" smtClean="0"/>
              <a:t>2</a:t>
            </a:r>
            <a:r>
              <a:rPr lang="en-US" dirty="0" smtClean="0"/>
              <a:t>O (l)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Left</a:t>
            </a:r>
          </a:p>
          <a:p>
            <a:pPr marL="514350" indent="-514350">
              <a:buAutoNum type="alphaUcPeriod"/>
            </a:pPr>
            <a:r>
              <a:rPr lang="en-US" dirty="0" smtClean="0"/>
              <a:t>Right</a:t>
            </a:r>
          </a:p>
          <a:p>
            <a:pPr marL="514350" indent="-514350">
              <a:buAutoNum type="alphaUcPeriod"/>
            </a:pPr>
            <a:r>
              <a:rPr lang="en-US" dirty="0" smtClean="0"/>
              <a:t>No effect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52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test ends here…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Topics for the test:</a:t>
            </a:r>
          </a:p>
          <a:p>
            <a:pPr marL="514350" indent="-514350">
              <a:buAutoNum type="arabicPeriod"/>
            </a:pPr>
            <a:r>
              <a:rPr lang="en-US" dirty="0" smtClean="0"/>
              <a:t>Titration curves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Strong acid/strong base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Weak acid/strong base or strong acid/weak base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Buffers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Salts</a:t>
            </a:r>
          </a:p>
          <a:p>
            <a:pPr marL="914400" lvl="1" indent="-514350">
              <a:buAutoNum type="arabicPeriod"/>
            </a:pPr>
            <a:r>
              <a:rPr lang="en-US" dirty="0" err="1" smtClean="0"/>
              <a:t>Ka</a:t>
            </a:r>
            <a:r>
              <a:rPr lang="en-US" dirty="0" smtClean="0"/>
              <a:t> or Kb or Kw</a:t>
            </a:r>
          </a:p>
          <a:p>
            <a:pPr marL="514350" indent="-514350"/>
            <a:r>
              <a:rPr lang="en-US" dirty="0" smtClean="0"/>
              <a:t>Soup Problems – mixtures of stuff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Ksp</a:t>
            </a:r>
            <a:endParaRPr lang="en-US" dirty="0" smtClean="0"/>
          </a:p>
          <a:p>
            <a:pPr marL="914400" lvl="1" indent="-514350">
              <a:buAutoNum type="arabicPeriod"/>
            </a:pPr>
            <a:r>
              <a:rPr lang="en-US" dirty="0" smtClean="0"/>
              <a:t>Solubility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Fractional precipitation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Thermodynamics</a:t>
            </a:r>
          </a:p>
          <a:p>
            <a:pPr marL="914400" lvl="1" indent="-514350">
              <a:buAutoNum type="arabicPeriod"/>
            </a:pPr>
            <a:r>
              <a:rPr lang="en-US" dirty="0" smtClean="0">
                <a:latin typeface="Times New Roman"/>
                <a:cs typeface="Times New Roman"/>
              </a:rPr>
              <a:t>∆H, ∆S, ∆G</a:t>
            </a:r>
          </a:p>
          <a:p>
            <a:pPr marL="914400" lvl="1" indent="-514350">
              <a:buAutoNum type="arabicPeriod"/>
            </a:pPr>
            <a:r>
              <a:rPr lang="en-US" dirty="0" smtClean="0">
                <a:latin typeface="Times New Roman"/>
                <a:cs typeface="Times New Roman"/>
              </a:rPr>
              <a:t>Delta G = Delta H – T delta S</a:t>
            </a:r>
          </a:p>
          <a:p>
            <a:pPr marL="914400" lvl="1" indent="-514350">
              <a:buAutoNum type="arabicPeriod"/>
            </a:pPr>
            <a:r>
              <a:rPr lang="en-US" dirty="0" smtClean="0">
                <a:latin typeface="Times New Roman"/>
                <a:cs typeface="Times New Roman"/>
              </a:rPr>
              <a:t>K  (∆G=∆Gº+RT  </a:t>
            </a:r>
            <a:r>
              <a:rPr lang="en-US" dirty="0" err="1" smtClean="0">
                <a:latin typeface="Times New Roman"/>
                <a:cs typeface="Times New Roman"/>
              </a:rPr>
              <a:t>ln</a:t>
            </a:r>
            <a:r>
              <a:rPr lang="en-US" dirty="0" smtClean="0">
                <a:latin typeface="Times New Roman"/>
                <a:cs typeface="Times New Roman"/>
              </a:rPr>
              <a:t> Q)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52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forget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Exam review homework is due at </a:t>
            </a:r>
            <a:r>
              <a:rPr lang="en-US" sz="6000" dirty="0" smtClean="0"/>
              <a:t>8 p.m</a:t>
            </a:r>
            <a:r>
              <a:rPr lang="en-US" dirty="0" smtClean="0"/>
              <a:t>. on Thursday.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Complete solutions for exam review homework appear magically on </a:t>
            </a:r>
            <a:r>
              <a:rPr lang="en-US" dirty="0" err="1" smtClean="0"/>
              <a:t>myCourses</a:t>
            </a:r>
            <a:r>
              <a:rPr lang="en-US" dirty="0" smtClean="0"/>
              <a:t> under “Content” at 9:01 p.m. on Wednesday.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46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 Let’s just set it up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8458200" cy="41148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000" dirty="0"/>
              <a:t>			2 H</a:t>
            </a:r>
            <a:r>
              <a:rPr lang="en-US" sz="2000" baseline="-25000" dirty="0"/>
              <a:t>2</a:t>
            </a:r>
            <a:r>
              <a:rPr lang="en-US" sz="2000" dirty="0"/>
              <a:t> </a:t>
            </a:r>
            <a:r>
              <a:rPr lang="en-US" sz="2000" baseline="-25000" dirty="0"/>
              <a:t>(g)</a:t>
            </a:r>
            <a:r>
              <a:rPr lang="en-US" sz="2000" dirty="0"/>
              <a:t> + O</a:t>
            </a:r>
            <a:r>
              <a:rPr lang="en-US" sz="2000" baseline="-25000" dirty="0"/>
              <a:t>2</a:t>
            </a:r>
            <a:r>
              <a:rPr lang="en-US" sz="2000" dirty="0"/>
              <a:t> </a:t>
            </a:r>
            <a:r>
              <a:rPr lang="en-US" sz="2000" baseline="-25000" dirty="0"/>
              <a:t>(g)</a:t>
            </a:r>
            <a:r>
              <a:rPr lang="en-US" sz="2000" dirty="0"/>
              <a:t> </a:t>
            </a:r>
            <a:r>
              <a:rPr lang="en-US" sz="2000" dirty="0">
                <a:latin typeface="Times New Roman"/>
                <a:cs typeface="Times New Roman"/>
                <a:sym typeface="MS Reference 1"/>
              </a:rPr>
              <a:t>↔</a:t>
            </a:r>
            <a:r>
              <a:rPr lang="en-US" sz="2000" dirty="0" smtClean="0"/>
              <a:t> </a:t>
            </a:r>
            <a:r>
              <a:rPr lang="en-US" sz="2000" dirty="0"/>
              <a:t>2 H</a:t>
            </a:r>
            <a:r>
              <a:rPr lang="en-US" sz="2000" baseline="-25000" dirty="0"/>
              <a:t>2</a:t>
            </a:r>
            <a:r>
              <a:rPr lang="en-US" sz="2000" dirty="0"/>
              <a:t>O </a:t>
            </a:r>
            <a:r>
              <a:rPr lang="en-US" sz="2000" baseline="-25000" dirty="0"/>
              <a:t>(g)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/>
              <a:t>Initial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/>
              <a:t>Change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/>
              <a:t>Equilibrium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/>
              <a:t>We don’t need to know the sign, it’ll all come out in the solution, but is there a way to know???  </a:t>
            </a:r>
          </a:p>
        </p:txBody>
      </p:sp>
      <p:graphicFrame>
        <p:nvGraphicFramePr>
          <p:cNvPr id="11268" name="Group 4"/>
          <p:cNvGraphicFramePr>
            <a:graphicFrameLocks noGrp="1"/>
          </p:cNvGraphicFramePr>
          <p:nvPr>
            <p:ph sz="half" idx="2"/>
          </p:nvPr>
        </p:nvGraphicFramePr>
        <p:xfrm>
          <a:off x="2514600" y="2522538"/>
          <a:ext cx="4343400" cy="2852738"/>
        </p:xfrm>
        <a:graphic>
          <a:graphicData uri="http://schemas.openxmlformats.org/drawingml/2006/table">
            <a:tbl>
              <a:tblPr/>
              <a:tblGrid>
                <a:gridCol w="1219200"/>
                <a:gridCol w="1239838"/>
                <a:gridCol w="1884362"/>
              </a:tblGrid>
              <a:tr h="1006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0.5 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0.5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3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 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???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+2x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???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+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+ 2 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???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-2x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2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 tells us where we are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Q = </a:t>
            </a:r>
            <a:r>
              <a:rPr lang="en-US" u="sng"/>
              <a:t>[products NOT at equilibrium]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       [reactants NOT at equilibrium]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In this case: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Q = </a:t>
            </a:r>
            <a:r>
              <a:rPr lang="en-US" u="sng"/>
              <a:t>[H</a:t>
            </a:r>
            <a:r>
              <a:rPr lang="en-US" u="sng" baseline="-25000"/>
              <a:t>2</a:t>
            </a:r>
            <a:r>
              <a:rPr lang="en-US" u="sng"/>
              <a:t>O]</a:t>
            </a:r>
            <a:r>
              <a:rPr lang="en-US" u="sng" baseline="30000"/>
              <a:t>2</a:t>
            </a:r>
            <a:r>
              <a:rPr lang="en-US" baseline="30000"/>
              <a:t>          </a:t>
            </a:r>
            <a:r>
              <a:rPr lang="en-US"/>
              <a:t>=</a:t>
            </a:r>
            <a:r>
              <a:rPr lang="en-US" baseline="30000"/>
              <a:t> </a:t>
            </a:r>
            <a:r>
              <a:rPr lang="en-US" u="sng"/>
              <a:t>(0.5 M)</a:t>
            </a:r>
            <a:r>
              <a:rPr lang="en-US" u="sng" baseline="30000"/>
              <a:t>2</a:t>
            </a:r>
            <a:r>
              <a:rPr lang="en-US" baseline="30000"/>
              <a:t>             </a:t>
            </a:r>
            <a:r>
              <a:rPr lang="en-US"/>
              <a:t>=  1</a:t>
            </a:r>
            <a:endParaRPr lang="en-US" u="sng" baseline="300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aseline="30000"/>
              <a:t>        </a:t>
            </a:r>
            <a:r>
              <a:rPr lang="en-US"/>
              <a:t>[H</a:t>
            </a:r>
            <a:r>
              <a:rPr lang="en-US" baseline="-25000"/>
              <a:t>2</a:t>
            </a:r>
            <a:r>
              <a:rPr lang="en-US"/>
              <a:t>]</a:t>
            </a:r>
            <a:r>
              <a:rPr lang="en-US" baseline="30000"/>
              <a:t>2</a:t>
            </a:r>
            <a:r>
              <a:rPr lang="en-US"/>
              <a:t>[O</a:t>
            </a:r>
            <a:r>
              <a:rPr lang="en-US" baseline="-25000"/>
              <a:t>2</a:t>
            </a:r>
            <a:r>
              <a:rPr lang="en-US"/>
              <a:t>]        (0.5 M)</a:t>
            </a:r>
            <a:r>
              <a:rPr lang="en-US" baseline="30000"/>
              <a:t>2</a:t>
            </a:r>
            <a:r>
              <a:rPr lang="en-US"/>
              <a:t>(1 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does the “Q=1” mean?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How should we evaluate Q?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Q is just K when I haven’t gotten to K, so Q is trying to become K.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Compare Q to K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K = 1.6x10</a:t>
            </a:r>
            <a:r>
              <a:rPr lang="en-US" baseline="30000"/>
              <a:t>-6</a:t>
            </a:r>
            <a:r>
              <a:rPr lang="en-US"/>
              <a:t> at this temperature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Q=1, K=1.6x10</a:t>
            </a:r>
            <a:r>
              <a:rPr lang="en-US" baseline="30000" dirty="0" smtClean="0"/>
              <a:t>-6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The reaction needs to go right to get to equilibrium</a:t>
            </a:r>
          </a:p>
          <a:p>
            <a:pPr marL="0" indent="0">
              <a:buNone/>
            </a:pPr>
            <a:r>
              <a:rPr lang="en-US" dirty="0" smtClean="0"/>
              <a:t>B. The reaction needs to go left</a:t>
            </a:r>
          </a:p>
          <a:p>
            <a:pPr marL="0" indent="0">
              <a:buNone/>
            </a:pPr>
            <a:r>
              <a:rPr lang="en-US" dirty="0" smtClean="0"/>
              <a:t>C. The reaction is at equilibrium</a:t>
            </a:r>
          </a:p>
          <a:p>
            <a:pPr marL="0" indent="0">
              <a:buNone/>
            </a:pPr>
            <a:r>
              <a:rPr lang="en-US" dirty="0" smtClean="0"/>
              <a:t>D. I don’t care because I don’t want to justify my answer</a:t>
            </a:r>
          </a:p>
          <a:p>
            <a:pPr marL="0" indent="0">
              <a:buNone/>
            </a:pPr>
            <a:r>
              <a:rPr lang="en-US" dirty="0" smtClean="0"/>
              <a:t>E. I’m sleeping.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69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Q = 1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K = 1.6 x 10</a:t>
            </a:r>
            <a:r>
              <a:rPr lang="en-US" sz="2400" baseline="30000"/>
              <a:t>-6</a:t>
            </a:r>
            <a:endParaRPr lang="en-US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Q is too BIG…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Q = </a:t>
            </a:r>
            <a:r>
              <a:rPr lang="en-US" sz="2400" u="sng"/>
              <a:t>[products]</a:t>
            </a:r>
            <a:r>
              <a:rPr lang="en-US" sz="2400"/>
              <a:t>     [products] is too big!</a:t>
            </a:r>
            <a:endParaRPr lang="en-US" sz="2400" u="sng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       [reactants]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Reaction must go left to get rid of the products to reach equilibrium.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5099</TotalTime>
  <Words>1975</Words>
  <Application>Microsoft Office PowerPoint</Application>
  <PresentationFormat>On-screen Show (4:3)</PresentationFormat>
  <Paragraphs>453</Paragraphs>
  <Slides>45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Level</vt:lpstr>
      <vt:lpstr>Thermodynamic Connection</vt:lpstr>
      <vt:lpstr>Reaction Quotient</vt:lpstr>
      <vt:lpstr>Consider…</vt:lpstr>
      <vt:lpstr> Let’s just set it up</vt:lpstr>
      <vt:lpstr> Let’s just set it up</vt:lpstr>
      <vt:lpstr>Q tells us where we are</vt:lpstr>
      <vt:lpstr>What does the “Q=1” mean?</vt:lpstr>
      <vt:lpstr>Q=1, K=1.6x10-6</vt:lpstr>
      <vt:lpstr>PowerPoint Presentation</vt:lpstr>
      <vt:lpstr>Q vs. K</vt:lpstr>
      <vt:lpstr>Too many products, so…</vt:lpstr>
      <vt:lpstr>K in context</vt:lpstr>
      <vt:lpstr>Equilibrium and Thermodynamics</vt:lpstr>
      <vt:lpstr>Gibbs Free Energy</vt:lpstr>
      <vt:lpstr>PowerPoint Presentation</vt:lpstr>
      <vt:lpstr>K (Q) is related to  G</vt:lpstr>
      <vt:lpstr>As a reaction proceeds, what happens…</vt:lpstr>
      <vt:lpstr> G is “naught”y</vt:lpstr>
      <vt:lpstr>How does  G depend on concentration? </vt:lpstr>
      <vt:lpstr>How does G depend on temperature? </vt:lpstr>
      <vt:lpstr>Sample Problem</vt:lpstr>
      <vt:lpstr>Sample Problem</vt:lpstr>
      <vt:lpstr>Sample Problem</vt:lpstr>
      <vt:lpstr>Sample Problem</vt:lpstr>
      <vt:lpstr>Clicker Question</vt:lpstr>
      <vt:lpstr>PowerPoint Presentation</vt:lpstr>
      <vt:lpstr>2 H2 (g) + O2 (g) ↔ 2 H2O (g)</vt:lpstr>
      <vt:lpstr>Clicker Question</vt:lpstr>
      <vt:lpstr>PowerPoint Presentation</vt:lpstr>
      <vt:lpstr>Le Chatelier’s Principle</vt:lpstr>
      <vt:lpstr>PowerPoint Presentation</vt:lpstr>
      <vt:lpstr>If I shove you, what do you do?</vt:lpstr>
      <vt:lpstr>If I shove you, what do you do?</vt:lpstr>
      <vt:lpstr>In fact, the best move…</vt:lpstr>
      <vt:lpstr>If I turn down the thermostat in here to 40 degrees, what do you do?</vt:lpstr>
      <vt:lpstr>If you turn down T…</vt:lpstr>
      <vt:lpstr>If you turn up the heat…</vt:lpstr>
      <vt:lpstr>2 H2 + O2 ↔ 2 H2O</vt:lpstr>
      <vt:lpstr>2 H2 + O2 ↔ 2 H2O</vt:lpstr>
      <vt:lpstr>2 H2 + O2 ↔ 2 H2O</vt:lpstr>
      <vt:lpstr>2 H2 + O2 ↔ 2 H2O</vt:lpstr>
      <vt:lpstr>2 H2 (g) + O2 (g) ↔ 2 H2O (g)</vt:lpstr>
      <vt:lpstr>H2O (s) ↔  H2O (l)</vt:lpstr>
      <vt:lpstr>The test ends here… </vt:lpstr>
      <vt:lpstr>Don’t forget</vt:lpstr>
    </vt:vector>
  </TitlesOfParts>
  <Company>Rochester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Thermodynamic Connection</dc:title>
  <dc:creator>Joseph M. Lanzafame</dc:creator>
  <cp:lastModifiedBy>unpub@aol.com</cp:lastModifiedBy>
  <cp:revision>44</cp:revision>
  <dcterms:created xsi:type="dcterms:W3CDTF">2008-03-17T13:35:17Z</dcterms:created>
  <dcterms:modified xsi:type="dcterms:W3CDTF">2015-04-30T16:50:35Z</dcterms:modified>
</cp:coreProperties>
</file>