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293" r:id="rId10"/>
    <p:sldId id="302" r:id="rId11"/>
    <p:sldId id="303" r:id="rId12"/>
    <p:sldId id="304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8" r:id="rId24"/>
    <p:sldId id="269" r:id="rId25"/>
    <p:sldId id="306" r:id="rId26"/>
    <p:sldId id="270" r:id="rId27"/>
    <p:sldId id="271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274" r:id="rId36"/>
    <p:sldId id="275" r:id="rId37"/>
    <p:sldId id="276" r:id="rId38"/>
    <p:sldId id="317" r:id="rId39"/>
    <p:sldId id="277" r:id="rId40"/>
    <p:sldId id="278" r:id="rId41"/>
    <p:sldId id="279" r:id="rId42"/>
    <p:sldId id="280" r:id="rId43"/>
    <p:sldId id="281" r:id="rId44"/>
    <p:sldId id="285" r:id="rId45"/>
    <p:sldId id="286" r:id="rId46"/>
    <p:sldId id="287" r:id="rId47"/>
    <p:sldId id="267" r:id="rId48"/>
    <p:sldId id="288" r:id="rId49"/>
    <p:sldId id="289" r:id="rId50"/>
    <p:sldId id="290" r:id="rId51"/>
    <p:sldId id="291" r:id="rId52"/>
    <p:sldId id="292" r:id="rId53"/>
    <p:sldId id="282" r:id="rId54"/>
    <p:sldId id="283" r:id="rId55"/>
    <p:sldId id="284" r:id="rId56"/>
    <p:sldId id="314" r:id="rId57"/>
    <p:sldId id="315" r:id="rId58"/>
    <p:sldId id="316" r:id="rId5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CDF9D-6EA8-4894-8DF4-FED37D530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6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0D544-AD67-43F7-8036-2DB659C82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3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E7839-5864-4241-B4E1-804FB1346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4184-9304-4719-94A2-EF3FFA288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5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73D92-039B-403D-81D0-9384BC466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4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E9DAD-4AAF-4489-A8C9-BC9689800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542C-42AE-4AC4-A4B0-AE33ACBF8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0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842F-38AB-4544-A41B-4511085C9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AEF71-93BB-440E-A982-00F5D8627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F2DCA-8193-4A07-A8D6-32B1D311D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8318-CD14-4505-9837-4603F0736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1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2E0FD9-2DDF-4650-87D5-A9CB74103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Hardness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What’s in your pipes?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saw this with alkalinity.  We don’t really know what the base is, we only know how much acid it eats.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alkalinity, this is the only thing that matters.  And from a site standpoint, that’s all you’ll care about.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Sometimes, what you don’t know will kill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difference between OH</a:t>
            </a:r>
            <a:r>
              <a:rPr lang="en-US" baseline="30000" dirty="0" smtClean="0"/>
              <a:t>-</a:t>
            </a:r>
            <a:r>
              <a:rPr lang="en-US" dirty="0" smtClean="0"/>
              <a:t> and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is unimportant.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about the difference between iron (Fe) and lead (</a:t>
            </a:r>
            <a:r>
              <a:rPr lang="en-US" dirty="0" err="1" smtClean="0"/>
              <a:t>Pb</a:t>
            </a:r>
            <a:r>
              <a:rPr lang="en-US" dirty="0" smtClean="0"/>
              <a:t>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Pb</a:t>
            </a:r>
            <a:r>
              <a:rPr lang="en-US" dirty="0" smtClean="0"/>
              <a:t> could shut your site down if you find it.</a:t>
            </a:r>
          </a:p>
          <a:p>
            <a:pPr marL="0" indent="0">
              <a:buNone/>
            </a:pPr>
            <a:r>
              <a:rPr lang="en-US" dirty="0" err="1" smtClean="0"/>
              <a:t>Pb</a:t>
            </a:r>
            <a:r>
              <a:rPr lang="en-US" dirty="0" smtClean="0"/>
              <a:t> could get your butt sued down the line if you don’t find it.</a:t>
            </a:r>
          </a:p>
        </p:txBody>
      </p:sp>
    </p:spTree>
    <p:extLst>
      <p:ext uri="{BB962C8B-B14F-4D97-AF65-F5344CB8AC3E}">
        <p14:creationId xmlns:p14="http://schemas.microsoft.com/office/powerpoint/2010/main" val="25869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 the bucks on what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tests are more specific than others.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Spend your testing budget on the things that matter.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alkalinity is usually enough.</a:t>
            </a:r>
          </a:p>
          <a:p>
            <a:pPr marL="0" indent="0">
              <a:buNone/>
            </a:pPr>
            <a:r>
              <a:rPr lang="en-US" dirty="0" smtClean="0"/>
              <a:t>Total metals is usually NOT enough.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mtClean="0"/>
              <a:t>We experience “hardness” of water directly in several ways: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A “slimy” feel to our water when bathing.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Reduced lather or foaming in soaps.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Formation of scale in pipes and near drains.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Identity of Hardness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Hardness is caused by dissolved metal ions.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These ions can form precipitates (with things like soap) which result in water-insoluble scale.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Every Cation has its Anion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u="sng" smtClean="0"/>
              <a:t>Metal Cations</a:t>
            </a:r>
            <a:r>
              <a:rPr lang="en-US" smtClean="0"/>
              <a:t>		</a:t>
            </a:r>
            <a:r>
              <a:rPr lang="en-US" u="sng" smtClean="0"/>
              <a:t>Most common anion</a:t>
            </a: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Ca</a:t>
            </a:r>
            <a:r>
              <a:rPr lang="en-US" baseline="30000" smtClean="0"/>
              <a:t>2+				</a:t>
            </a:r>
            <a:r>
              <a:rPr lang="en-US" smtClean="0"/>
              <a:t>HCO</a:t>
            </a:r>
            <a:r>
              <a:rPr lang="en-US" baseline="-25000" smtClean="0"/>
              <a:t>3</a:t>
            </a:r>
            <a:r>
              <a:rPr lang="en-US" baseline="30000" smtClean="0"/>
              <a:t>-</a:t>
            </a: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Mg</a:t>
            </a:r>
            <a:r>
              <a:rPr lang="en-US" baseline="30000" smtClean="0"/>
              <a:t>2+</a:t>
            </a:r>
            <a:r>
              <a:rPr lang="en-US" smtClean="0"/>
              <a:t>				SO</a:t>
            </a:r>
            <a:r>
              <a:rPr lang="en-US" baseline="-25000" smtClean="0"/>
              <a:t>4</a:t>
            </a:r>
            <a:r>
              <a:rPr lang="en-US" baseline="30000" smtClean="0"/>
              <a:t>2-</a:t>
            </a: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Sr</a:t>
            </a:r>
            <a:r>
              <a:rPr lang="en-US" baseline="30000" smtClean="0"/>
              <a:t>2+				</a:t>
            </a:r>
            <a:r>
              <a:rPr lang="en-US" smtClean="0"/>
              <a:t>Cl</a:t>
            </a:r>
            <a:r>
              <a:rPr lang="en-US" baseline="30000" smtClean="0"/>
              <a:t>-</a:t>
            </a: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Fe</a:t>
            </a:r>
            <a:r>
              <a:rPr lang="en-US" baseline="30000" smtClean="0"/>
              <a:t>2+				</a:t>
            </a:r>
            <a:r>
              <a:rPr lang="en-US" smtClean="0"/>
              <a:t>NO</a:t>
            </a:r>
            <a:r>
              <a:rPr lang="en-US" baseline="-25000" smtClean="0"/>
              <a:t>3</a:t>
            </a:r>
            <a:r>
              <a:rPr lang="en-US" baseline="30000" smtClean="0"/>
              <a:t>-</a:t>
            </a: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Mn</a:t>
            </a:r>
            <a:r>
              <a:rPr lang="en-US" baseline="30000" smtClean="0"/>
              <a:t>2+</a:t>
            </a:r>
            <a:r>
              <a:rPr lang="en-US" smtClean="0"/>
              <a:t>				SiO</a:t>
            </a:r>
            <a:r>
              <a:rPr lang="en-US" baseline="-25000" smtClean="0"/>
              <a:t>3</a:t>
            </a:r>
            <a:r>
              <a:rPr lang="en-US" baseline="30000" smtClean="0"/>
              <a:t>2-</a:t>
            </a: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Do you recognize these species?</a:t>
            </a:r>
            <a:endParaRPr lang="en-US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Every Cation has its Anion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u="sng" dirty="0" smtClean="0"/>
              <a:t>Metal </a:t>
            </a:r>
            <a:r>
              <a:rPr lang="en-US" u="sng" dirty="0" err="1" smtClean="0"/>
              <a:t>cations</a:t>
            </a:r>
            <a:r>
              <a:rPr lang="en-US" dirty="0" smtClean="0"/>
              <a:t>		</a:t>
            </a:r>
            <a:r>
              <a:rPr lang="en-US" u="sng" dirty="0" smtClean="0"/>
              <a:t>Most common anion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Ca</a:t>
            </a:r>
            <a:r>
              <a:rPr lang="en-US" baseline="30000" dirty="0" smtClean="0"/>
              <a:t>2+	</a:t>
            </a:r>
            <a:r>
              <a:rPr lang="en-US" dirty="0" smtClean="0"/>
              <a:t> (calcium)</a:t>
            </a:r>
            <a:r>
              <a:rPr lang="en-US" baseline="30000" dirty="0" smtClean="0"/>
              <a:t>		</a:t>
            </a:r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 </a:t>
            </a:r>
            <a:r>
              <a:rPr lang="en-US" dirty="0" smtClean="0"/>
              <a:t>(bicarbonate)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Mg</a:t>
            </a:r>
            <a:r>
              <a:rPr lang="en-US" baseline="30000" dirty="0" smtClean="0"/>
              <a:t>2+</a:t>
            </a:r>
            <a:r>
              <a:rPr lang="en-US" dirty="0" smtClean="0"/>
              <a:t>	(magnesium)	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2- </a:t>
            </a:r>
            <a:r>
              <a:rPr lang="en-US" dirty="0" smtClean="0"/>
              <a:t>(sulfate)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Sr</a:t>
            </a:r>
            <a:r>
              <a:rPr lang="en-US" baseline="30000" dirty="0" smtClean="0"/>
              <a:t>2+	</a:t>
            </a:r>
            <a:r>
              <a:rPr lang="en-US" dirty="0" smtClean="0"/>
              <a:t>(strontium)</a:t>
            </a:r>
            <a:r>
              <a:rPr lang="en-US" baseline="30000" dirty="0" smtClean="0"/>
              <a:t>	</a:t>
            </a:r>
            <a:r>
              <a:rPr lang="en-US" dirty="0" err="1" smtClean="0"/>
              <a:t>Cl</a:t>
            </a:r>
            <a:r>
              <a:rPr lang="en-US" baseline="30000" dirty="0" smtClean="0"/>
              <a:t>-       </a:t>
            </a:r>
            <a:r>
              <a:rPr lang="en-US" dirty="0" smtClean="0"/>
              <a:t>(chloride)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Fe</a:t>
            </a:r>
            <a:r>
              <a:rPr lang="en-US" baseline="30000" dirty="0" smtClean="0"/>
              <a:t>2+	</a:t>
            </a:r>
            <a:r>
              <a:rPr lang="en-US" dirty="0" smtClean="0"/>
              <a:t>(iron)</a:t>
            </a:r>
            <a:r>
              <a:rPr lang="en-US" baseline="30000" dirty="0" smtClean="0"/>
              <a:t>		              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 </a:t>
            </a:r>
            <a:r>
              <a:rPr lang="en-US" dirty="0" smtClean="0"/>
              <a:t>(nitrate)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Mn</a:t>
            </a:r>
            <a:r>
              <a:rPr lang="en-US" baseline="30000" dirty="0" smtClean="0"/>
              <a:t>2+</a:t>
            </a:r>
            <a:r>
              <a:rPr lang="en-US" dirty="0" smtClean="0"/>
              <a:t>	 (manganese)	SiO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 </a:t>
            </a:r>
            <a:r>
              <a:rPr lang="en-US" dirty="0" smtClean="0"/>
              <a:t>(silicate)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What happens when they meet?</a:t>
            </a: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Every Cation has its Anion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smtClean="0"/>
              <a:t>Metal cations</a:t>
            </a:r>
            <a:r>
              <a:rPr lang="en-US" sz="2400" smtClean="0"/>
              <a:t>		</a:t>
            </a:r>
            <a:r>
              <a:rPr lang="en-US" sz="2400" u="sng" smtClean="0"/>
              <a:t>Most common anion</a:t>
            </a: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Ca</a:t>
            </a:r>
            <a:r>
              <a:rPr lang="en-US" sz="2400" baseline="30000" smtClean="0"/>
              <a:t>2+	</a:t>
            </a:r>
            <a:r>
              <a:rPr lang="en-US" sz="2400" smtClean="0"/>
              <a:t> (calcium)</a:t>
            </a:r>
            <a:r>
              <a:rPr lang="en-US" sz="2400" baseline="30000" smtClean="0"/>
              <a:t>	 	</a:t>
            </a:r>
            <a:r>
              <a:rPr lang="en-US" sz="2400" smtClean="0"/>
              <a:t>HCO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- </a:t>
            </a:r>
            <a:r>
              <a:rPr lang="en-US" sz="2400" smtClean="0"/>
              <a:t>(bicarbonate)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	calcium bicarbonate - Ca(HCO</a:t>
            </a:r>
            <a:r>
              <a:rPr lang="en-US" sz="2400" baseline="-25000" smtClean="0"/>
              <a:t>3</a:t>
            </a:r>
            <a:r>
              <a:rPr lang="en-US" sz="2400" smtClean="0"/>
              <a:t>)</a:t>
            </a:r>
            <a:r>
              <a:rPr lang="en-US" sz="2400" baseline="-25000" smtClean="0"/>
              <a:t>2</a:t>
            </a: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Mg</a:t>
            </a:r>
            <a:r>
              <a:rPr lang="en-US" sz="2400" baseline="30000" smtClean="0"/>
              <a:t>2+</a:t>
            </a:r>
            <a:r>
              <a:rPr lang="en-US" sz="2400" smtClean="0"/>
              <a:t>	(magnesium)		SO</a:t>
            </a:r>
            <a:r>
              <a:rPr lang="en-US" sz="2400" baseline="-25000" smtClean="0"/>
              <a:t>4</a:t>
            </a:r>
            <a:r>
              <a:rPr lang="en-US" sz="2400" baseline="30000" smtClean="0"/>
              <a:t>2- </a:t>
            </a:r>
            <a:r>
              <a:rPr lang="en-US" sz="2400" smtClean="0"/>
              <a:t>(sulfate) 				magnesium sulfate – MgSO</a:t>
            </a:r>
            <a:r>
              <a:rPr lang="en-US" sz="2400" baseline="-25000" smtClean="0"/>
              <a:t>4</a:t>
            </a: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Sr</a:t>
            </a:r>
            <a:r>
              <a:rPr lang="en-US" sz="2400" baseline="30000" smtClean="0"/>
              <a:t>2+	</a:t>
            </a:r>
            <a:r>
              <a:rPr lang="en-US" sz="2400" smtClean="0"/>
              <a:t>(strontium)</a:t>
            </a:r>
            <a:r>
              <a:rPr lang="en-US" sz="2400" baseline="30000" smtClean="0"/>
              <a:t>		</a:t>
            </a:r>
            <a:r>
              <a:rPr lang="en-US" sz="2400" smtClean="0"/>
              <a:t>Cl</a:t>
            </a:r>
            <a:r>
              <a:rPr lang="en-US" sz="2400" baseline="30000" smtClean="0"/>
              <a:t>-       </a:t>
            </a:r>
            <a:r>
              <a:rPr lang="en-US" sz="2400" smtClean="0"/>
              <a:t>(chloride) 				strontium chloride – SrCl</a:t>
            </a:r>
            <a:r>
              <a:rPr lang="en-US" sz="2400" baseline="-25000" smtClean="0"/>
              <a:t>2</a:t>
            </a: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Fe</a:t>
            </a:r>
            <a:r>
              <a:rPr lang="en-US" sz="2400" baseline="30000" smtClean="0"/>
              <a:t>2+	</a:t>
            </a:r>
            <a:r>
              <a:rPr lang="en-US" sz="2400" smtClean="0"/>
              <a:t>(iron)</a:t>
            </a:r>
            <a:r>
              <a:rPr lang="en-US" sz="2400" baseline="30000" smtClean="0"/>
              <a:t>			</a:t>
            </a:r>
            <a:r>
              <a:rPr lang="en-US" sz="2400" smtClean="0"/>
              <a:t>NO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- </a:t>
            </a:r>
            <a:r>
              <a:rPr lang="en-US" sz="2400" smtClean="0"/>
              <a:t>(nitrate)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	iron nitrate – Fe(NO</a:t>
            </a:r>
            <a:r>
              <a:rPr lang="en-US" sz="2400" baseline="-25000" smtClean="0"/>
              <a:t>3</a:t>
            </a:r>
            <a:r>
              <a:rPr lang="en-US" sz="2400" smtClean="0"/>
              <a:t>)</a:t>
            </a:r>
            <a:r>
              <a:rPr lang="en-US" sz="2400" baseline="-25000" smtClean="0"/>
              <a:t>2</a:t>
            </a: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Mn</a:t>
            </a:r>
            <a:r>
              <a:rPr lang="en-US" sz="2400" baseline="30000" smtClean="0"/>
              <a:t>2+</a:t>
            </a:r>
            <a:r>
              <a:rPr lang="en-US" sz="2400" smtClean="0"/>
              <a:t>	 (manganese)	SiO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2- </a:t>
            </a:r>
            <a:r>
              <a:rPr lang="en-US" sz="2400" smtClean="0"/>
              <a:t>(silicate)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	manganese silicate – MnSiO</a:t>
            </a:r>
            <a:r>
              <a:rPr lang="en-US" sz="2400" baseline="-25000" smtClean="0"/>
              <a:t>3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the problem is…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…all of the compounds are water-insoluble solids.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you make a precipitate?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How do I make a water-insoluble precipitate with water?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I need two sources of ions – could even be two water sources.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I need to decrease the water and increase the concentration of the ions until I am below the solubility.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the “concentration” of red triangles?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500 mL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47800" y="2133600"/>
            <a:ext cx="320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981200" y="3657600"/>
            <a:ext cx="1066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g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>
            <a:off x="685800" y="2133600"/>
            <a:ext cx="762000" cy="3505200"/>
          </a:xfrm>
          <a:prstGeom prst="leftBrace">
            <a:avLst>
              <a:gd name="adj1" fmla="val 8333"/>
              <a:gd name="adj2" fmla="val 5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752600" y="2590800"/>
            <a:ext cx="1066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g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1752600" y="4648200"/>
            <a:ext cx="1066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g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3200400" y="4648200"/>
            <a:ext cx="1066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g</a:t>
            </a:r>
            <a:endParaRPr lang="en-US" dirty="0"/>
          </a:p>
        </p:txBody>
      </p:sp>
      <p:sp>
        <p:nvSpPr>
          <p:cNvPr id="15" name="Isosceles Triangle 14"/>
          <p:cNvSpPr/>
          <p:nvPr/>
        </p:nvSpPr>
        <p:spPr>
          <a:xfrm>
            <a:off x="3352800" y="2590800"/>
            <a:ext cx="1066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86400" y="2286000"/>
                <a:ext cx="3200400" cy="3591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lphaUcPeriod"/>
                </a:pPr>
                <a:r>
                  <a:rPr lang="en-US" sz="2800" dirty="0" smtClean="0"/>
                  <a:t>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𝑟𝑒𝑑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𝑡𝑟𝑖𝑎𝑛𝑔𝑙𝑒𝑠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514350" indent="-514350">
                  <a:buAutoNum type="alphaUcPeriod"/>
                </a:pPr>
                <a:r>
                  <a:rPr lang="en-US" sz="2800" dirty="0" smtClean="0"/>
                  <a:t>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1</m:t>
                    </m:r>
                    <m:r>
                      <a:rPr lang="en-US" sz="2800" b="0" i="1" smtClean="0">
                        <a:latin typeface="Cambria Math"/>
                      </a:rPr>
                      <m:t>% </m:t>
                    </m:r>
                    <m:r>
                      <a:rPr lang="en-US" sz="2800" b="0" i="1" smtClean="0">
                        <a:latin typeface="Cambria Math"/>
                      </a:rPr>
                      <m:t>𝑏𝑦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𝑚𝑎𝑠𝑠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0.01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𝑚𝐿</m:t>
                        </m:r>
                      </m:den>
                    </m:f>
                  </m:oMath>
                </a14:m>
                <a:endParaRPr lang="en-US" sz="2800" b="0" dirty="0" smtClean="0"/>
              </a:p>
              <a:p>
                <a:pPr marL="514350" indent="-514350">
                  <a:buAutoNum type="alphaUcPeriod"/>
                </a:pPr>
                <a:endParaRPr lang="en-US" sz="2800" dirty="0"/>
              </a:p>
              <a:p>
                <a:r>
                  <a:rPr lang="en-US" sz="2800" b="0" dirty="0" smtClean="0"/>
                  <a:t>It’s all of the above!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286000"/>
                <a:ext cx="3200400" cy="3591048"/>
              </a:xfrm>
              <a:prstGeom prst="rect">
                <a:avLst/>
              </a:prstGeom>
              <a:blipFill rotWithShape="1">
                <a:blip r:embed="rId2"/>
                <a:stretch>
                  <a:fillRect l="-3810" b="-3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8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 Review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What is “solubility”?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It is the MAXIMUM amount of a substance that will dissolve in a liquid.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If I decrease the volume of water to increase the concentration, eventually I have a supersaturated solution and the solid precipitates.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Hardness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If you are looking for “hardness”, what are you actually searching for…?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Metal ions!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What’s the easiest way to quantify the amount of metal ions?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TITRATE THEM!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Titrations – you can’t escape ‘em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EDTA (ethylenediaminetetraacetic acid) is a chemical compound that binds to most metal ions, especially divalent species (charges of 2+).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In any titration, what do you need?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Titrations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Balanced chemical equation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Indicator of equivalence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Balanced equation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M</a:t>
            </a:r>
            <a:r>
              <a:rPr lang="en-US" baseline="30000" smtClean="0"/>
              <a:t>2+</a:t>
            </a:r>
            <a:r>
              <a:rPr lang="en-US" smtClean="0"/>
              <a:t> + EDTA</a:t>
            </a:r>
            <a:r>
              <a:rPr lang="en-US" baseline="30000" smtClean="0"/>
              <a:t>4-</a:t>
            </a:r>
            <a:r>
              <a:rPr lang="en-US" smtClean="0"/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→ [M-EDTA]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+ 2H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(the H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comes from the EDTA)</a:t>
            </a:r>
          </a:p>
          <a:p>
            <a:pPr>
              <a:buFont typeface="Wingdings" pitchFamily="2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important point is that the reaction is 1:1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 question of what they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Any of the divalent metals (not to mention a few others) will bind to EDTA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That makes the EDTA NON-SPECIFIC!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10200" y="2369820"/>
            <a:ext cx="320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37972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716280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5562600" y="41529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7162800" y="41910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Pb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6166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14060" y="46863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448550" y="47244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4855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Indicator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EDTA, M</a:t>
            </a:r>
            <a:r>
              <a:rPr lang="en-US" baseline="30000" smtClean="0"/>
              <a:t>2+</a:t>
            </a:r>
            <a:r>
              <a:rPr lang="en-US" smtClean="0"/>
              <a:t>, and M-EDTA are all soluble and colorless.  So, you won’t see any change…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We need a secondary indicator – a second chemical reaction that will result in some visible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couple of possible indicators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Calmagite  or Eriochrome Black T are blue dyes when alone in water.  When it is complexed with a Metal ion, it turns red.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How does this help you?  What would you see?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Initially (before EDTA is added):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M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+ dye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-dye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blue            red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you begin to add EDTA: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EDTA → M-EDTA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M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+ dye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-dye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blue            red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equivalence ([EDTA]=[M]):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EDTA → M-EDTA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Dye (blue)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800600" y="1447800"/>
            <a:ext cx="38100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379720" y="25908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716280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562600" y="41529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7162800" y="41910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Pb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14060" y="46863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8550" y="47244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855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3" name="Regular Pentagon 12"/>
          <p:cNvSpPr/>
          <p:nvPr/>
        </p:nvSpPr>
        <p:spPr>
          <a:xfrm rot="19186505">
            <a:off x="6530340" y="1649696"/>
            <a:ext cx="960120" cy="914400"/>
          </a:xfrm>
          <a:prstGeom prst="pen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gular Pentagon 13"/>
          <p:cNvSpPr/>
          <p:nvPr/>
        </p:nvSpPr>
        <p:spPr>
          <a:xfrm rot="19186505">
            <a:off x="5563752" y="3009900"/>
            <a:ext cx="960120" cy="914400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Initially, there is NO EDTA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Initially (before EDTA is added):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M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+ dye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-dye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blue            red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indicator is the ONLY thing that binds to the metal.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Then you start titrating..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800600" y="1447800"/>
            <a:ext cx="38100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37972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716280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562600" y="41529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7162800" y="41910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Pb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gular Pentagon 12"/>
          <p:cNvSpPr/>
          <p:nvPr/>
        </p:nvSpPr>
        <p:spPr>
          <a:xfrm rot="19186505">
            <a:off x="7406640" y="4659597"/>
            <a:ext cx="960120" cy="914400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gular Pentagon 14"/>
          <p:cNvSpPr/>
          <p:nvPr/>
        </p:nvSpPr>
        <p:spPr>
          <a:xfrm rot="19186505">
            <a:off x="5806439" y="4571932"/>
            <a:ext cx="960120" cy="914400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is…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…any statement of the relationship between the amount of stuff (“solute”) dissolved in a solvent/solution.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𝑠𝑜𝑚𝑒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𝑚𝑒𝑎𝑠𝑢𝑟𝑒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𝑠𝑜𝑚𝑒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𝑚𝑒𝑎𝑠𝑢𝑟𝑒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78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there IS EDTA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Initially (before EDTA is added):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M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+ dye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-dye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blue            red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you begin to add EDTA: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EDTA → M-EDTA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M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+ dye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-dye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blue            red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EDTA can bind to the metal also.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Eventually, every metal has either an EDTA or an indicator…then…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800600" y="1447800"/>
            <a:ext cx="38100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37972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716280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562600" y="41529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7162800" y="41910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Pb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gular Pentagon 12"/>
          <p:cNvSpPr/>
          <p:nvPr/>
        </p:nvSpPr>
        <p:spPr>
          <a:xfrm rot="19186505">
            <a:off x="7406640" y="4659597"/>
            <a:ext cx="960120" cy="914400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gular Pentagon 14"/>
          <p:cNvSpPr/>
          <p:nvPr/>
        </p:nvSpPr>
        <p:spPr>
          <a:xfrm rot="19186505">
            <a:off x="5806439" y="4571932"/>
            <a:ext cx="960120" cy="914400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6547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855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has to win the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Initially (before EDTA is added):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M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+ dye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-dye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blue            red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you begin to add EDTA: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EDTA → M-EDTA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M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+ dye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-dye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blue            red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indicator is a better binder than the EDTA, I’m done for…I’ve got a mix of binders but I have no way to know when I reach the endpoint.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800600" y="1447800"/>
            <a:ext cx="38100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37972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716280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562600" y="41529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7162800" y="41910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Pb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gular Pentagon 12"/>
          <p:cNvSpPr/>
          <p:nvPr/>
        </p:nvSpPr>
        <p:spPr>
          <a:xfrm rot="19186505">
            <a:off x="7406640" y="4659597"/>
            <a:ext cx="960120" cy="914400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gular Pentagon 14"/>
          <p:cNvSpPr/>
          <p:nvPr/>
        </p:nvSpPr>
        <p:spPr>
          <a:xfrm rot="19186505">
            <a:off x="6129137" y="4621497"/>
            <a:ext cx="960120" cy="914400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6547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855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88280" y="47244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has to win the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Initially (before EDTA is added):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M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+ dye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-dye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blue            red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you begin to add EDTA: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EDTA → M-EDTA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M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+ dye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-dye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blue            red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solution will get purplish.  I’ve got some red complex and I’ve got some free blue dye.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equivalence…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800600" y="1447800"/>
            <a:ext cx="38100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37972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716280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562600" y="41529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7162800" y="41910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Pb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gular Pentagon 12"/>
          <p:cNvSpPr/>
          <p:nvPr/>
        </p:nvSpPr>
        <p:spPr>
          <a:xfrm rot="19186505">
            <a:off x="7406640" y="4659597"/>
            <a:ext cx="960120" cy="914400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gular Pentagon 14"/>
          <p:cNvSpPr/>
          <p:nvPr/>
        </p:nvSpPr>
        <p:spPr>
          <a:xfrm rot="19186505">
            <a:off x="6682740" y="5501640"/>
            <a:ext cx="960120" cy="914400"/>
          </a:xfrm>
          <a:prstGeom prst="pen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6547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855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75020" y="46863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has to win the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solution will get purplish.  I’ve got some red complex and I’ve got some free blue dye.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equivalence…all the metal has EDTA and the dye is all free.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equivalence ([EDTA]=[M]):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EDTA → M-EDTA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Dye (blue)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00600" y="1447800"/>
            <a:ext cx="3810000" cy="518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37972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7162800" y="25908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562600" y="41529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Mg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7162800" y="4191000"/>
            <a:ext cx="1447800" cy="533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Pb</a:t>
            </a:r>
            <a:r>
              <a:rPr lang="en-US" baseline="30000" dirty="0" smtClean="0">
                <a:solidFill>
                  <a:srgbClr val="000000"/>
                </a:solidFill>
              </a:rPr>
              <a:t>2+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gular Pentagon 12"/>
          <p:cNvSpPr/>
          <p:nvPr/>
        </p:nvSpPr>
        <p:spPr>
          <a:xfrm rot="19186505">
            <a:off x="6268602" y="1649698"/>
            <a:ext cx="960120" cy="914400"/>
          </a:xfrm>
          <a:prstGeom prst="pen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gular Pentagon 14"/>
          <p:cNvSpPr/>
          <p:nvPr/>
        </p:nvSpPr>
        <p:spPr>
          <a:xfrm rot="19186505">
            <a:off x="6682740" y="5501640"/>
            <a:ext cx="960120" cy="914400"/>
          </a:xfrm>
          <a:prstGeom prst="pen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6547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8550" y="31242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75020" y="46863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48550" y="4724400"/>
            <a:ext cx="8763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tricky endpoint…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Your solution will start red (all bound metal-indicator complex)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As you add EDTA, it eventually gets purple (mix of red metal-indicator complex and then free blue indicator dye)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At the endpoint it goes from purplish to straight blue.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You are looking for the end of any red color.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43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10.00 mL of a waste water sample is dilute to 50 mL total volume.  Titration with a 0.2150 M EDTA solution shows a Calmagite endpoint after addition of 36.23 mL.  What is the total hardness of the water sample?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“total hardness”?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Total hardness means that we are not differentiating the different metals present.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Generally, total hardness is taken as the sum of “calcium hardness” and “magnesium hardness”.  (Other metals are just lumped into those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27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 smtClean="0"/>
                  <a:t>10.00 mL of a waste water sample is dilute to 50 mL total volume.  Titration with a 0.02150 M EDTA solution shows a </a:t>
                </a:r>
                <a:r>
                  <a:rPr lang="en-US" dirty="0" err="1" smtClean="0"/>
                  <a:t>Calmagite</a:t>
                </a:r>
                <a:r>
                  <a:rPr lang="en-US" dirty="0" smtClean="0"/>
                  <a:t> endpoint after addition of 36.23 </a:t>
                </a:r>
                <a:r>
                  <a:rPr lang="en-US" dirty="0" err="1" smtClean="0"/>
                  <a:t>mL.</a:t>
                </a:r>
                <a:r>
                  <a:rPr lang="en-US" dirty="0" smtClean="0"/>
                  <a:t>  What is the total hardness of the water sample?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dirty="0" smtClean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 smtClean="0"/>
                  <a:t>(10.00 mL) X = (36.23 mL) (0.02150 M</a:t>
                </a:r>
                <a:r>
                  <a:rPr lang="en-US" dirty="0" smtClean="0"/>
                  <a:t>)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 smtClean="0"/>
                  <a:t>(10.00 mL) X = 7.789 </a:t>
                </a:r>
                <a:r>
                  <a:rPr lang="en-US" dirty="0" err="1" smtClean="0"/>
                  <a:t>mmol</a:t>
                </a:r>
                <a:r>
                  <a:rPr lang="en-US" dirty="0" smtClean="0"/>
                  <a:t> EDTA</a:t>
                </a: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7.789 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𝑚𝑚𝑜𝑙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𝐸𝐷𝑇𝐴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10.00 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𝑚𝐿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𝑤𝑎𝑠𝑡𝑒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𝑤𝑎𝑡𝑒𝑟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=0.07789 </m:t>
                      </m:r>
                      <m:r>
                        <a:rPr lang="en-US" sz="2400" b="0" i="1" smtClean="0">
                          <a:latin typeface="Cambria Math"/>
                        </a:rPr>
                        <m:t>𝑀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𝐸𝐷𝑇𝐴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dirty="0" smtClean="0"/>
                  <a:t>007789 M EDTA</a:t>
                </a:r>
                <a:r>
                  <a:rPr lang="en-US" dirty="0" smtClean="0"/>
                  <a:t> </a:t>
                </a:r>
                <a:r>
                  <a:rPr lang="en-US" dirty="0" smtClean="0"/>
                  <a:t>= 0.07789 M Metals</a:t>
                </a:r>
              </a:p>
            </p:txBody>
          </p:sp>
        </mc:Choice>
        <mc:Fallback>
          <p:sp>
            <p:nvSpPr>
              <p:cNvPr id="26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 r="-1852" b="-1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don’t like the algebraic way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0.03623 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𝐸𝐷𝑇𝐴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0.02150 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𝑚𝑜𝑙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𝐸𝐷𝑇𝐴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𝐿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𝐸𝐷𝑇𝐴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𝑚𝑜𝑙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2+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𝑚𝑜𝑙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𝐸𝐷𝑇𝐴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=0.0007789 </m:t>
                      </m:r>
                      <m:r>
                        <a:rPr lang="en-US" sz="2400" b="0" i="1" smtClean="0">
                          <a:latin typeface="Cambria Math"/>
                        </a:rPr>
                        <m:t>𝑚𝑜𝑙𝑒𝑠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𝑀𝑒𝑡𝑎𝑙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0.0007789 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𝑚𝑜𝑙𝑒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𝑀𝑒𝑡𝑎𝑙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0.010 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𝐿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𝑤𝑎𝑠𝑡𝑒𝑤𝑎𝑡𝑒𝑟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=0.07789 </m:t>
                      </m:r>
                      <m:r>
                        <a:rPr lang="en-US" sz="2400" b="0" i="1" smtClean="0">
                          <a:latin typeface="Cambria Math"/>
                        </a:rPr>
                        <m:t>𝑀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𝑀𝑒𝑡𝑎𝑙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𝑖𝑛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𝑤𝑎𝑠𝑡𝑒𝑤𝑎𝑡𝑒𝑟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2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Why 10.00 mL and not 50.00 mL?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Dilution does not change the amount of anything present!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1 L of water + 100 grams of sugar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Add another L of water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219200" y="3124200"/>
            <a:ext cx="1905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219200" y="3124200"/>
            <a:ext cx="1905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0" y="3200400"/>
            <a:ext cx="1905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1828800" y="5029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5334000" y="51816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be ANYTHING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𝑚𝐿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𝑚𝐿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𝑚𝑜𝑙𝑒𝑠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𝑚𝑜𝑙𝑒𝑠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𝑚𝑜𝑙𝑒𝑠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0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Why 10.00 mL and not 50.00 mL?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924800" cy="44196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100 grams of sugar in both!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Concentration is different, but we don’t care.  Why…?  Because the diluted sample is NOT my waste water.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219200" y="2743200"/>
            <a:ext cx="1905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219200" y="2743200"/>
            <a:ext cx="1905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95800" y="2743200"/>
            <a:ext cx="1905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1828800" y="45720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5181600" y="44958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Reactions are between molecules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Reactions happen because 2 (or more) molecules stick together.  It is only the number of molecules that count. Instead of 100 g of sugar, pretend I have 5 metal molecules.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066800" y="3276600"/>
            <a:ext cx="1905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066800" y="3276600"/>
            <a:ext cx="1905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343400" y="3276600"/>
            <a:ext cx="1905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1219200" y="4648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4495800" y="3505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1143000" y="51054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1828800" y="48768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2286000" y="51816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2362200" y="4648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5334000" y="3505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4876800" y="41910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5715000" y="45720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4800600" y="51054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Reactions are between molecules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If I react them with EDTA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66800" y="3276600"/>
            <a:ext cx="1905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066800" y="3276600"/>
            <a:ext cx="1905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343400" y="3276600"/>
            <a:ext cx="1905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1219200" y="4648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4495800" y="3505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1143000" y="51054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1828800" y="48768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2286000" y="51816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2362200" y="4648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334000" y="3505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4876800" y="41910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5715000" y="45720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4800600" y="51054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752600" y="22860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752600" y="26670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4572000" y="23622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1295400" y="24384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486400" y="28956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2286000" y="22098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5029200" y="27432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5791200" y="23622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2362200" y="26670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257800" y="22098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Reactions are between molecules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5 metal ions react with 5 EDTA ions no matter how much water.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066800" y="3276600"/>
            <a:ext cx="1905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66800" y="3276600"/>
            <a:ext cx="1905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343400" y="3276600"/>
            <a:ext cx="19050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1219200" y="4648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4495800" y="3505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1143000" y="51054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1828800" y="48768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2286000" y="51816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2362200" y="4648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5334000" y="35052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4876800" y="41910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5715000" y="45720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4800600" y="5105400"/>
            <a:ext cx="4572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143000" y="54102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828800" y="45720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4495800" y="32004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219200" y="43434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953000" y="44958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2362200" y="54864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334000" y="38100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5791200" y="42672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2362200" y="43434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4800600" y="5410200"/>
            <a:ext cx="381000" cy="3048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10.00 mL of a waste water sample is dilute to 50 mL total volume.  Titration with a 0.02150 M EDTA solution shows a Calmagite endpoint after addition of 36.23 mL.  What is the total hardness of the water sample?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(10.00 mL) X = (36.23 mL) (0.02150 M)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X = 0.07789 M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Is Molarity a “good” unit?  Molarity of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Depends on what you mean by good…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dirty="0" smtClean="0"/>
                  <a:t>Hardness is usually expressed in mg/L of CaCO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 equivalents.</a:t>
                </a:r>
              </a:p>
              <a:p>
                <a:pP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𝐶𝑎𝐶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𝑒𝑞𝑢𝑖𝑣𝑎𝑙𝑒𝑛𝑡𝑠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>
                  <a:buFont typeface="Wingdings" pitchFamily="2" charset="2"/>
                  <a:buNone/>
                </a:pPr>
                <a:endParaRPr lang="en-US" dirty="0" smtClean="0"/>
              </a:p>
              <a:p>
                <a:pPr>
                  <a:buFont typeface="Wingdings" pitchFamily="2" charset="2"/>
                  <a:buNone/>
                </a:pPr>
                <a:r>
                  <a:rPr lang="en-US" dirty="0" smtClean="0"/>
                  <a:t>Since, in this case, all the metals are lumped together, they are taken to be “Ca</a:t>
                </a:r>
                <a:r>
                  <a:rPr lang="en-US" baseline="30000" dirty="0" smtClean="0"/>
                  <a:t>2+</a:t>
                </a:r>
                <a:r>
                  <a:rPr lang="en-US" dirty="0" smtClean="0"/>
                  <a:t> equivalents”</a:t>
                </a:r>
              </a:p>
            </p:txBody>
          </p:sp>
        </mc:Choice>
        <mc:Fallback xmlns="">
          <p:sp>
            <p:nvSpPr>
              <p:cNvPr id="28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u="sng" smtClean="0"/>
              <a:t>0.07789 mol Ca</a:t>
            </a:r>
            <a:r>
              <a:rPr lang="en-US" sz="1800" u="sng" baseline="30000" smtClean="0"/>
              <a:t>2+</a:t>
            </a:r>
            <a:r>
              <a:rPr lang="en-US" sz="1800" smtClean="0"/>
              <a:t> * </a:t>
            </a:r>
            <a:r>
              <a:rPr lang="en-US" sz="1800" u="sng" smtClean="0"/>
              <a:t>1 mol CaCO</a:t>
            </a:r>
            <a:r>
              <a:rPr lang="en-US" sz="1800" u="sng" baseline="-25000" smtClean="0"/>
              <a:t>3</a:t>
            </a:r>
            <a:r>
              <a:rPr lang="en-US" sz="1800" smtClean="0"/>
              <a:t> * </a:t>
            </a:r>
            <a:r>
              <a:rPr lang="en-US" sz="1800" u="sng" smtClean="0"/>
              <a:t>100.09 g CaCO</a:t>
            </a:r>
            <a:r>
              <a:rPr lang="en-US" sz="1800" u="sng" baseline="-25000" smtClean="0"/>
              <a:t>3</a:t>
            </a:r>
            <a:r>
              <a:rPr lang="en-US" sz="1800" smtClean="0"/>
              <a:t> * </a:t>
            </a:r>
            <a:r>
              <a:rPr lang="en-US" sz="1800" u="sng" smtClean="0"/>
              <a:t>10</a:t>
            </a:r>
            <a:r>
              <a:rPr lang="en-US" sz="1800" u="sng" baseline="30000" smtClean="0"/>
              <a:t>3</a:t>
            </a:r>
            <a:r>
              <a:rPr lang="en-US" sz="1800" u="sng" smtClean="0"/>
              <a:t> mg</a:t>
            </a:r>
            <a:r>
              <a:rPr lang="en-US" sz="1800" smtClean="0"/>
              <a:t>  = 7796 mg/L</a:t>
            </a:r>
          </a:p>
          <a:p>
            <a:pPr>
              <a:buFont typeface="Wingdings" pitchFamily="2" charset="2"/>
              <a:buNone/>
            </a:pPr>
            <a:r>
              <a:rPr lang="en-US" sz="1800" smtClean="0"/>
              <a:t>L solution                    1 mol Ca</a:t>
            </a:r>
            <a:r>
              <a:rPr lang="en-US" sz="1800" baseline="30000" smtClean="0"/>
              <a:t>2+</a:t>
            </a:r>
            <a:r>
              <a:rPr lang="en-US" sz="1800" smtClean="0"/>
              <a:t>         1 mol CaCO</a:t>
            </a:r>
            <a:r>
              <a:rPr lang="en-US" sz="1800" baseline="-25000" smtClean="0"/>
              <a:t>3           </a:t>
            </a:r>
            <a:r>
              <a:rPr lang="en-US" sz="1800" smtClean="0"/>
              <a:t>g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“7796 mg/L as CaCO</a:t>
            </a:r>
            <a:r>
              <a:rPr lang="en-US" sz="2400" baseline="-25000" smtClean="0"/>
              <a:t>3</a:t>
            </a:r>
            <a:r>
              <a:rPr lang="en-US" sz="2400" smtClean="0"/>
              <a:t>” would be how you would express this number.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NOTE: There may be no Calcium carbonate in the sample at all!!!  But we are expressing it as an equivalence.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Analytical Methods	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You can also determine metal concentrations using advanced instrumentation like “atomic absorption spectroscopy” (AAS) and “inductively coupled plasma” (ICP).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Determining Ca and Mg separately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With advanced techniques (other than EDTA titration), you can determine the Ca</a:t>
            </a:r>
            <a:r>
              <a:rPr lang="en-US" baseline="30000" smtClean="0"/>
              <a:t>2+</a:t>
            </a:r>
            <a:r>
              <a:rPr lang="en-US" smtClean="0"/>
              <a:t> and Mg</a:t>
            </a:r>
            <a:r>
              <a:rPr lang="en-US" baseline="30000" smtClean="0"/>
              <a:t>2+</a:t>
            </a:r>
            <a:r>
              <a:rPr lang="en-US" smtClean="0"/>
              <a:t> concentrations separately.  These could be reported separately, or they could be combined into CaCO</a:t>
            </a:r>
            <a:r>
              <a:rPr lang="en-US" baseline="-25000" smtClean="0"/>
              <a:t>3</a:t>
            </a:r>
            <a:r>
              <a:rPr lang="en-US" smtClean="0"/>
              <a:t> equivalents.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problem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AAS analysis of a water sample determined the Ca</a:t>
            </a:r>
            <a:r>
              <a:rPr lang="en-US" baseline="30000" smtClean="0"/>
              <a:t>2+</a:t>
            </a:r>
            <a:r>
              <a:rPr lang="en-US" smtClean="0"/>
              <a:t> hardness to be 36 mg/L and the Mg</a:t>
            </a:r>
            <a:r>
              <a:rPr lang="en-US" baseline="30000" smtClean="0"/>
              <a:t>2+</a:t>
            </a:r>
            <a:r>
              <a:rPr lang="en-US" smtClean="0"/>
              <a:t> hardness to be 16 mg/L.  What is the total hardness expressed as CaCO</a:t>
            </a:r>
            <a:r>
              <a:rPr lang="en-US" baseline="-25000" smtClean="0"/>
              <a:t>3</a:t>
            </a:r>
            <a:r>
              <a:rPr lang="en-US" smtClean="0"/>
              <a:t> equivalents?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UNITS! UNITS! UNITS!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units are your friend – ALWAYS!  The units tell you how to measure your “stuff”.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𝑚𝑜𝑙𝑒𝑠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So, if I’ve got Molarity (M), I probably want to measure the volume…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59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Units! Units! Units!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This is really just a unit conversion problem.  You need to recognize the stoichiometry is 1:1.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MgCO</a:t>
            </a:r>
            <a:r>
              <a:rPr lang="en-US" sz="2800" baseline="-25000" smtClean="0"/>
              <a:t>3</a:t>
            </a: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CaCO</a:t>
            </a:r>
            <a:r>
              <a:rPr lang="en-US" sz="2800" baseline="-25000" smtClean="0"/>
              <a:t>3</a:t>
            </a:r>
            <a:endParaRPr lang="en-US" sz="2800" smtClean="0"/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There is 1 metal ion for each carbonate 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u="sng" smtClean="0"/>
              <a:t>36 mg Ca</a:t>
            </a:r>
            <a:r>
              <a:rPr lang="en-US" sz="1800" u="sng" baseline="30000" smtClean="0"/>
              <a:t>2+</a:t>
            </a:r>
            <a:r>
              <a:rPr lang="en-US" sz="1800" baseline="30000" smtClean="0"/>
              <a:t> </a:t>
            </a:r>
            <a:r>
              <a:rPr lang="en-US" sz="1800" smtClean="0"/>
              <a:t>* </a:t>
            </a:r>
            <a:r>
              <a:rPr lang="en-US" sz="1800" u="sng" smtClean="0"/>
              <a:t>1 g</a:t>
            </a:r>
            <a:r>
              <a:rPr lang="en-US" sz="1800" smtClean="0"/>
              <a:t> * </a:t>
            </a:r>
            <a:r>
              <a:rPr lang="en-US" sz="1800" u="sng" smtClean="0"/>
              <a:t>1 mol Ca</a:t>
            </a:r>
            <a:r>
              <a:rPr lang="en-US" sz="1800" u="sng" baseline="30000" smtClean="0"/>
              <a:t>2+</a:t>
            </a:r>
            <a:r>
              <a:rPr lang="en-US" sz="1800" baseline="30000" smtClean="0"/>
              <a:t> </a:t>
            </a:r>
            <a:r>
              <a:rPr lang="en-US" sz="1800" smtClean="0"/>
              <a:t>* </a:t>
            </a:r>
            <a:r>
              <a:rPr lang="en-US" sz="1800" u="sng" smtClean="0"/>
              <a:t>1 mol CaCO</a:t>
            </a:r>
            <a:r>
              <a:rPr lang="en-US" sz="1800" u="sng" baseline="-25000" smtClean="0"/>
              <a:t>3</a:t>
            </a:r>
            <a:r>
              <a:rPr lang="en-US" sz="1800" smtClean="0"/>
              <a:t> *</a:t>
            </a:r>
            <a:r>
              <a:rPr lang="en-US" sz="1800" u="sng" smtClean="0"/>
              <a:t>100.1 g CaCO</a:t>
            </a:r>
            <a:r>
              <a:rPr lang="en-US" sz="1800" u="sng" baseline="-25000" smtClean="0"/>
              <a:t>3</a:t>
            </a:r>
            <a:r>
              <a:rPr lang="en-US" sz="1800" smtClean="0"/>
              <a:t> * </a:t>
            </a:r>
            <a:r>
              <a:rPr lang="en-US" sz="1800" u="sng" smtClean="0"/>
              <a:t>10</a:t>
            </a:r>
            <a:r>
              <a:rPr lang="en-US" sz="1800" u="sng" baseline="30000" smtClean="0"/>
              <a:t>3</a:t>
            </a:r>
            <a:r>
              <a:rPr lang="en-US" sz="1800" u="sng" smtClean="0"/>
              <a:t> mg</a:t>
            </a:r>
            <a:r>
              <a:rPr lang="en-US" sz="1800" smtClean="0"/>
              <a:t> =</a:t>
            </a:r>
          </a:p>
          <a:p>
            <a:pPr>
              <a:buFont typeface="Wingdings" pitchFamily="2" charset="2"/>
              <a:buNone/>
            </a:pPr>
            <a:r>
              <a:rPr lang="en-US" sz="1800" smtClean="0"/>
              <a:t>1 L            10</a:t>
            </a:r>
            <a:r>
              <a:rPr lang="en-US" sz="1800" baseline="30000" smtClean="0"/>
              <a:t>3</a:t>
            </a:r>
            <a:r>
              <a:rPr lang="en-US" sz="1800" smtClean="0"/>
              <a:t> mg   40.1 g Ca</a:t>
            </a:r>
            <a:r>
              <a:rPr lang="en-US" sz="1800" baseline="30000" smtClean="0"/>
              <a:t>2+</a:t>
            </a:r>
            <a:r>
              <a:rPr lang="en-US" sz="1800" smtClean="0"/>
              <a:t>   1 mol Ca</a:t>
            </a:r>
            <a:r>
              <a:rPr lang="en-US" sz="1800" baseline="30000" smtClean="0"/>
              <a:t>2+</a:t>
            </a:r>
            <a:r>
              <a:rPr lang="en-US" sz="1800" smtClean="0"/>
              <a:t>      1 mol CaCO</a:t>
            </a:r>
            <a:r>
              <a:rPr lang="en-US" sz="1800" baseline="-25000" smtClean="0"/>
              <a:t>3</a:t>
            </a:r>
            <a:r>
              <a:rPr lang="en-US" sz="1800" smtClean="0"/>
              <a:t>      1 g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= 90 mg/L as CaCO</a:t>
            </a:r>
            <a:r>
              <a:rPr lang="en-US" sz="1800" baseline="-25000" smtClean="0"/>
              <a:t>3</a:t>
            </a:r>
            <a:endParaRPr lang="en-US" sz="1800" smtClean="0"/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Similarly for Mg: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u="sng" smtClean="0"/>
              <a:t>16 mg Mg</a:t>
            </a:r>
            <a:r>
              <a:rPr lang="en-US" sz="1800" u="sng" baseline="30000" smtClean="0"/>
              <a:t>2+</a:t>
            </a:r>
            <a:r>
              <a:rPr lang="en-US" sz="1800" baseline="30000" smtClean="0"/>
              <a:t> </a:t>
            </a:r>
            <a:r>
              <a:rPr lang="en-US" sz="1800" smtClean="0"/>
              <a:t> * </a:t>
            </a:r>
            <a:r>
              <a:rPr lang="en-US" sz="1800" u="sng" smtClean="0"/>
              <a:t>1 mmol Mg </a:t>
            </a:r>
            <a:r>
              <a:rPr lang="en-US" sz="1800" smtClean="0"/>
              <a:t>* </a:t>
            </a:r>
            <a:r>
              <a:rPr lang="en-US" sz="1800" u="sng" smtClean="0"/>
              <a:t>1 mmol Ca</a:t>
            </a:r>
            <a:r>
              <a:rPr lang="en-US" sz="1800" u="sng" baseline="30000" smtClean="0"/>
              <a:t>2+</a:t>
            </a:r>
            <a:r>
              <a:rPr lang="en-US" sz="1800" u="sng" smtClean="0"/>
              <a:t> * 1 mmol CaCO</a:t>
            </a:r>
            <a:r>
              <a:rPr lang="en-US" sz="1800" u="sng" baseline="-25000" smtClean="0"/>
              <a:t>3</a:t>
            </a:r>
            <a:r>
              <a:rPr lang="en-US" sz="1800" smtClean="0"/>
              <a:t> *</a:t>
            </a:r>
            <a:r>
              <a:rPr lang="en-US" sz="1800" u="sng" smtClean="0"/>
              <a:t>100.1 mg CaCO</a:t>
            </a:r>
            <a:r>
              <a:rPr lang="en-US" sz="1800" u="sng" baseline="-25000" smtClean="0"/>
              <a:t>3</a:t>
            </a:r>
            <a:r>
              <a:rPr lang="en-US" sz="1800" smtClean="0"/>
              <a:t> =</a:t>
            </a:r>
          </a:p>
          <a:p>
            <a:pPr>
              <a:buFont typeface="Wingdings" pitchFamily="2" charset="2"/>
              <a:buNone/>
            </a:pPr>
            <a:r>
              <a:rPr lang="en-US" sz="1800" smtClean="0"/>
              <a:t>1 L               24.3 mg Mg</a:t>
            </a:r>
            <a:r>
              <a:rPr lang="en-US" sz="1800" baseline="30000" smtClean="0"/>
              <a:t>2+</a:t>
            </a:r>
            <a:r>
              <a:rPr lang="en-US" sz="1800" smtClean="0"/>
              <a:t>   1 mmol Mg</a:t>
            </a:r>
            <a:r>
              <a:rPr lang="en-US" sz="1800" baseline="30000" smtClean="0"/>
              <a:t>2+</a:t>
            </a:r>
            <a:r>
              <a:rPr lang="en-US" sz="1800" smtClean="0"/>
              <a:t>      1 mmol Ca</a:t>
            </a:r>
            <a:r>
              <a:rPr lang="en-US" sz="1800" baseline="30000" smtClean="0"/>
              <a:t>2=</a:t>
            </a:r>
            <a:r>
              <a:rPr lang="en-US" sz="1800" smtClean="0"/>
              <a:t>      1 mmol CaCO</a:t>
            </a:r>
            <a:r>
              <a:rPr lang="en-US" sz="1800" baseline="-25000" smtClean="0"/>
              <a:t>3</a:t>
            </a:r>
            <a:endParaRPr lang="en-US" sz="1800" smtClean="0"/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= 66 mg/L as CaCO</a:t>
            </a:r>
            <a:r>
              <a:rPr lang="en-US" sz="1800" baseline="-25000" smtClean="0"/>
              <a:t>3</a:t>
            </a:r>
          </a:p>
          <a:p>
            <a:pPr>
              <a:buFont typeface="Wingdings" pitchFamily="2" charset="2"/>
              <a:buNone/>
            </a:pPr>
            <a:r>
              <a:rPr lang="en-US" sz="1800" smtClean="0"/>
              <a:t>Total hardness as CaCO</a:t>
            </a:r>
            <a:r>
              <a:rPr lang="en-US" sz="1800" baseline="-25000" smtClean="0"/>
              <a:t>3</a:t>
            </a:r>
            <a:r>
              <a:rPr lang="en-US" sz="1800" smtClean="0"/>
              <a:t> = 90 mg/L + 66 mg/L = 156 mg/L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Notice it’s just the masses: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u="sng" smtClean="0"/>
              <a:t>36 mg Ca</a:t>
            </a:r>
            <a:r>
              <a:rPr lang="en-US" sz="1800" u="sng" baseline="30000" smtClean="0"/>
              <a:t>2+</a:t>
            </a:r>
            <a:r>
              <a:rPr lang="en-US" sz="1800" baseline="30000" smtClean="0"/>
              <a:t> </a:t>
            </a:r>
            <a:r>
              <a:rPr lang="en-US" sz="1800" smtClean="0"/>
              <a:t>* </a:t>
            </a:r>
            <a:r>
              <a:rPr lang="en-US" sz="1800" u="sng" smtClean="0"/>
              <a:t>1 g</a:t>
            </a:r>
            <a:r>
              <a:rPr lang="en-US" sz="1800" smtClean="0"/>
              <a:t> * </a:t>
            </a:r>
            <a:r>
              <a:rPr lang="en-US" sz="1800" u="sng" smtClean="0"/>
              <a:t>1 mol Ca</a:t>
            </a:r>
            <a:r>
              <a:rPr lang="en-US" sz="1800" u="sng" baseline="30000" smtClean="0"/>
              <a:t>2+</a:t>
            </a:r>
            <a:r>
              <a:rPr lang="en-US" sz="1800" baseline="30000" smtClean="0"/>
              <a:t> </a:t>
            </a:r>
            <a:r>
              <a:rPr lang="en-US" sz="1800" smtClean="0"/>
              <a:t>* </a:t>
            </a:r>
            <a:r>
              <a:rPr lang="en-US" sz="1800" u="sng" smtClean="0"/>
              <a:t>1 mol CaCO</a:t>
            </a:r>
            <a:r>
              <a:rPr lang="en-US" sz="1800" u="sng" baseline="-25000" smtClean="0"/>
              <a:t>3</a:t>
            </a:r>
            <a:r>
              <a:rPr lang="en-US" sz="1800" smtClean="0"/>
              <a:t> *</a:t>
            </a:r>
            <a:r>
              <a:rPr lang="en-US" sz="1800" u="sng" smtClean="0"/>
              <a:t>100.1 g CaCO</a:t>
            </a:r>
            <a:r>
              <a:rPr lang="en-US" sz="1800" u="sng" baseline="-25000" smtClean="0"/>
              <a:t>3</a:t>
            </a:r>
            <a:r>
              <a:rPr lang="en-US" sz="1800" smtClean="0"/>
              <a:t> * </a:t>
            </a:r>
            <a:r>
              <a:rPr lang="en-US" sz="1800" u="sng" smtClean="0"/>
              <a:t>10</a:t>
            </a:r>
            <a:r>
              <a:rPr lang="en-US" sz="1800" u="sng" baseline="30000" smtClean="0"/>
              <a:t>3</a:t>
            </a:r>
            <a:r>
              <a:rPr lang="en-US" sz="1800" u="sng" smtClean="0"/>
              <a:t> mg</a:t>
            </a:r>
            <a:r>
              <a:rPr lang="en-US" sz="1800" smtClean="0"/>
              <a:t> =</a:t>
            </a:r>
          </a:p>
          <a:p>
            <a:pPr>
              <a:buFont typeface="Wingdings" pitchFamily="2" charset="2"/>
              <a:buNone/>
            </a:pPr>
            <a:r>
              <a:rPr lang="en-US" sz="1800" smtClean="0"/>
              <a:t>1 L            10</a:t>
            </a:r>
            <a:r>
              <a:rPr lang="en-US" sz="1800" baseline="30000" smtClean="0"/>
              <a:t>3</a:t>
            </a:r>
            <a:r>
              <a:rPr lang="en-US" sz="1800" smtClean="0"/>
              <a:t> mg   40.1 g Ca</a:t>
            </a:r>
            <a:r>
              <a:rPr lang="en-US" sz="1800" baseline="30000" smtClean="0"/>
              <a:t>2+</a:t>
            </a:r>
            <a:r>
              <a:rPr lang="en-US" sz="1800" smtClean="0"/>
              <a:t>   1 mol Ca</a:t>
            </a:r>
            <a:r>
              <a:rPr lang="en-US" sz="1800" baseline="30000" smtClean="0"/>
              <a:t>2+</a:t>
            </a:r>
            <a:r>
              <a:rPr lang="en-US" sz="1800" smtClean="0"/>
              <a:t>      1 mol CaCO</a:t>
            </a:r>
            <a:r>
              <a:rPr lang="en-US" sz="1800" baseline="-25000" smtClean="0"/>
              <a:t>3</a:t>
            </a:r>
            <a:r>
              <a:rPr lang="en-US" sz="1800" smtClean="0"/>
              <a:t>      1 g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= 90 mg/L as CaCO</a:t>
            </a:r>
            <a:r>
              <a:rPr lang="en-US" sz="1800" baseline="-25000" smtClean="0"/>
              <a:t>3</a:t>
            </a:r>
            <a:endParaRPr lang="en-US" sz="1800" smtClean="0"/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Because the stoichiometry is 1:1, it’s just the ratio of the masses:</a:t>
            </a:r>
          </a:p>
          <a:p>
            <a:pPr>
              <a:buFont typeface="Wingdings" pitchFamily="2" charset="2"/>
              <a:buNone/>
            </a:pPr>
            <a:endParaRPr lang="en-US" sz="1800" u="sng" smtClean="0"/>
          </a:p>
          <a:p>
            <a:pPr>
              <a:buFont typeface="Wingdings" pitchFamily="2" charset="2"/>
              <a:buNone/>
            </a:pPr>
            <a:r>
              <a:rPr lang="en-US" sz="2400" u="sng" smtClean="0"/>
              <a:t>36 mg Ca</a:t>
            </a:r>
            <a:r>
              <a:rPr lang="en-US" sz="2400" u="sng" baseline="30000" smtClean="0"/>
              <a:t>2+</a:t>
            </a:r>
            <a:r>
              <a:rPr lang="en-US" sz="2400" baseline="30000" smtClean="0"/>
              <a:t> </a:t>
            </a:r>
            <a:r>
              <a:rPr lang="en-US" sz="2400" smtClean="0"/>
              <a:t>* </a:t>
            </a:r>
            <a:r>
              <a:rPr lang="en-US" sz="2400" u="sng" smtClean="0"/>
              <a:t>100.1 g CaCO</a:t>
            </a:r>
            <a:r>
              <a:rPr lang="en-US" sz="2400" u="sng" baseline="-25000" smtClean="0"/>
              <a:t>3</a:t>
            </a:r>
            <a:r>
              <a:rPr lang="en-US" sz="2400" smtClean="0"/>
              <a:t> =  90 mg/L as CaCO</a:t>
            </a:r>
            <a:r>
              <a:rPr lang="en-US" sz="2400" baseline="-25000" smtClean="0"/>
              <a:t>3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1 L                   40.1 g Ca</a:t>
            </a:r>
            <a:r>
              <a:rPr lang="en-US" sz="2400" baseline="30000" smtClean="0"/>
              <a:t>2+</a:t>
            </a:r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old carbonate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You can also look at the hardness in terms of the anions.  In this case: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Total hardness = carbonate hardness + non-carbonate hardness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Carbonate includes both bicarbonate and carbonate.  This is really alkalinity…they are kindred spirits!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 smtClean="0"/>
              <a:t>Cation</a:t>
            </a:r>
            <a:r>
              <a:rPr lang="en-US" dirty="0" smtClean="0"/>
              <a:t> (Ca</a:t>
            </a:r>
            <a:r>
              <a:rPr lang="en-US" baseline="30000" dirty="0" smtClean="0"/>
              <a:t>2+</a:t>
            </a:r>
            <a:r>
              <a:rPr lang="en-US" dirty="0" smtClean="0"/>
              <a:t> et al) + anion (CO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 et al) = CaCO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/>
              <a:t>Hardness                + alkalinity                 = CaCO</a:t>
            </a:r>
            <a:r>
              <a:rPr lang="en-US" baseline="-25000" smtClean="0"/>
              <a:t>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carbonate special?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CO</a:t>
            </a:r>
            <a:r>
              <a:rPr lang="en-US" baseline="-25000" smtClean="0"/>
              <a:t>2 </a:t>
            </a:r>
            <a:r>
              <a:rPr lang="en-US" smtClean="0"/>
              <a:t>– carbon dioxide from the air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CaCO</a:t>
            </a:r>
            <a:r>
              <a:rPr lang="en-US" baseline="-25000" smtClean="0"/>
              <a:t>3</a:t>
            </a:r>
            <a:r>
              <a:rPr lang="en-US" smtClean="0"/>
              <a:t> - limestone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Carbonate is singled out because…	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…it’s nasty!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Bicarbonate hardness: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Ca</a:t>
            </a:r>
            <a:r>
              <a:rPr lang="en-US" sz="2400" baseline="30000" smtClean="0"/>
              <a:t>2+</a:t>
            </a:r>
            <a:r>
              <a:rPr lang="en-US" sz="2400" baseline="-25000" smtClean="0"/>
              <a:t>(aq)</a:t>
            </a:r>
            <a:r>
              <a:rPr lang="en-US" sz="2400" smtClean="0"/>
              <a:t>+ 2 HCO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-</a:t>
            </a:r>
            <a:r>
              <a:rPr lang="en-US" sz="2400" baseline="-25000" smtClean="0"/>
              <a:t>(aq)</a:t>
            </a:r>
            <a:r>
              <a:rPr lang="en-US" sz="2400" baseline="30000" smtClean="0"/>
              <a:t> </a:t>
            </a:r>
            <a:r>
              <a:rPr lang="en-US" sz="2400" smtClean="0">
                <a:cs typeface="Times New Roman" pitchFamily="18" charset="0"/>
              </a:rPr>
              <a:t>→ CaCO</a:t>
            </a:r>
            <a:r>
              <a:rPr lang="en-US" sz="2400" baseline="-25000" smtClean="0">
                <a:cs typeface="Times New Roman" pitchFamily="18" charset="0"/>
              </a:rPr>
              <a:t>3 (s)</a:t>
            </a:r>
            <a:r>
              <a:rPr lang="en-US" sz="2400" smtClean="0">
                <a:cs typeface="Times New Roman" pitchFamily="18" charset="0"/>
              </a:rPr>
              <a:t> + CO</a:t>
            </a:r>
            <a:r>
              <a:rPr lang="en-US" sz="2400" baseline="-25000" smtClean="0">
                <a:cs typeface="Times New Roman" pitchFamily="18" charset="0"/>
              </a:rPr>
              <a:t>2 (g)</a:t>
            </a:r>
            <a:r>
              <a:rPr lang="en-US" sz="2400" smtClean="0">
                <a:cs typeface="Times New Roman" pitchFamily="18" charset="0"/>
              </a:rPr>
              <a:t> + H</a:t>
            </a:r>
            <a:r>
              <a:rPr lang="en-US" sz="2400" baseline="-25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O</a:t>
            </a:r>
            <a:r>
              <a:rPr lang="en-US" sz="2400" baseline="-25000" smtClean="0">
                <a:cs typeface="Times New Roman" pitchFamily="18" charset="0"/>
              </a:rPr>
              <a:t>(l)</a:t>
            </a:r>
            <a:endParaRPr lang="en-US" sz="2400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400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Bicarbonate hardness in the presence of softeners!: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smtClean="0"/>
              <a:t>Ca</a:t>
            </a:r>
            <a:r>
              <a:rPr lang="en-US" sz="2400" baseline="30000" smtClean="0"/>
              <a:t>2+</a:t>
            </a:r>
            <a:r>
              <a:rPr lang="en-US" sz="2400" baseline="-25000" smtClean="0"/>
              <a:t>(aq)</a:t>
            </a:r>
            <a:r>
              <a:rPr lang="en-US" sz="2400" smtClean="0"/>
              <a:t>+ 2 HCO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-</a:t>
            </a:r>
            <a:r>
              <a:rPr lang="en-US" sz="2400" baseline="-25000" smtClean="0"/>
              <a:t>(aq) </a:t>
            </a:r>
            <a:r>
              <a:rPr lang="en-US" sz="2400" smtClean="0"/>
              <a:t>+ Ca(OH)</a:t>
            </a:r>
            <a:r>
              <a:rPr lang="en-US" sz="2400" baseline="-25000" smtClean="0"/>
              <a:t>2 (s)</a:t>
            </a:r>
            <a:r>
              <a:rPr lang="en-US" sz="2400" baseline="30000" smtClean="0"/>
              <a:t> </a:t>
            </a:r>
            <a:r>
              <a:rPr lang="en-US" sz="2400" smtClean="0">
                <a:cs typeface="Times New Roman" pitchFamily="18" charset="0"/>
              </a:rPr>
              <a:t>→ 2 CaCO</a:t>
            </a:r>
            <a:r>
              <a:rPr lang="en-US" sz="2400" baseline="-25000" smtClean="0">
                <a:cs typeface="Times New Roman" pitchFamily="18" charset="0"/>
              </a:rPr>
              <a:t>3 (s)</a:t>
            </a:r>
            <a:r>
              <a:rPr lang="en-US" sz="2400" smtClean="0">
                <a:cs typeface="Times New Roman" pitchFamily="18" charset="0"/>
              </a:rPr>
              <a:t> + 2 H</a:t>
            </a:r>
            <a:r>
              <a:rPr lang="en-US" sz="2400" baseline="-25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O</a:t>
            </a:r>
            <a:r>
              <a:rPr lang="en-US" sz="2400" baseline="-25000" smtClean="0">
                <a:cs typeface="Times New Roman" pitchFamily="18" charset="0"/>
              </a:rPr>
              <a:t>(l)</a:t>
            </a:r>
            <a:endParaRPr lang="en-US" sz="2400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CaCO</a:t>
            </a:r>
            <a:r>
              <a:rPr lang="en-US" baseline="-25000" dirty="0" smtClean="0"/>
              <a:t>3</a:t>
            </a:r>
            <a:r>
              <a:rPr lang="en-US" dirty="0" smtClean="0"/>
              <a:t> is not CaCO</a:t>
            </a:r>
            <a:r>
              <a:rPr lang="en-US" baseline="-25000" dirty="0" smtClean="0"/>
              <a:t>3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NOTE that both hardness and alkalinity are measured in CaCO</a:t>
            </a:r>
            <a:r>
              <a:rPr lang="en-US" baseline="-25000" dirty="0" smtClean="0"/>
              <a:t>3</a:t>
            </a:r>
            <a:r>
              <a:rPr lang="en-US" dirty="0" smtClean="0"/>
              <a:t> equivalents…but that doesn’t mean they will ever be the same number.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one case, I’m looking at metals.  In the other case, I’m looking at bases.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I’ve got a total alkalinity of 100 mg CaCO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/L.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What does that mean?  It means that I’ve got enough base to neutralize the same amount of acid as 100 mg CaCO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in each liter of my waste water.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Suppose the actual species present is ammonia (NH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ammonia is NOT CaCO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and has no metal ion at all.  So the total hardness might be 0 mg CaCO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/L.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70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flip side…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Suppose I have a hardness that is 100 mg CaCO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/L.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That means I have as much metal ions as 100 mg of CaCO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in each liter of waste water.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the actual metal species present is Mg(NO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there is NO base present.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 total alkalinity will be 0 mg CaCO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/L!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36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𝑜𝑓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𝑠𝑜𝑙𝑢𝑡𝑖𝑜𝑛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𝑚𝑜𝑙𝑒𝑠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𝐿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𝑠𝑜𝑙𝑢𝑡𝑖𝑜𝑛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𝑚𝑜𝑙𝑒𝑠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𝑜𝑓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𝑠𝑜𝑙𝑢𝑡𝑒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8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 have…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Then I want to measure…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GRAMS of solution!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45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𝑔𝑟𝑎𝑚𝑠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𝑜𝑓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𝑠𝑜𝑙𝑢𝑡𝑖𝑜𝑛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𝑔𝑟𝑎𝑚𝑠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𝑔𝑟𝑎𝑚𝑠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𝑠𝑜𝑙𝑢𝑡𝑖𝑜𝑛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𝑔𝑟𝑎𝑚𝑠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𝑜𝑓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𝑠𝑜𝑙𝑢𝑡𝑒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Concentration is always just a conversion factor between the way you measured the solution and how much solute you’ve got!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The SOLUTE is almost always the thing you care about.  The solvent/solution is just the carrier.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0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 question of what they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I really see is what they do.  I never actually see “them”.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really the take home lesson for waste water analysis: how specific is your test?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10200" y="2369820"/>
            <a:ext cx="320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6172200" y="25908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11" name="Isosceles Triangle 10"/>
          <p:cNvSpPr/>
          <p:nvPr/>
        </p:nvSpPr>
        <p:spPr>
          <a:xfrm>
            <a:off x="7010400" y="34290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5562600" y="41529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6629400" y="4800600"/>
            <a:ext cx="1447800" cy="533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</a:t>
            </a:r>
            <a:r>
              <a:rPr lang="en-US" baseline="30000" dirty="0" smtClean="0"/>
              <a:t>2+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2448</Words>
  <Application>Microsoft Office PowerPoint</Application>
  <PresentationFormat>On-screen Show (4:3)</PresentationFormat>
  <Paragraphs>407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Hardness</vt:lpstr>
      <vt:lpstr>What’s the “concentration” of red triangles?</vt:lpstr>
      <vt:lpstr>Concentration is…</vt:lpstr>
      <vt:lpstr>Could be ANYTHING</vt:lpstr>
      <vt:lpstr>UNITS! UNITS! UNITS!</vt:lpstr>
      <vt:lpstr>PowerPoint Presentation</vt:lpstr>
      <vt:lpstr>If I have…</vt:lpstr>
      <vt:lpstr>PowerPoint Presentation</vt:lpstr>
      <vt:lpstr>It’s a question of what they DO!</vt:lpstr>
      <vt:lpstr>Alkalinity</vt:lpstr>
      <vt:lpstr>Sometimes, what you don’t know will kill you.</vt:lpstr>
      <vt:lpstr>Spend the bucks on what counts</vt:lpstr>
      <vt:lpstr>Hardness</vt:lpstr>
      <vt:lpstr>Chemical Identity of Hardness</vt:lpstr>
      <vt:lpstr>Every Cation has its Anion</vt:lpstr>
      <vt:lpstr>Every Cation has its Anion</vt:lpstr>
      <vt:lpstr>Every Cation has its Anion</vt:lpstr>
      <vt:lpstr>And the problem is…</vt:lpstr>
      <vt:lpstr>How do you make a precipitate?</vt:lpstr>
      <vt:lpstr>Quick Review</vt:lpstr>
      <vt:lpstr>Determining Hardness</vt:lpstr>
      <vt:lpstr>Titrations – you can’t escape ‘em</vt:lpstr>
      <vt:lpstr>Titrations</vt:lpstr>
      <vt:lpstr>Balanced equation</vt:lpstr>
      <vt:lpstr>It’s a question of what they DO!</vt:lpstr>
      <vt:lpstr>Indicator</vt:lpstr>
      <vt:lpstr>A couple of possible indicators</vt:lpstr>
      <vt:lpstr>PowerPoint Presentation</vt:lpstr>
      <vt:lpstr>Initially, there is NO EDTA</vt:lpstr>
      <vt:lpstr>Now there IS EDTA</vt:lpstr>
      <vt:lpstr>Something has to win the competition</vt:lpstr>
      <vt:lpstr>Something has to win the competition</vt:lpstr>
      <vt:lpstr>Something has to win the competition</vt:lpstr>
      <vt:lpstr>This is a tricky endpoint…</vt:lpstr>
      <vt:lpstr>An example</vt:lpstr>
      <vt:lpstr>What is “total hardness”?</vt:lpstr>
      <vt:lpstr>An example</vt:lpstr>
      <vt:lpstr>If you don’t like the algebraic way</vt:lpstr>
      <vt:lpstr>Why 10.00 mL and not 50.00 mL?</vt:lpstr>
      <vt:lpstr>Why 10.00 mL and not 50.00 mL?</vt:lpstr>
      <vt:lpstr>Reactions are between molecules</vt:lpstr>
      <vt:lpstr>Reactions are between molecules</vt:lpstr>
      <vt:lpstr>Reactions are between molecules</vt:lpstr>
      <vt:lpstr>An example</vt:lpstr>
      <vt:lpstr>Depends on what you mean by good…</vt:lpstr>
      <vt:lpstr>PowerPoint Presentation</vt:lpstr>
      <vt:lpstr>Analytical Methods </vt:lpstr>
      <vt:lpstr>Determining Ca and Mg separately</vt:lpstr>
      <vt:lpstr>Sample problem</vt:lpstr>
      <vt:lpstr>Units! Units! Units!</vt:lpstr>
      <vt:lpstr>PowerPoint Presentation</vt:lpstr>
      <vt:lpstr>Notice it’s just the masses:</vt:lpstr>
      <vt:lpstr>Good old carbonate</vt:lpstr>
      <vt:lpstr>Why is carbonate special?</vt:lpstr>
      <vt:lpstr>Carbonate is singled out because… </vt:lpstr>
      <vt:lpstr>When CaCO3 is not CaCO3…</vt:lpstr>
      <vt:lpstr>Consider…</vt:lpstr>
      <vt:lpstr>On the flip side…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Hardness</dc:title>
  <dc:creator>jmlsch</dc:creator>
  <cp:lastModifiedBy>Joe</cp:lastModifiedBy>
  <cp:revision>23</cp:revision>
  <dcterms:created xsi:type="dcterms:W3CDTF">2006-09-19T16:22:32Z</dcterms:created>
  <dcterms:modified xsi:type="dcterms:W3CDTF">2013-10-28T18:51:06Z</dcterms:modified>
</cp:coreProperties>
</file>